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8.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4.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5.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6.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7.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364" r:id="rId4"/>
  </p:sldMasterIdLst>
  <p:notesMasterIdLst>
    <p:notesMasterId r:id="rId40"/>
  </p:notesMasterIdLst>
  <p:handoutMasterIdLst>
    <p:handoutMasterId r:id="rId41"/>
  </p:handoutMasterIdLst>
  <p:sldIdLst>
    <p:sldId id="2682" r:id="rId5"/>
    <p:sldId id="326" r:id="rId6"/>
    <p:sldId id="2683" r:id="rId7"/>
    <p:sldId id="2811" r:id="rId8"/>
    <p:sldId id="2134806745" r:id="rId9"/>
    <p:sldId id="2812" r:id="rId10"/>
    <p:sldId id="2813" r:id="rId11"/>
    <p:sldId id="2134806746" r:id="rId12"/>
    <p:sldId id="2803" r:id="rId13"/>
    <p:sldId id="2134806770" r:id="rId14"/>
    <p:sldId id="2134806747" r:id="rId15"/>
    <p:sldId id="2134806742" r:id="rId16"/>
    <p:sldId id="2134806754" r:id="rId17"/>
    <p:sldId id="2134806757" r:id="rId18"/>
    <p:sldId id="2134806748" r:id="rId19"/>
    <p:sldId id="2134806759" r:id="rId20"/>
    <p:sldId id="2134806771" r:id="rId21"/>
    <p:sldId id="2134806772" r:id="rId22"/>
    <p:sldId id="2134806756" r:id="rId23"/>
    <p:sldId id="2134806755" r:id="rId24"/>
    <p:sldId id="2134806775" r:id="rId25"/>
    <p:sldId id="2134806774" r:id="rId26"/>
    <p:sldId id="2134806766" r:id="rId27"/>
    <p:sldId id="2134806760" r:id="rId28"/>
    <p:sldId id="2134806773" r:id="rId29"/>
    <p:sldId id="2134806765" r:id="rId30"/>
    <p:sldId id="2134806761" r:id="rId31"/>
    <p:sldId id="2134806762" r:id="rId32"/>
    <p:sldId id="2134806763" r:id="rId33"/>
    <p:sldId id="2134806764" r:id="rId34"/>
    <p:sldId id="2804" r:id="rId35"/>
    <p:sldId id="2134806777" r:id="rId36"/>
    <p:sldId id="2134806778" r:id="rId37"/>
    <p:sldId id="2134806779" r:id="rId38"/>
    <p:sldId id="2742" r:id="rId39"/>
  </p:sldIdLst>
  <p:sldSz cx="9906000" cy="6858000" type="A4"/>
  <p:notesSz cx="6797675" cy="9872663"/>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표지" id="{5C91DE2B-9ABD-4B9F-83C1-C7F06990CC9C}">
          <p14:sldIdLst>
            <p14:sldId id="2682"/>
            <p14:sldId id="326"/>
          </p14:sldIdLst>
        </p14:section>
        <p14:section name="01. 간편결제 개요 및 시장 현황" id="{9FC6964D-97D3-45CF-B1B2-117F5509C9CA}">
          <p14:sldIdLst>
            <p14:sldId id="2683"/>
            <p14:sldId id="2811"/>
            <p14:sldId id="2134806745"/>
            <p14:sldId id="2812"/>
            <p14:sldId id="2813"/>
            <p14:sldId id="2134806746"/>
          </p14:sldIdLst>
        </p14:section>
        <p14:section name="02. 국내 간편결제 주요 이슈" id="{C437C30F-AF1D-451D-B64B-C3237CA15D1C}">
          <p14:sldIdLst>
            <p14:sldId id="2803"/>
            <p14:sldId id="2134806770"/>
            <p14:sldId id="2134806747"/>
            <p14:sldId id="2134806742"/>
            <p14:sldId id="2134806754"/>
            <p14:sldId id="2134806757"/>
            <p14:sldId id="2134806748"/>
            <p14:sldId id="2134806759"/>
            <p14:sldId id="2134806771"/>
            <p14:sldId id="2134806772"/>
            <p14:sldId id="2134806756"/>
            <p14:sldId id="2134806755"/>
            <p14:sldId id="2134806775"/>
            <p14:sldId id="2134806774"/>
          </p14:sldIdLst>
        </p14:section>
        <p14:section name="03. 국내 간편결제 시장 주요 플레이어 동향" id="{D2F4630A-F6BF-40ED-A839-AE0D8AFF3952}">
          <p14:sldIdLst>
            <p14:sldId id="2134806766"/>
            <p14:sldId id="2134806760"/>
            <p14:sldId id="2134806773"/>
            <p14:sldId id="2134806765"/>
            <p14:sldId id="2134806761"/>
            <p14:sldId id="2134806762"/>
            <p14:sldId id="2134806763"/>
            <p14:sldId id="2134806764"/>
          </p14:sldIdLst>
        </p14:section>
        <p14:section name="03. 핀테크 산업 전망 및 이해관계자의 대응 방향" id="{6B14185F-8D29-41AC-AF1E-BB494AB7F1AD}">
          <p14:sldIdLst>
            <p14:sldId id="2804"/>
            <p14:sldId id="2134806777"/>
            <p14:sldId id="2134806778"/>
            <p14:sldId id="2134806779"/>
          </p14:sldIdLst>
        </p14:section>
        <p14:section name="The End" id="{0E70B319-E7FB-4B84-9C0D-331B8471B8FE}">
          <p14:sldIdLst>
            <p14:sldId id="2742"/>
          </p14:sldIdLst>
        </p14:section>
      </p14:sectionLst>
    </p:ext>
    <p:ext uri="{EFAFB233-063F-42B5-8137-9DF3F51BA10A}">
      <p15:sldGuideLst xmlns:p15="http://schemas.microsoft.com/office/powerpoint/2012/main">
        <p15:guide id="2" pos="3120" userDrawn="1">
          <p15:clr>
            <a:srgbClr val="A4A3A4"/>
          </p15:clr>
        </p15:guide>
        <p15:guide id="3" pos="5002" userDrawn="1">
          <p15:clr>
            <a:srgbClr val="A4A3A4"/>
          </p15:clr>
        </p15:guide>
        <p15:guide id="4" pos="2258" userDrawn="1">
          <p15:clr>
            <a:srgbClr val="A4A3A4"/>
          </p15:clr>
        </p15:guide>
        <p15:guide id="7" pos="4209" userDrawn="1">
          <p15:clr>
            <a:srgbClr val="A4A3A4"/>
          </p15:clr>
        </p15:guide>
        <p15:guide id="8" orient="horz" pos="1172" userDrawn="1">
          <p15:clr>
            <a:srgbClr val="A4A3A4"/>
          </p15:clr>
        </p15:guide>
        <p15:guide id="9" orient="horz" pos="1412" userDrawn="1">
          <p15:clr>
            <a:srgbClr val="A4A3A4"/>
          </p15:clr>
        </p15:guide>
        <p15:guide id="10" orient="horz" pos="1058" userDrawn="1">
          <p15:clr>
            <a:srgbClr val="A4A3A4"/>
          </p15:clr>
        </p15:guide>
        <p15:guide id="11" pos="4005" userDrawn="1">
          <p15:clr>
            <a:srgbClr val="A4A3A4"/>
          </p15:clr>
        </p15:guide>
        <p15:guide id="12" pos="205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Ki-Bum (KR/ERI)" initials="KK(" lastIdx="1" clrIdx="0">
    <p:extLst>
      <p:ext uri="{19B8F6BF-5375-455C-9EA6-DF929625EA0E}">
        <p15:presenceInfo xmlns:p15="http://schemas.microsoft.com/office/powerpoint/2012/main" userId="S::kkim28@kr.kpmg.com::93a05624-2d57-40b1-8485-6140a98df9d7" providerId="AD"/>
      </p:ext>
    </p:extLst>
  </p:cmAuthor>
  <p:cmAuthor id="2" name="Lee, Hyo-Jung Jenny (KR/ERI)" initials="LHJ(" lastIdx="1" clrIdx="1">
    <p:extLst>
      <p:ext uri="{19B8F6BF-5375-455C-9EA6-DF929625EA0E}">
        <p15:presenceInfo xmlns:p15="http://schemas.microsoft.com/office/powerpoint/2012/main" userId="S::hyojunglee@kr.kpmg.com::8fb11eb8-8f0d-4526-8076-aa6a881217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8E2"/>
    <a:srgbClr val="E8F9FE"/>
    <a:srgbClr val="CCF1FD"/>
    <a:srgbClr val="99E3FB"/>
    <a:srgbClr val="510DBC"/>
    <a:srgbClr val="00C0AE"/>
    <a:srgbClr val="00338D"/>
    <a:srgbClr val="00B8F5"/>
    <a:srgbClr val="EAEAEA"/>
    <a:srgbClr val="AC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6FC1F9-B12F-4EC5-8D77-F1620D462BF2}" v="11" dt="2023-11-09T06:02:20.1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80" autoAdjust="0"/>
    <p:restoredTop sz="76353" autoAdjust="0"/>
  </p:normalViewPr>
  <p:slideViewPr>
    <p:cSldViewPr snapToGrid="0">
      <p:cViewPr varScale="1">
        <p:scale>
          <a:sx n="59" d="100"/>
          <a:sy n="59" d="100"/>
        </p:scale>
        <p:origin x="2094" y="60"/>
      </p:cViewPr>
      <p:guideLst>
        <p:guide pos="3120"/>
        <p:guide pos="5002"/>
        <p:guide pos="2258"/>
        <p:guide pos="4209"/>
        <p:guide orient="horz" pos="1172"/>
        <p:guide orient="horz" pos="1412"/>
        <p:guide orient="horz" pos="1058"/>
        <p:guide pos="4005"/>
        <p:guide pos="2054"/>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883101218672"/>
          <c:y val="6.7435953789004549E-2"/>
          <c:w val="0.85010703289686196"/>
          <c:h val="0.84080541928702135"/>
        </c:manualLayout>
      </c:layout>
      <c:barChart>
        <c:barDir val="col"/>
        <c:grouping val="stacked"/>
        <c:varyColors val="0"/>
        <c:ser>
          <c:idx val="0"/>
          <c:order val="0"/>
          <c:tx>
            <c:strRef>
              <c:f>Sheet1!$B$1</c:f>
              <c:strCache>
                <c:ptCount val="1"/>
                <c:pt idx="0">
                  <c:v>아시아태평양</c:v>
                </c:pt>
              </c:strCache>
            </c:strRef>
          </c:tx>
          <c:spPr>
            <a:solidFill>
              <a:schemeClr val="accent1"/>
            </a:solidFill>
            <a:ln>
              <a:noFill/>
            </a:ln>
            <a:effectLst/>
          </c:spPr>
          <c:invertIfNegative val="0"/>
          <c:cat>
            <c:strRef>
              <c:f>Sheet1!$A$2:$A$6</c:f>
              <c:strCache>
                <c:ptCount val="5"/>
                <c:pt idx="0">
                  <c:v>2021</c:v>
                </c:pt>
                <c:pt idx="1">
                  <c:v>2022(F)</c:v>
                </c:pt>
                <c:pt idx="2">
                  <c:v>2023(F)</c:v>
                </c:pt>
                <c:pt idx="3">
                  <c:v>2024(F)</c:v>
                </c:pt>
                <c:pt idx="4">
                  <c:v>2027(F)</c:v>
                </c:pt>
              </c:strCache>
            </c:strRef>
          </c:cat>
          <c:val>
            <c:numRef>
              <c:f>Sheet1!$B$2:$B$6</c:f>
              <c:numCache>
                <c:formatCode>General</c:formatCode>
                <c:ptCount val="5"/>
                <c:pt idx="0">
                  <c:v>456.4</c:v>
                </c:pt>
                <c:pt idx="1">
                  <c:v>515.1</c:v>
                </c:pt>
                <c:pt idx="2">
                  <c:v>637.1</c:v>
                </c:pt>
                <c:pt idx="3">
                  <c:v>765.3</c:v>
                </c:pt>
                <c:pt idx="4">
                  <c:v>1269.5999999999999</c:v>
                </c:pt>
              </c:numCache>
            </c:numRef>
          </c:val>
          <c:extLst>
            <c:ext xmlns:c16="http://schemas.microsoft.com/office/drawing/2014/chart" uri="{C3380CC4-5D6E-409C-BE32-E72D297353CC}">
              <c16:uniqueId val="{00000000-A69E-466E-9791-CBB3F1773F18}"/>
            </c:ext>
          </c:extLst>
        </c:ser>
        <c:ser>
          <c:idx val="1"/>
          <c:order val="1"/>
          <c:tx>
            <c:strRef>
              <c:f>Sheet1!$C$1</c:f>
              <c:strCache>
                <c:ptCount val="1"/>
                <c:pt idx="0">
                  <c:v>유럽</c:v>
                </c:pt>
              </c:strCache>
            </c:strRef>
          </c:tx>
          <c:spPr>
            <a:solidFill>
              <a:schemeClr val="accent4"/>
            </a:solidFill>
            <a:ln>
              <a:noFill/>
            </a:ln>
            <a:effectLst/>
          </c:spPr>
          <c:invertIfNegative val="0"/>
          <c:cat>
            <c:strRef>
              <c:f>Sheet1!$A$2:$A$6</c:f>
              <c:strCache>
                <c:ptCount val="5"/>
                <c:pt idx="0">
                  <c:v>2021</c:v>
                </c:pt>
                <c:pt idx="1">
                  <c:v>2022(F)</c:v>
                </c:pt>
                <c:pt idx="2">
                  <c:v>2023(F)</c:v>
                </c:pt>
                <c:pt idx="3">
                  <c:v>2024(F)</c:v>
                </c:pt>
                <c:pt idx="4">
                  <c:v>2027(F)</c:v>
                </c:pt>
              </c:strCache>
            </c:strRef>
          </c:cat>
          <c:val>
            <c:numRef>
              <c:f>Sheet1!$C$2:$C$6</c:f>
              <c:numCache>
                <c:formatCode>General</c:formatCode>
                <c:ptCount val="5"/>
                <c:pt idx="0">
                  <c:v>258.60000000000002</c:v>
                </c:pt>
                <c:pt idx="1">
                  <c:v>289.8</c:v>
                </c:pt>
                <c:pt idx="2">
                  <c:v>325.60000000000002</c:v>
                </c:pt>
                <c:pt idx="3">
                  <c:v>364.1</c:v>
                </c:pt>
                <c:pt idx="4">
                  <c:v>482.2</c:v>
                </c:pt>
              </c:numCache>
            </c:numRef>
          </c:val>
          <c:extLst>
            <c:ext xmlns:c16="http://schemas.microsoft.com/office/drawing/2014/chart" uri="{C3380CC4-5D6E-409C-BE32-E72D297353CC}">
              <c16:uniqueId val="{00000001-A69E-466E-9791-CBB3F1773F18}"/>
            </c:ext>
          </c:extLst>
        </c:ser>
        <c:ser>
          <c:idx val="2"/>
          <c:order val="2"/>
          <c:tx>
            <c:strRef>
              <c:f>Sheet1!$D$1</c:f>
              <c:strCache>
                <c:ptCount val="1"/>
                <c:pt idx="0">
                  <c:v>북아메리카</c:v>
                </c:pt>
              </c:strCache>
            </c:strRef>
          </c:tx>
          <c:spPr>
            <a:solidFill>
              <a:srgbClr val="00338D"/>
            </a:solidFill>
            <a:ln>
              <a:noFill/>
            </a:ln>
            <a:effectLst/>
          </c:spPr>
          <c:invertIfNegative val="0"/>
          <c:cat>
            <c:strRef>
              <c:f>Sheet1!$A$2:$A$6</c:f>
              <c:strCache>
                <c:ptCount val="5"/>
                <c:pt idx="0">
                  <c:v>2021</c:v>
                </c:pt>
                <c:pt idx="1">
                  <c:v>2022(F)</c:v>
                </c:pt>
                <c:pt idx="2">
                  <c:v>2023(F)</c:v>
                </c:pt>
                <c:pt idx="3">
                  <c:v>2024(F)</c:v>
                </c:pt>
                <c:pt idx="4">
                  <c:v>2027(F)</c:v>
                </c:pt>
              </c:strCache>
            </c:strRef>
          </c:cat>
          <c:val>
            <c:numRef>
              <c:f>Sheet1!$D$2:$D$6</c:f>
              <c:numCache>
                <c:formatCode>General</c:formatCode>
                <c:ptCount val="5"/>
                <c:pt idx="0">
                  <c:v>204.7</c:v>
                </c:pt>
                <c:pt idx="1">
                  <c:v>218</c:v>
                </c:pt>
                <c:pt idx="2">
                  <c:v>231.6</c:v>
                </c:pt>
                <c:pt idx="3">
                  <c:v>245.8</c:v>
                </c:pt>
                <c:pt idx="4">
                  <c:v>298.10000000000002</c:v>
                </c:pt>
              </c:numCache>
            </c:numRef>
          </c:val>
          <c:extLst>
            <c:ext xmlns:c16="http://schemas.microsoft.com/office/drawing/2014/chart" uri="{C3380CC4-5D6E-409C-BE32-E72D297353CC}">
              <c16:uniqueId val="{00000002-A69E-466E-9791-CBB3F1773F18}"/>
            </c:ext>
          </c:extLst>
        </c:ser>
        <c:ser>
          <c:idx val="3"/>
          <c:order val="3"/>
          <c:tx>
            <c:strRef>
              <c:f>Sheet1!$E$1</c:f>
              <c:strCache>
                <c:ptCount val="1"/>
                <c:pt idx="0">
                  <c:v>라틴아메리카</c:v>
                </c:pt>
              </c:strCache>
            </c:strRef>
          </c:tx>
          <c:spPr>
            <a:solidFill>
              <a:schemeClr val="accent5"/>
            </a:solidFill>
            <a:ln>
              <a:noFill/>
            </a:ln>
            <a:effectLst/>
          </c:spPr>
          <c:invertIfNegative val="0"/>
          <c:cat>
            <c:strRef>
              <c:f>Sheet1!$A$2:$A$6</c:f>
              <c:strCache>
                <c:ptCount val="5"/>
                <c:pt idx="0">
                  <c:v>2021</c:v>
                </c:pt>
                <c:pt idx="1">
                  <c:v>2022(F)</c:v>
                </c:pt>
                <c:pt idx="2">
                  <c:v>2023(F)</c:v>
                </c:pt>
                <c:pt idx="3">
                  <c:v>2024(F)</c:v>
                </c:pt>
                <c:pt idx="4">
                  <c:v>2027(F)</c:v>
                </c:pt>
              </c:strCache>
            </c:strRef>
          </c:cat>
          <c:val>
            <c:numRef>
              <c:f>Sheet1!$E$2:$E$6</c:f>
              <c:numCache>
                <c:formatCode>General</c:formatCode>
                <c:ptCount val="5"/>
                <c:pt idx="0">
                  <c:v>72.099999999999994</c:v>
                </c:pt>
                <c:pt idx="1">
                  <c:v>91.6</c:v>
                </c:pt>
                <c:pt idx="2">
                  <c:v>106.1</c:v>
                </c:pt>
                <c:pt idx="3">
                  <c:v>124.1</c:v>
                </c:pt>
                <c:pt idx="4">
                  <c:v>189.8</c:v>
                </c:pt>
              </c:numCache>
            </c:numRef>
          </c:val>
          <c:extLst>
            <c:ext xmlns:c16="http://schemas.microsoft.com/office/drawing/2014/chart" uri="{C3380CC4-5D6E-409C-BE32-E72D297353CC}">
              <c16:uniqueId val="{00000003-A69E-466E-9791-CBB3F1773F18}"/>
            </c:ext>
          </c:extLst>
        </c:ser>
        <c:ser>
          <c:idx val="4"/>
          <c:order val="4"/>
          <c:tx>
            <c:strRef>
              <c:f>Sheet1!$F$1</c:f>
              <c:strCache>
                <c:ptCount val="1"/>
                <c:pt idx="0">
                  <c:v>중동아프리카</c:v>
                </c:pt>
              </c:strCache>
            </c:strRef>
          </c:tx>
          <c:spPr>
            <a:solidFill>
              <a:srgbClr val="00C0AE"/>
            </a:solidFill>
            <a:ln>
              <a:noFill/>
            </a:ln>
            <a:effectLst/>
          </c:spPr>
          <c:invertIfNegative val="0"/>
          <c:cat>
            <c:strRef>
              <c:f>Sheet1!$A$2:$A$6</c:f>
              <c:strCache>
                <c:ptCount val="5"/>
                <c:pt idx="0">
                  <c:v>2021</c:v>
                </c:pt>
                <c:pt idx="1">
                  <c:v>2022(F)</c:v>
                </c:pt>
                <c:pt idx="2">
                  <c:v>2023(F)</c:v>
                </c:pt>
                <c:pt idx="3">
                  <c:v>2024(F)</c:v>
                </c:pt>
                <c:pt idx="4">
                  <c:v>2027(F)</c:v>
                </c:pt>
              </c:strCache>
            </c:strRef>
          </c:cat>
          <c:val>
            <c:numRef>
              <c:f>Sheet1!$F$2:$F$6</c:f>
              <c:numCache>
                <c:formatCode>General</c:formatCode>
                <c:ptCount val="5"/>
                <c:pt idx="0">
                  <c:v>24.5</c:v>
                </c:pt>
                <c:pt idx="1">
                  <c:v>29.5</c:v>
                </c:pt>
                <c:pt idx="2">
                  <c:v>33.6</c:v>
                </c:pt>
                <c:pt idx="3">
                  <c:v>38.799999999999997</c:v>
                </c:pt>
                <c:pt idx="4">
                  <c:v>56.9</c:v>
                </c:pt>
              </c:numCache>
            </c:numRef>
          </c:val>
          <c:extLst>
            <c:ext xmlns:c16="http://schemas.microsoft.com/office/drawing/2014/chart" uri="{C3380CC4-5D6E-409C-BE32-E72D297353CC}">
              <c16:uniqueId val="{00000004-A69E-466E-9791-CBB3F1773F18}"/>
            </c:ext>
          </c:extLst>
        </c:ser>
        <c:dLbls>
          <c:showLegendKey val="0"/>
          <c:showVal val="0"/>
          <c:showCatName val="0"/>
          <c:showSerName val="0"/>
          <c:showPercent val="0"/>
          <c:showBubbleSize val="0"/>
        </c:dLbls>
        <c:gapWidth val="100"/>
        <c:overlap val="100"/>
        <c:axId val="734518847"/>
        <c:axId val="734530495"/>
      </c:barChart>
      <c:catAx>
        <c:axId val="7345188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734530495"/>
        <c:crosses val="autoZero"/>
        <c:auto val="1"/>
        <c:lblAlgn val="ctr"/>
        <c:lblOffset val="100"/>
        <c:noMultiLvlLbl val="0"/>
      </c:catAx>
      <c:valAx>
        <c:axId val="734530495"/>
        <c:scaling>
          <c:orientation val="minMax"/>
        </c:scaling>
        <c:delete val="0"/>
        <c:axPos val="l"/>
        <c:numFmt formatCode="#,##0_);[Red]\(#,##0\)" sourceLinked="0"/>
        <c:majorTickMark val="out"/>
        <c:minorTickMark val="none"/>
        <c:tickLblPos val="nextTo"/>
        <c:spPr>
          <a:noFill/>
          <a:ln>
            <a:solidFill>
              <a:srgbClr val="FFFFFF">
                <a:lumMod val="85000"/>
              </a:srgbClr>
            </a:solidFill>
          </a:ln>
          <a:effectLst/>
        </c:spPr>
        <c:txPr>
          <a:bodyPr rot="-6000000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734518847"/>
        <c:crosses val="autoZero"/>
        <c:crossBetween val="between"/>
      </c:valAx>
      <c:spPr>
        <a:noFill/>
        <a:ln>
          <a:noFill/>
        </a:ln>
        <a:effectLst/>
      </c:spPr>
    </c:plotArea>
    <c:legend>
      <c:legendPos val="t"/>
      <c:layout>
        <c:manualLayout>
          <c:xMode val="edge"/>
          <c:yMode val="edge"/>
          <c:x val="0.1162135467331861"/>
          <c:y val="7.7117760798668302E-3"/>
          <c:w val="0.87427905665415073"/>
          <c:h val="6.7435953789004563E-2"/>
        </c:manualLayout>
      </c:layout>
      <c:overlay val="0"/>
      <c:spPr>
        <a:noFill/>
        <a:ln>
          <a:noFill/>
        </a:ln>
        <a:effectLst/>
      </c:spPr>
      <c:txPr>
        <a:bodyPr rot="0" spcFirstLastPara="1" vertOverflow="ellipsis" vert="horz" wrap="square" anchor="ctr" anchorCtr="1"/>
        <a:lstStyle/>
        <a:p>
          <a:pPr marL="36000"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13245324685003"/>
          <c:y val="0.11571286166208476"/>
          <c:w val="0.81205727726710941"/>
          <c:h val="0.79614486850911959"/>
        </c:manualLayout>
      </c:layout>
      <c:areaChart>
        <c:grouping val="stacked"/>
        <c:varyColors val="0"/>
        <c:ser>
          <c:idx val="0"/>
          <c:order val="0"/>
          <c:tx>
            <c:strRef>
              <c:f>Sheet1!$B$1</c:f>
              <c:strCache>
                <c:ptCount val="1"/>
                <c:pt idx="0">
                  <c:v>인터넷쇼핑</c:v>
                </c:pt>
              </c:strCache>
            </c:strRef>
          </c:tx>
          <c:spPr>
            <a:solidFill>
              <a:srgbClr val="99E3FB"/>
            </a:solidFill>
            <a:ln>
              <a:noFill/>
            </a:ln>
            <a:effectLst/>
          </c:spPr>
          <c:cat>
            <c:numRef>
              <c:f>Sheet1!$A$14:$A$56</c:f>
              <c:numCache>
                <c:formatCode>General</c:formatCode>
                <c:ptCount val="43"/>
                <c:pt idx="0">
                  <c:v>20.100000000000001</c:v>
                </c:pt>
                <c:pt idx="12">
                  <c:v>21.1</c:v>
                </c:pt>
                <c:pt idx="24">
                  <c:v>22.1</c:v>
                </c:pt>
                <c:pt idx="36">
                  <c:v>23.1</c:v>
                </c:pt>
                <c:pt idx="42">
                  <c:v>23.7</c:v>
                </c:pt>
              </c:numCache>
            </c:numRef>
          </c:cat>
          <c:val>
            <c:numRef>
              <c:f>Sheet1!$B$14:$B$56</c:f>
              <c:numCache>
                <c:formatCode>0.0</c:formatCode>
                <c:ptCount val="43"/>
                <c:pt idx="0">
                  <c:v>3.817529</c:v>
                </c:pt>
                <c:pt idx="1">
                  <c:v>3.6816110000000002</c:v>
                </c:pt>
                <c:pt idx="2">
                  <c:v>3.9441679999999999</c:v>
                </c:pt>
                <c:pt idx="3">
                  <c:v>3.8581650000000001</c:v>
                </c:pt>
                <c:pt idx="4">
                  <c:v>3.862018</c:v>
                </c:pt>
                <c:pt idx="5">
                  <c:v>4.0347119999999999</c:v>
                </c:pt>
                <c:pt idx="6">
                  <c:v>4.0239019999999996</c:v>
                </c:pt>
                <c:pt idx="7">
                  <c:v>4.0214829999999999</c:v>
                </c:pt>
                <c:pt idx="8">
                  <c:v>4.220154</c:v>
                </c:pt>
                <c:pt idx="9">
                  <c:v>4.1757010000000001</c:v>
                </c:pt>
                <c:pt idx="10">
                  <c:v>4.6376780000000002</c:v>
                </c:pt>
                <c:pt idx="11">
                  <c:v>4.6192019999999996</c:v>
                </c:pt>
                <c:pt idx="12">
                  <c:v>4.1549480000000001</c:v>
                </c:pt>
                <c:pt idx="13">
                  <c:v>3.7558630000000002</c:v>
                </c:pt>
                <c:pt idx="14">
                  <c:v>4.5845250000000002</c:v>
                </c:pt>
                <c:pt idx="15">
                  <c:v>4.1174390000000001</c:v>
                </c:pt>
                <c:pt idx="16">
                  <c:v>4.4003750000000004</c:v>
                </c:pt>
                <c:pt idx="17">
                  <c:v>4.4524739999999996</c:v>
                </c:pt>
                <c:pt idx="18">
                  <c:v>4.2180600000000004</c:v>
                </c:pt>
                <c:pt idx="19">
                  <c:v>4.0682869999999998</c:v>
                </c:pt>
                <c:pt idx="20">
                  <c:v>4.2210869999999998</c:v>
                </c:pt>
                <c:pt idx="21">
                  <c:v>4.3211110000000001</c:v>
                </c:pt>
                <c:pt idx="22">
                  <c:v>4.6744700000000003</c:v>
                </c:pt>
                <c:pt idx="23">
                  <c:v>4.546316</c:v>
                </c:pt>
                <c:pt idx="24">
                  <c:v>4.0765469999999997</c:v>
                </c:pt>
                <c:pt idx="25">
                  <c:v>3.7188349999999999</c:v>
                </c:pt>
                <c:pt idx="26">
                  <c:v>4.4686579999999996</c:v>
                </c:pt>
                <c:pt idx="27">
                  <c:v>4.2568049999999999</c:v>
                </c:pt>
                <c:pt idx="28">
                  <c:v>4.5341529999999999</c:v>
                </c:pt>
                <c:pt idx="29">
                  <c:v>4.3963960000000002</c:v>
                </c:pt>
                <c:pt idx="30">
                  <c:v>4.1657760000000001</c:v>
                </c:pt>
                <c:pt idx="31">
                  <c:v>4.5761019999999997</c:v>
                </c:pt>
                <c:pt idx="32">
                  <c:v>4.4596669999999996</c:v>
                </c:pt>
                <c:pt idx="33">
                  <c:v>4.5929060000000002</c:v>
                </c:pt>
                <c:pt idx="34">
                  <c:v>4.8412940000000004</c:v>
                </c:pt>
                <c:pt idx="35">
                  <c:v>4.8903470000000002</c:v>
                </c:pt>
                <c:pt idx="36">
                  <c:v>4.4943030000000004</c:v>
                </c:pt>
                <c:pt idx="37">
                  <c:v>4.4264510000000001</c:v>
                </c:pt>
                <c:pt idx="38">
                  <c:v>4.939686</c:v>
                </c:pt>
                <c:pt idx="39">
                  <c:v>4.6673140000000002</c:v>
                </c:pt>
                <c:pt idx="40">
                  <c:v>4.9650619999999996</c:v>
                </c:pt>
                <c:pt idx="41">
                  <c:v>5.0060010000000004</c:v>
                </c:pt>
                <c:pt idx="42">
                  <c:v>4.825501</c:v>
                </c:pt>
              </c:numCache>
            </c:numRef>
          </c:val>
          <c:extLst>
            <c:ext xmlns:c16="http://schemas.microsoft.com/office/drawing/2014/chart" uri="{C3380CC4-5D6E-409C-BE32-E72D297353CC}">
              <c16:uniqueId val="{00000000-57B0-491F-AE10-A704D354BC1F}"/>
            </c:ext>
          </c:extLst>
        </c:ser>
        <c:ser>
          <c:idx val="1"/>
          <c:order val="1"/>
          <c:tx>
            <c:strRef>
              <c:f>Sheet1!$C$1</c:f>
              <c:strCache>
                <c:ptCount val="1"/>
                <c:pt idx="0">
                  <c:v>모바일쇼핑</c:v>
                </c:pt>
              </c:strCache>
            </c:strRef>
          </c:tx>
          <c:spPr>
            <a:solidFill>
              <a:srgbClr val="1D48E2"/>
            </a:solidFill>
            <a:ln>
              <a:noFill/>
            </a:ln>
            <a:effectLst/>
          </c:spPr>
          <c:cat>
            <c:numRef>
              <c:f>Sheet1!$A$14:$A$56</c:f>
              <c:numCache>
                <c:formatCode>General</c:formatCode>
                <c:ptCount val="43"/>
                <c:pt idx="0">
                  <c:v>20.100000000000001</c:v>
                </c:pt>
                <c:pt idx="12">
                  <c:v>21.1</c:v>
                </c:pt>
                <c:pt idx="24">
                  <c:v>22.1</c:v>
                </c:pt>
                <c:pt idx="36">
                  <c:v>23.1</c:v>
                </c:pt>
                <c:pt idx="42">
                  <c:v>23.7</c:v>
                </c:pt>
              </c:numCache>
            </c:numRef>
          </c:cat>
          <c:val>
            <c:numRef>
              <c:f>Sheet1!$C$14:$C$56</c:f>
              <c:numCache>
                <c:formatCode>0.0</c:formatCode>
                <c:ptCount val="43"/>
                <c:pt idx="0">
                  <c:v>8.2810450000000007</c:v>
                </c:pt>
                <c:pt idx="1">
                  <c:v>8.2030659999999997</c:v>
                </c:pt>
                <c:pt idx="2">
                  <c:v>8.4949739999999991</c:v>
                </c:pt>
                <c:pt idx="3">
                  <c:v>8.0551110000000001</c:v>
                </c:pt>
                <c:pt idx="4">
                  <c:v>8.6904240000000001</c:v>
                </c:pt>
                <c:pt idx="5">
                  <c:v>8.4737659999999995</c:v>
                </c:pt>
                <c:pt idx="6">
                  <c:v>8.8219919999999998</c:v>
                </c:pt>
                <c:pt idx="7">
                  <c:v>9.3940180000000009</c:v>
                </c:pt>
                <c:pt idx="8">
                  <c:v>9.5985440000000004</c:v>
                </c:pt>
                <c:pt idx="9">
                  <c:v>9.6811749999999996</c:v>
                </c:pt>
                <c:pt idx="10">
                  <c:v>10.3406</c:v>
                </c:pt>
                <c:pt idx="11">
                  <c:v>11.352931</c:v>
                </c:pt>
                <c:pt idx="12">
                  <c:v>10.850445000000001</c:v>
                </c:pt>
                <c:pt idx="13">
                  <c:v>9.9843030000000006</c:v>
                </c:pt>
                <c:pt idx="14">
                  <c:v>11.225092</c:v>
                </c:pt>
                <c:pt idx="15">
                  <c:v>10.833135</c:v>
                </c:pt>
                <c:pt idx="16">
                  <c:v>11.477459</c:v>
                </c:pt>
                <c:pt idx="17">
                  <c:v>10.967487999999999</c:v>
                </c:pt>
                <c:pt idx="18">
                  <c:v>11.709194</c:v>
                </c:pt>
                <c:pt idx="19">
                  <c:v>11.465187</c:v>
                </c:pt>
                <c:pt idx="20">
                  <c:v>11.705406</c:v>
                </c:pt>
                <c:pt idx="21">
                  <c:v>12.364843</c:v>
                </c:pt>
                <c:pt idx="22">
                  <c:v>12.62359</c:v>
                </c:pt>
                <c:pt idx="23">
                  <c:v>13.502013</c:v>
                </c:pt>
                <c:pt idx="24">
                  <c:v>12.779230999999999</c:v>
                </c:pt>
                <c:pt idx="25">
                  <c:v>12.030366000000001</c:v>
                </c:pt>
                <c:pt idx="26">
                  <c:v>13.139474</c:v>
                </c:pt>
                <c:pt idx="27">
                  <c:v>12.587771</c:v>
                </c:pt>
                <c:pt idx="28">
                  <c:v>13.175966000000001</c:v>
                </c:pt>
                <c:pt idx="29">
                  <c:v>12.708349999999999</c:v>
                </c:pt>
                <c:pt idx="30">
                  <c:v>13.166774999999999</c:v>
                </c:pt>
                <c:pt idx="31">
                  <c:v>13.432480999999999</c:v>
                </c:pt>
                <c:pt idx="32">
                  <c:v>12.898383000000001</c:v>
                </c:pt>
                <c:pt idx="33">
                  <c:v>13.377985000000001</c:v>
                </c:pt>
                <c:pt idx="34">
                  <c:v>13.597559</c:v>
                </c:pt>
                <c:pt idx="35">
                  <c:v>14.007218999999999</c:v>
                </c:pt>
                <c:pt idx="36">
                  <c:v>13.547781000000001</c:v>
                </c:pt>
                <c:pt idx="37">
                  <c:v>12.615542</c:v>
                </c:pt>
                <c:pt idx="38">
                  <c:v>13.690424999999999</c:v>
                </c:pt>
                <c:pt idx="39">
                  <c:v>13.133227</c:v>
                </c:pt>
                <c:pt idx="40">
                  <c:v>14.283049</c:v>
                </c:pt>
                <c:pt idx="41">
                  <c:v>13.464601999999999</c:v>
                </c:pt>
                <c:pt idx="42">
                  <c:v>14.079355</c:v>
                </c:pt>
              </c:numCache>
            </c:numRef>
          </c:val>
          <c:extLst>
            <c:ext xmlns:c16="http://schemas.microsoft.com/office/drawing/2014/chart" uri="{C3380CC4-5D6E-409C-BE32-E72D297353CC}">
              <c16:uniqueId val="{00000001-57B0-491F-AE10-A704D354BC1F}"/>
            </c:ext>
          </c:extLst>
        </c:ser>
        <c:ser>
          <c:idx val="2"/>
          <c:order val="2"/>
          <c:tx>
            <c:strRef>
              <c:f>Sheet1!$D$1</c:f>
              <c:strCache>
                <c:ptCount val="1"/>
                <c:pt idx="0">
                  <c:v>소매판매액</c:v>
                </c:pt>
              </c:strCache>
            </c:strRef>
          </c:tx>
          <c:spPr>
            <a:solidFill>
              <a:schemeClr val="bg1">
                <a:lumMod val="85000"/>
              </a:schemeClr>
            </a:solidFill>
            <a:ln>
              <a:noFill/>
            </a:ln>
            <a:effectLst/>
          </c:spPr>
          <c:cat>
            <c:numRef>
              <c:f>Sheet1!$A$14:$A$56</c:f>
              <c:numCache>
                <c:formatCode>General</c:formatCode>
                <c:ptCount val="43"/>
                <c:pt idx="0">
                  <c:v>20.100000000000001</c:v>
                </c:pt>
                <c:pt idx="12">
                  <c:v>21.1</c:v>
                </c:pt>
                <c:pt idx="24">
                  <c:v>22.1</c:v>
                </c:pt>
                <c:pt idx="36">
                  <c:v>23.1</c:v>
                </c:pt>
                <c:pt idx="42">
                  <c:v>23.7</c:v>
                </c:pt>
              </c:numCache>
            </c:numRef>
          </c:cat>
          <c:val>
            <c:numRef>
              <c:f>Sheet1!$D$14:$D$56</c:f>
              <c:numCache>
                <c:formatCode>0.0</c:formatCode>
                <c:ptCount val="43"/>
                <c:pt idx="0">
                  <c:v>46.292231000000001</c:v>
                </c:pt>
                <c:pt idx="1">
                  <c:v>40.394907000000003</c:v>
                </c:pt>
                <c:pt idx="2">
                  <c:v>43.049781000000003</c:v>
                </c:pt>
                <c:pt idx="3">
                  <c:v>43.474310000000003</c:v>
                </c:pt>
                <c:pt idx="4">
                  <c:v>47.323915999999997</c:v>
                </c:pt>
                <c:pt idx="5">
                  <c:v>46.610872999999998</c:v>
                </c:pt>
                <c:pt idx="6">
                  <c:v>44.613073</c:v>
                </c:pt>
                <c:pt idx="7">
                  <c:v>45.251651000000003</c:v>
                </c:pt>
                <c:pt idx="8">
                  <c:v>48.785049999999998</c:v>
                </c:pt>
                <c:pt idx="9">
                  <c:v>46.589052000000002</c:v>
                </c:pt>
                <c:pt idx="10">
                  <c:v>47.437578999999999</c:v>
                </c:pt>
                <c:pt idx="11">
                  <c:v>48.104072000000002</c:v>
                </c:pt>
                <c:pt idx="12">
                  <c:v>45.814922000000003</c:v>
                </c:pt>
                <c:pt idx="13">
                  <c:v>44.007398000000002</c:v>
                </c:pt>
                <c:pt idx="14">
                  <c:v>48.651865999999998</c:v>
                </c:pt>
                <c:pt idx="15">
                  <c:v>48.570295000000002</c:v>
                </c:pt>
                <c:pt idx="16">
                  <c:v>50.050353000000001</c:v>
                </c:pt>
                <c:pt idx="17">
                  <c:v>48.664608000000001</c:v>
                </c:pt>
                <c:pt idx="18">
                  <c:v>49.310279000000001</c:v>
                </c:pt>
                <c:pt idx="19">
                  <c:v>48.397207999999999</c:v>
                </c:pt>
                <c:pt idx="20">
                  <c:v>51.841743999999998</c:v>
                </c:pt>
                <c:pt idx="21">
                  <c:v>51.789583</c:v>
                </c:pt>
                <c:pt idx="22">
                  <c:v>51.776800000000001</c:v>
                </c:pt>
                <c:pt idx="23">
                  <c:v>53.503124</c:v>
                </c:pt>
                <c:pt idx="24">
                  <c:v>50.528098</c:v>
                </c:pt>
                <c:pt idx="25">
                  <c:v>45.581218</c:v>
                </c:pt>
                <c:pt idx="26">
                  <c:v>52.237530999999997</c:v>
                </c:pt>
                <c:pt idx="27">
                  <c:v>51.665871000000003</c:v>
                </c:pt>
                <c:pt idx="28">
                  <c:v>53.896462</c:v>
                </c:pt>
                <c:pt idx="29">
                  <c:v>51.766835</c:v>
                </c:pt>
                <c:pt idx="30">
                  <c:v>52.148997000000001</c:v>
                </c:pt>
                <c:pt idx="31">
                  <c:v>52.505800999999998</c:v>
                </c:pt>
                <c:pt idx="32">
                  <c:v>53.641202</c:v>
                </c:pt>
                <c:pt idx="33">
                  <c:v>53.988534000000001</c:v>
                </c:pt>
                <c:pt idx="34">
                  <c:v>53.353876999999997</c:v>
                </c:pt>
                <c:pt idx="35">
                  <c:v>54.237422000000002</c:v>
                </c:pt>
                <c:pt idx="36">
                  <c:v>52.651969000000001</c:v>
                </c:pt>
                <c:pt idx="37">
                  <c:v>48.242494999999998</c:v>
                </c:pt>
                <c:pt idx="38">
                  <c:v>54.334336999999998</c:v>
                </c:pt>
                <c:pt idx="39">
                  <c:v>52.345201000000003</c:v>
                </c:pt>
                <c:pt idx="40">
                  <c:v>54.708064</c:v>
                </c:pt>
                <c:pt idx="41">
                  <c:v>52.746208000000003</c:v>
                </c:pt>
                <c:pt idx="42">
                  <c:v>51.389774000000003</c:v>
                </c:pt>
              </c:numCache>
            </c:numRef>
          </c:val>
          <c:extLst>
            <c:ext xmlns:c16="http://schemas.microsoft.com/office/drawing/2014/chart" uri="{C3380CC4-5D6E-409C-BE32-E72D297353CC}">
              <c16:uniqueId val="{00000003-57B0-491F-AE10-A704D354BC1F}"/>
            </c:ext>
          </c:extLst>
        </c:ser>
        <c:dLbls>
          <c:showLegendKey val="0"/>
          <c:showVal val="0"/>
          <c:showCatName val="0"/>
          <c:showSerName val="0"/>
          <c:showPercent val="0"/>
          <c:showBubbleSize val="0"/>
        </c:dLbls>
        <c:axId val="948151631"/>
        <c:axId val="948145391"/>
      </c:areaChart>
      <c:catAx>
        <c:axId val="9481516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948145391"/>
        <c:crosses val="autoZero"/>
        <c:auto val="1"/>
        <c:lblAlgn val="ctr"/>
        <c:lblOffset val="100"/>
        <c:noMultiLvlLbl val="0"/>
      </c:catAx>
      <c:valAx>
        <c:axId val="948145391"/>
        <c:scaling>
          <c:orientation val="minMax"/>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948151631"/>
        <c:crosses val="autoZero"/>
        <c:crossBetween val="midCat"/>
      </c:valAx>
      <c:spPr>
        <a:noFill/>
        <a:ln>
          <a:noFill/>
        </a:ln>
        <a:effectLst/>
      </c:spPr>
    </c:plotArea>
    <c:legend>
      <c:legendPos val="t"/>
      <c:layout>
        <c:manualLayout>
          <c:xMode val="edge"/>
          <c:yMode val="edge"/>
          <c:x val="0.13548818442130248"/>
          <c:y val="8.7243632857766332E-2"/>
          <c:w val="0.76332999949732461"/>
          <c:h val="6.3564404921528025E-2"/>
        </c:manualLayout>
      </c:layout>
      <c:overlay val="0"/>
      <c:spPr>
        <a:noFill/>
        <a:ln>
          <a:noFill/>
        </a:ln>
        <a:effectLst/>
      </c:spPr>
      <c:txPr>
        <a:bodyPr rot="0" spcFirstLastPara="1" vertOverflow="ellipsis" vert="horz" wrap="square" anchor="ctr" anchorCtr="1"/>
        <a:lstStyle/>
        <a:p>
          <a:pPr marL="36000"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5547023087319028"/>
          <c:y val="0.37317173757851724"/>
          <c:w val="0.68905989807094736"/>
          <c:h val="0.62481875617468841"/>
        </c:manualLayout>
      </c:layout>
      <c:doughnutChart>
        <c:varyColors val="1"/>
        <c:ser>
          <c:idx val="0"/>
          <c:order val="0"/>
          <c:tx>
            <c:strRef>
              <c:f>Sheet1!$B$1</c:f>
              <c:strCache>
                <c:ptCount val="1"/>
                <c:pt idx="0">
                  <c:v>&lt; 인터넷쇼핑 결제방법 &gt;</c:v>
                </c:pt>
              </c:strCache>
            </c:strRef>
          </c:tx>
          <c:dPt>
            <c:idx val="0"/>
            <c:bubble3D val="0"/>
            <c:spPr>
              <a:solidFill>
                <a:srgbClr val="00B8F5"/>
              </a:solidFill>
              <a:ln w="19050">
                <a:solidFill>
                  <a:schemeClr val="lt1"/>
                </a:solidFill>
              </a:ln>
              <a:effectLst/>
            </c:spPr>
            <c:extLst>
              <c:ext xmlns:c16="http://schemas.microsoft.com/office/drawing/2014/chart" uri="{C3380CC4-5D6E-409C-BE32-E72D297353CC}">
                <c16:uniqueId val="{00000002-BA0D-4296-A2F7-242A6EF99482}"/>
              </c:ext>
            </c:extLst>
          </c:dPt>
          <c:dPt>
            <c:idx val="1"/>
            <c:bubble3D val="0"/>
            <c:spPr>
              <a:solidFill>
                <a:srgbClr val="1D48E2"/>
              </a:solidFill>
              <a:ln w="19050">
                <a:solidFill>
                  <a:schemeClr val="lt1"/>
                </a:solidFill>
              </a:ln>
              <a:effectLst/>
            </c:spPr>
            <c:extLst>
              <c:ext xmlns:c16="http://schemas.microsoft.com/office/drawing/2014/chart" uri="{C3380CC4-5D6E-409C-BE32-E72D297353CC}">
                <c16:uniqueId val="{00000003-BA0D-4296-A2F7-242A6EF99482}"/>
              </c:ext>
            </c:extLst>
          </c:dPt>
          <c:dPt>
            <c:idx val="2"/>
            <c:bubble3D val="0"/>
            <c:spPr>
              <a:solidFill>
                <a:srgbClr val="510DBC"/>
              </a:solidFill>
              <a:ln w="19050">
                <a:solidFill>
                  <a:schemeClr val="lt1"/>
                </a:solidFill>
              </a:ln>
              <a:effectLst/>
            </c:spPr>
            <c:extLst>
              <c:ext xmlns:c16="http://schemas.microsoft.com/office/drawing/2014/chart" uri="{C3380CC4-5D6E-409C-BE32-E72D297353CC}">
                <c16:uniqueId val="{00000004-BA0D-4296-A2F7-242A6EF99482}"/>
              </c:ext>
            </c:extLst>
          </c:dPt>
          <c:dPt>
            <c:idx val="3"/>
            <c:bubble3D val="0"/>
            <c:spPr>
              <a:solidFill>
                <a:srgbClr val="00C0AE"/>
              </a:solidFill>
              <a:ln w="19050">
                <a:solidFill>
                  <a:schemeClr val="lt1"/>
                </a:solidFill>
              </a:ln>
              <a:effectLst/>
            </c:spPr>
            <c:extLst>
              <c:ext xmlns:c16="http://schemas.microsoft.com/office/drawing/2014/chart" uri="{C3380CC4-5D6E-409C-BE32-E72D297353CC}">
                <c16:uniqueId val="{00000005-BA0D-4296-A2F7-242A6EF99482}"/>
              </c:ext>
            </c:extLst>
          </c:dPt>
          <c:dPt>
            <c:idx val="4"/>
            <c:bubble3D val="0"/>
            <c:spPr>
              <a:solidFill>
                <a:srgbClr val="CCF1FD"/>
              </a:solidFill>
              <a:ln w="19050">
                <a:solidFill>
                  <a:schemeClr val="lt1"/>
                </a:solidFill>
              </a:ln>
              <a:effectLst/>
            </c:spPr>
            <c:extLst>
              <c:ext xmlns:c16="http://schemas.microsoft.com/office/drawing/2014/chart" uri="{C3380CC4-5D6E-409C-BE32-E72D297353CC}">
                <c16:uniqueId val="{00000006-BA0D-4296-A2F7-242A6EF99482}"/>
              </c:ext>
            </c:extLst>
          </c:dPt>
          <c:dPt>
            <c:idx val="5"/>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7-BA0D-4296-A2F7-242A6EF99482}"/>
              </c:ext>
            </c:extLst>
          </c:dPt>
          <c:dPt>
            <c:idx val="6"/>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8-BA0D-4296-A2F7-242A6EF99482}"/>
              </c:ext>
            </c:extLst>
          </c:dPt>
          <c:dPt>
            <c:idx val="7"/>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BA0D-4296-A2F7-242A6EF99482}"/>
              </c:ext>
            </c:extLst>
          </c:dPt>
          <c:dLbls>
            <c:dLbl>
              <c:idx val="0"/>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accent1">
                            <a:alpha val="0"/>
                          </a:schemeClr>
                        </a:solidFill>
                      </a:ln>
                      <a:solidFill>
                        <a:schemeClr val="bg1"/>
                      </a:solidFill>
                      <a:latin typeface="+mn-lt"/>
                      <a:ea typeface="+mn-ea"/>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2-BA0D-4296-A2F7-242A6EF99482}"/>
                </c:ext>
              </c:extLst>
            </c:dLbl>
            <c:dLbl>
              <c:idx val="1"/>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accent1">
                            <a:alpha val="0"/>
                          </a:schemeClr>
                        </a:solidFill>
                      </a:ln>
                      <a:solidFill>
                        <a:schemeClr val="bg1"/>
                      </a:solidFill>
                      <a:latin typeface="+mn-lt"/>
                      <a:ea typeface="+mn-ea"/>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3-BA0D-4296-A2F7-242A6EF99482}"/>
                </c:ext>
              </c:extLst>
            </c:dLbl>
            <c:dLbl>
              <c:idx val="2"/>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accent1">
                            <a:alpha val="0"/>
                          </a:schemeClr>
                        </a:solidFill>
                      </a:ln>
                      <a:solidFill>
                        <a:schemeClr val="bg1"/>
                      </a:solidFill>
                      <a:latin typeface="+mn-lt"/>
                      <a:ea typeface="+mn-ea"/>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4-BA0D-4296-A2F7-242A6EF99482}"/>
                </c:ext>
              </c:extLst>
            </c:dLbl>
            <c:dLbl>
              <c:idx val="3"/>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accent1">
                            <a:alpha val="0"/>
                          </a:schemeClr>
                        </a:solidFill>
                      </a:ln>
                      <a:solidFill>
                        <a:schemeClr val="bg1"/>
                      </a:solidFill>
                      <a:latin typeface="+mn-lt"/>
                      <a:ea typeface="+mn-ea"/>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5-BA0D-4296-A2F7-242A6EF99482}"/>
                </c:ext>
              </c:extLst>
            </c:dLbl>
            <c:dLbl>
              <c:idx val="7"/>
              <c:delete val="1"/>
              <c:extLst>
                <c:ext xmlns:c15="http://schemas.microsoft.com/office/drawing/2012/chart" uri="{CE6537A1-D6FC-4f65-9D91-7224C49458BB}"/>
                <c:ext xmlns:c16="http://schemas.microsoft.com/office/drawing/2014/chart" uri="{C3380CC4-5D6E-409C-BE32-E72D297353CC}">
                  <c16:uniqueId val="{00000001-BA0D-4296-A2F7-242A6EF99482}"/>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신용카드</c:v>
                </c:pt>
                <c:pt idx="1">
                  <c:v>간편결제</c:v>
                </c:pt>
                <c:pt idx="2">
                  <c:v>계좌 입금</c:v>
                </c:pt>
                <c:pt idx="3">
                  <c:v>체크/직불카드</c:v>
                </c:pt>
                <c:pt idx="4">
                  <c:v>휴대폰 소액결제</c:v>
                </c:pt>
                <c:pt idx="5">
                  <c:v>마일리지 및 포인트</c:v>
                </c:pt>
                <c:pt idx="6">
                  <c:v>선불카드 및 상품권</c:v>
                </c:pt>
                <c:pt idx="7">
                  <c:v>기타</c:v>
                </c:pt>
              </c:strCache>
            </c:strRef>
          </c:cat>
          <c:val>
            <c:numRef>
              <c:f>Sheet1!$B$2:$B$9</c:f>
              <c:numCache>
                <c:formatCode>General</c:formatCode>
                <c:ptCount val="8"/>
                <c:pt idx="0">
                  <c:v>63.8</c:v>
                </c:pt>
                <c:pt idx="1">
                  <c:v>56.1</c:v>
                </c:pt>
                <c:pt idx="2">
                  <c:v>29</c:v>
                </c:pt>
                <c:pt idx="3">
                  <c:v>26.4</c:v>
                </c:pt>
                <c:pt idx="4">
                  <c:v>16.2</c:v>
                </c:pt>
                <c:pt idx="5">
                  <c:v>13.7</c:v>
                </c:pt>
                <c:pt idx="6">
                  <c:v>9.1</c:v>
                </c:pt>
                <c:pt idx="7">
                  <c:v>0</c:v>
                </c:pt>
              </c:numCache>
            </c:numRef>
          </c:val>
          <c:extLst>
            <c:ext xmlns:c16="http://schemas.microsoft.com/office/drawing/2014/chart" uri="{C3380CC4-5D6E-409C-BE32-E72D297353CC}">
              <c16:uniqueId val="{00000000-BA0D-4296-A2F7-242A6EF99482}"/>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t"/>
      <c:layout>
        <c:manualLayout>
          <c:xMode val="edge"/>
          <c:yMode val="edge"/>
          <c:x val="6.6200271446192199E-2"/>
          <c:y val="0.11548347565296718"/>
          <c:w val="0.89501753749656376"/>
          <c:h val="0.21424227356430747"/>
        </c:manualLayout>
      </c:layout>
      <c:overlay val="0"/>
      <c:spPr>
        <a:noFill/>
        <a:ln>
          <a:noFill/>
        </a:ln>
        <a:effectLst/>
      </c:spPr>
      <c:txPr>
        <a:bodyPr rot="0" spcFirstLastPara="1" vertOverflow="ellipsis" vert="horz" wrap="square" anchor="ctr" anchorCtr="1"/>
        <a:lstStyle/>
        <a:p>
          <a:pPr marL="36000"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76498971808567"/>
          <c:y val="4.7466601792246467E-2"/>
          <c:w val="0.81728629825347332"/>
          <c:h val="0.81505217928444695"/>
        </c:manualLayout>
      </c:layout>
      <c:barChart>
        <c:barDir val="col"/>
        <c:grouping val="clustered"/>
        <c:varyColors val="0"/>
        <c:ser>
          <c:idx val="0"/>
          <c:order val="0"/>
          <c:tx>
            <c:strRef>
              <c:f>Sheet1!$B$1</c:f>
              <c:strCache>
                <c:ptCount val="1"/>
                <c:pt idx="0">
                  <c:v>내국인 출국</c:v>
                </c:pt>
              </c:strCache>
            </c:strRef>
          </c:tx>
          <c:spPr>
            <a:solidFill>
              <a:srgbClr val="CCF1FD"/>
            </a:solidFill>
            <a:ln>
              <a:noFill/>
            </a:ln>
            <a:effectLst/>
          </c:spPr>
          <c:invertIfNegative val="0"/>
          <c:cat>
            <c:numRef>
              <c:f>Sheet1!$A$2:$A$11</c:f>
              <c:numCache>
                <c:formatCode>General</c:formatCode>
                <c:ptCount val="10"/>
                <c:pt idx="0">
                  <c:v>2014</c:v>
                </c:pt>
                <c:pt idx="1">
                  <c:v>2015</c:v>
                </c:pt>
                <c:pt idx="2">
                  <c:v>2016</c:v>
                </c:pt>
                <c:pt idx="3">
                  <c:v>2017</c:v>
                </c:pt>
                <c:pt idx="4">
                  <c:v>2018</c:v>
                </c:pt>
                <c:pt idx="5">
                  <c:v>2019</c:v>
                </c:pt>
                <c:pt idx="6">
                  <c:v>2020</c:v>
                </c:pt>
                <c:pt idx="7">
                  <c:v>2021</c:v>
                </c:pt>
                <c:pt idx="8">
                  <c:v>2022</c:v>
                </c:pt>
                <c:pt idx="9">
                  <c:v>2023</c:v>
                </c:pt>
              </c:numCache>
            </c:numRef>
          </c:cat>
          <c:val>
            <c:numRef>
              <c:f>Sheet1!$B$2:$B$11</c:f>
              <c:numCache>
                <c:formatCode>0.0</c:formatCode>
                <c:ptCount val="10"/>
                <c:pt idx="0">
                  <c:v>1608.0684000000001</c:v>
                </c:pt>
                <c:pt idx="1">
                  <c:v>1931.0429999999999</c:v>
                </c:pt>
                <c:pt idx="2">
                  <c:v>2238.319</c:v>
                </c:pt>
                <c:pt idx="3">
                  <c:v>2649.6446999999998</c:v>
                </c:pt>
                <c:pt idx="4">
                  <c:v>2869.5983000000001</c:v>
                </c:pt>
                <c:pt idx="5">
                  <c:v>2871.4247</c:v>
                </c:pt>
                <c:pt idx="6">
                  <c:v>427.60059999999999</c:v>
                </c:pt>
                <c:pt idx="7">
                  <c:v>122.25409999999999</c:v>
                </c:pt>
                <c:pt idx="8">
                  <c:v>655.40309999999999</c:v>
                </c:pt>
                <c:pt idx="9">
                  <c:v>993.14750000000004</c:v>
                </c:pt>
              </c:numCache>
            </c:numRef>
          </c:val>
          <c:extLst>
            <c:ext xmlns:c16="http://schemas.microsoft.com/office/drawing/2014/chart" uri="{C3380CC4-5D6E-409C-BE32-E72D297353CC}">
              <c16:uniqueId val="{00000000-9E54-4904-A0FF-95E01003675E}"/>
            </c:ext>
          </c:extLst>
        </c:ser>
        <c:dLbls>
          <c:showLegendKey val="0"/>
          <c:showVal val="0"/>
          <c:showCatName val="0"/>
          <c:showSerName val="0"/>
          <c:showPercent val="0"/>
          <c:showBubbleSize val="0"/>
        </c:dLbls>
        <c:gapWidth val="70"/>
        <c:axId val="1407419503"/>
        <c:axId val="1407404527"/>
      </c:barChart>
      <c:catAx>
        <c:axId val="1407419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407404527"/>
        <c:crosses val="autoZero"/>
        <c:auto val="1"/>
        <c:lblAlgn val="ctr"/>
        <c:lblOffset val="100"/>
        <c:noMultiLvlLbl val="0"/>
      </c:catAx>
      <c:valAx>
        <c:axId val="1407404527"/>
        <c:scaling>
          <c:orientation val="minMax"/>
          <c:max val="3000"/>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4074195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규모(억 원)</c:v>
                </c:pt>
              </c:strCache>
            </c:strRef>
          </c:tx>
          <c:spPr>
            <a:solidFill>
              <a:schemeClr val="bg1">
                <a:lumMod val="85000"/>
              </a:schemeClr>
            </a:solidFill>
            <a:ln>
              <a:noFill/>
            </a:ln>
            <a:effectLst/>
          </c:spPr>
          <c:invertIfNegative val="0"/>
          <c:dLbls>
            <c:dLbl>
              <c:idx val="0"/>
              <c:layout>
                <c:manualLayout>
                  <c:x val="0.11088195291930937"/>
                  <c:y val="5.76235595564308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139-4E0D-B513-47EE2E4BDD94}"/>
                </c:ext>
              </c:extLst>
            </c:dLbl>
            <c:dLbl>
              <c:idx val="2"/>
              <c:dLblPos val="ctr"/>
              <c:showLegendKey val="0"/>
              <c:showVal val="1"/>
              <c:showCatName val="0"/>
              <c:showSerName val="0"/>
              <c:showPercent val="0"/>
              <c:showBubbleSize val="0"/>
              <c:extLst>
                <c:ext xmlns:c15="http://schemas.microsoft.com/office/drawing/2012/chart" uri="{CE6537A1-D6FC-4f65-9D91-7224C49458BB}">
                  <c15:layout>
                    <c:manualLayout>
                      <c:w val="0.25231804397638391"/>
                      <c:h val="0.15178228728427565"/>
                    </c:manualLayout>
                  </c15:layout>
                </c:ext>
                <c:ext xmlns:c16="http://schemas.microsoft.com/office/drawing/2014/chart" uri="{C3380CC4-5D6E-409C-BE32-E72D297353CC}">
                  <c16:uniqueId val="{00000006-B139-4E0D-B513-47EE2E4BDD9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900" b="1"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23.5.31</c:v>
                </c:pt>
                <c:pt idx="1">
                  <c:v>23.6.21</c:v>
                </c:pt>
                <c:pt idx="2">
                  <c:v>23.7.26</c:v>
                </c:pt>
              </c:strCache>
            </c:strRef>
          </c:cat>
          <c:val>
            <c:numRef>
              <c:f>Sheet1!$B$2:$B$4</c:f>
              <c:numCache>
                <c:formatCode>General</c:formatCode>
                <c:ptCount val="3"/>
                <c:pt idx="0">
                  <c:v>474</c:v>
                </c:pt>
                <c:pt idx="1">
                  <c:v>5005</c:v>
                </c:pt>
                <c:pt idx="2">
                  <c:v>10048</c:v>
                </c:pt>
              </c:numCache>
            </c:numRef>
          </c:val>
          <c:extLst>
            <c:ext xmlns:c16="http://schemas.microsoft.com/office/drawing/2014/chart" uri="{C3380CC4-5D6E-409C-BE32-E72D297353CC}">
              <c16:uniqueId val="{00000000-B139-4E0D-B513-47EE2E4BDD94}"/>
            </c:ext>
          </c:extLst>
        </c:ser>
        <c:dLbls>
          <c:showLegendKey val="0"/>
          <c:showVal val="0"/>
          <c:showCatName val="0"/>
          <c:showSerName val="0"/>
          <c:showPercent val="0"/>
          <c:showBubbleSize val="0"/>
        </c:dLbls>
        <c:gapWidth val="60"/>
        <c:overlap val="-27"/>
        <c:axId val="2013310080"/>
        <c:axId val="201329302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계열 2</c:v>
                      </c:pt>
                    </c:strCache>
                  </c:strRef>
                </c:tx>
                <c:spPr>
                  <a:solidFill>
                    <a:schemeClr val="accent2"/>
                  </a:solidFill>
                  <a:ln>
                    <a:noFill/>
                  </a:ln>
                  <a:effectLst/>
                </c:spPr>
                <c:invertIfNegative val="0"/>
                <c:cat>
                  <c:strRef>
                    <c:extLst>
                      <c:ext uri="{02D57815-91ED-43cb-92C2-25804820EDAC}">
                        <c15:formulaRef>
                          <c15:sqref>Sheet1!$A$2:$A$4</c15:sqref>
                        </c15:formulaRef>
                      </c:ext>
                    </c:extLst>
                    <c:strCache>
                      <c:ptCount val="3"/>
                      <c:pt idx="0">
                        <c:v>23.5.31</c:v>
                      </c:pt>
                      <c:pt idx="1">
                        <c:v>23.6.21</c:v>
                      </c:pt>
                      <c:pt idx="2">
                        <c:v>23.7.26</c:v>
                      </c:pt>
                    </c:strCache>
                  </c:strRef>
                </c:cat>
                <c:val>
                  <c:numRef>
                    <c:extLst>
                      <c:ext uri="{02D57815-91ED-43cb-92C2-25804820EDAC}">
                        <c15:formulaRef>
                          <c15:sqref>Sheet1!$C$2:$C$4</c15:sqref>
                        </c15:formulaRef>
                      </c:ext>
                    </c:extLst>
                    <c:numCache>
                      <c:formatCode>General</c:formatCode>
                      <c:ptCount val="3"/>
                    </c:numCache>
                  </c:numRef>
                </c:val>
                <c:extLst>
                  <c:ext xmlns:c16="http://schemas.microsoft.com/office/drawing/2014/chart" uri="{C3380CC4-5D6E-409C-BE32-E72D297353CC}">
                    <c16:uniqueId val="{00000001-B139-4E0D-B513-47EE2E4BDD94}"/>
                  </c:ext>
                </c:extLst>
              </c15:ser>
            </c15:filteredBarSeries>
          </c:ext>
        </c:extLst>
      </c:barChart>
      <c:lineChart>
        <c:grouping val="standard"/>
        <c:varyColors val="0"/>
        <c:ser>
          <c:idx val="2"/>
          <c:order val="2"/>
          <c:tx>
            <c:strRef>
              <c:f>Sheet1!$D$1</c:f>
              <c:strCache>
                <c:ptCount val="1"/>
                <c:pt idx="0">
                  <c:v>건수(건)</c:v>
                </c:pt>
              </c:strCache>
            </c:strRef>
          </c:tx>
          <c:spPr>
            <a:ln w="15875" cap="rnd">
              <a:solidFill>
                <a:schemeClr val="accent1"/>
              </a:solidFill>
              <a:round/>
            </a:ln>
            <a:effectLst/>
          </c:spPr>
          <c:marker>
            <c:symbol val="circle"/>
            <c:size val="5"/>
            <c:spPr>
              <a:solidFill>
                <a:schemeClr val="bg1"/>
              </a:solidFill>
              <a:ln w="12700">
                <a:solidFill>
                  <a:schemeClr val="accent1"/>
                </a:solidFill>
              </a:ln>
              <a:effectLst/>
            </c:spPr>
          </c:marker>
          <c:dLbls>
            <c:dLbl>
              <c:idx val="0"/>
              <c:layout>
                <c:manualLayout>
                  <c:x val="-0.14771940172250214"/>
                  <c:y val="-6.039055251966205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139-4E0D-B513-47EE2E4BDD94}"/>
                </c:ext>
              </c:extLst>
            </c:dLbl>
            <c:dLbl>
              <c:idx val="1"/>
              <c:layout>
                <c:manualLayout>
                  <c:x val="-0.22780081216422557"/>
                  <c:y val="-5.4765636468202268E-2"/>
                </c:manualLayout>
              </c:layout>
              <c:numFmt formatCode="#,##0_);[Red]\(#,##0\)" sourceLinked="0"/>
              <c:spPr>
                <a:noFill/>
                <a:ln>
                  <a:noFill/>
                </a:ln>
                <a:effectLst/>
              </c:spPr>
              <c:txPr>
                <a:bodyPr rot="0" spcFirstLastPara="1" vertOverflow="ellipsis" vert="horz" wrap="square" lIns="38100" tIns="19050" rIns="38100" bIns="19050" anchor="ctr" anchorCtr="1">
                  <a:noAutofit/>
                </a:bodyPr>
                <a:lstStyle/>
                <a:p>
                  <a:pPr>
                    <a:defRPr lang="en-US" altLang="ko-KR" sz="900" b="1" i="0" u="none" strike="noStrike" kern="1200" baseline="0">
                      <a:ln>
                        <a:solidFill>
                          <a:schemeClr val="accent1">
                            <a:alpha val="0"/>
                          </a:schemeClr>
                        </a:solidFill>
                      </a:ln>
                      <a:solidFill>
                        <a:schemeClr val="accent1"/>
                      </a:solidFill>
                      <a:latin typeface="+mn-lt"/>
                      <a:ea typeface="+mn-ea"/>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15:layout>
                    <c:manualLayout>
                      <c:w val="0.27695847795845274"/>
                      <c:h val="8.3126416209272733E-2"/>
                    </c:manualLayout>
                  </c15:layout>
                </c:ext>
                <c:ext xmlns:c16="http://schemas.microsoft.com/office/drawing/2014/chart" uri="{C3380CC4-5D6E-409C-BE32-E72D297353CC}">
                  <c16:uniqueId val="{00000004-B139-4E0D-B513-47EE2E4BDD94}"/>
                </c:ext>
              </c:extLst>
            </c:dLbl>
            <c:dLbl>
              <c:idx val="2"/>
              <c:layout>
                <c:manualLayout>
                  <c:x val="-0.18732356382163443"/>
                  <c:y val="-6.0046857320125567E-2"/>
                </c:manualLayout>
              </c:layout>
              <c:numFmt formatCode="#,##0_);[Red]\(#,##0\)" sourceLinked="0"/>
              <c:spPr>
                <a:noFill/>
                <a:ln>
                  <a:noFill/>
                </a:ln>
                <a:effectLst/>
              </c:spPr>
              <c:txPr>
                <a:bodyPr rot="0" spcFirstLastPara="1" vertOverflow="ellipsis" vert="horz" wrap="square" lIns="38100" tIns="19050" rIns="38100" bIns="19050" anchor="ctr" anchorCtr="1">
                  <a:noAutofit/>
                </a:bodyPr>
                <a:lstStyle/>
                <a:p>
                  <a:pPr>
                    <a:defRPr lang="en-US" altLang="ko-KR" sz="900" b="1" i="0" u="none" strike="noStrike" kern="1200" baseline="0">
                      <a:ln>
                        <a:solidFill>
                          <a:schemeClr val="accent1">
                            <a:alpha val="0"/>
                          </a:schemeClr>
                        </a:solidFill>
                      </a:ln>
                      <a:solidFill>
                        <a:schemeClr val="accent1"/>
                      </a:solidFill>
                      <a:latin typeface="+mn-lt"/>
                      <a:ea typeface="+mn-ea"/>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15:layout>
                    <c:manualLayout>
                      <c:w val="0.23383771848983245"/>
                      <c:h val="8.3126416209272733E-2"/>
                    </c:manualLayout>
                  </c15:layout>
                </c:ext>
                <c:ext xmlns:c16="http://schemas.microsoft.com/office/drawing/2014/chart" uri="{C3380CC4-5D6E-409C-BE32-E72D297353CC}">
                  <c16:uniqueId val="{00000003-B139-4E0D-B513-47EE2E4BDD9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900" b="1" i="0" u="none" strike="noStrike" kern="1200" baseline="0">
                    <a:ln>
                      <a:solidFill>
                        <a:schemeClr val="accent1">
                          <a:alpha val="0"/>
                        </a:schemeClr>
                      </a:solidFill>
                    </a:ln>
                    <a:solidFill>
                      <a:schemeClr val="accent1"/>
                    </a:soli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23.5.31</c:v>
                </c:pt>
                <c:pt idx="1">
                  <c:v>23.6.21</c:v>
                </c:pt>
                <c:pt idx="2">
                  <c:v>23.7.26</c:v>
                </c:pt>
              </c:strCache>
            </c:strRef>
          </c:cat>
          <c:val>
            <c:numRef>
              <c:f>Sheet1!$D$2:$D$4</c:f>
              <c:numCache>
                <c:formatCode>General</c:formatCode>
                <c:ptCount val="3"/>
                <c:pt idx="0">
                  <c:v>1819</c:v>
                </c:pt>
                <c:pt idx="1">
                  <c:v>19778</c:v>
                </c:pt>
                <c:pt idx="2">
                  <c:v>41968</c:v>
                </c:pt>
              </c:numCache>
            </c:numRef>
          </c:val>
          <c:smooth val="0"/>
          <c:extLst>
            <c:ext xmlns:c16="http://schemas.microsoft.com/office/drawing/2014/chart" uri="{C3380CC4-5D6E-409C-BE32-E72D297353CC}">
              <c16:uniqueId val="{00000002-B139-4E0D-B513-47EE2E4BDD94}"/>
            </c:ext>
          </c:extLst>
        </c:ser>
        <c:dLbls>
          <c:showLegendKey val="0"/>
          <c:showVal val="0"/>
          <c:showCatName val="0"/>
          <c:showSerName val="0"/>
          <c:showPercent val="0"/>
          <c:showBubbleSize val="0"/>
        </c:dLbls>
        <c:marker val="1"/>
        <c:smooth val="0"/>
        <c:axId val="1467139280"/>
        <c:axId val="1467134704"/>
      </c:lineChart>
      <c:catAx>
        <c:axId val="201331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2013293024"/>
        <c:crosses val="autoZero"/>
        <c:auto val="1"/>
        <c:lblAlgn val="ctr"/>
        <c:lblOffset val="100"/>
        <c:noMultiLvlLbl val="0"/>
      </c:catAx>
      <c:valAx>
        <c:axId val="2013293024"/>
        <c:scaling>
          <c:orientation val="minMax"/>
        </c:scaling>
        <c:delete val="0"/>
        <c:axPos val="l"/>
        <c:numFmt formatCode="#,##0_);[Red]\(#,##0\)" sourceLinked="0"/>
        <c:majorTickMark val="none"/>
        <c:minorTickMark val="none"/>
        <c:tickLblPos val="none"/>
        <c:spPr>
          <a:noFill/>
          <a:ln>
            <a:noFill/>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2013310080"/>
        <c:crosses val="autoZero"/>
        <c:crossBetween val="between"/>
      </c:valAx>
      <c:valAx>
        <c:axId val="1467134704"/>
        <c:scaling>
          <c:orientation val="minMax"/>
        </c:scaling>
        <c:delete val="0"/>
        <c:axPos val="r"/>
        <c:numFmt formatCode="#,##0_);[Red]\(#,##0\)" sourceLinked="0"/>
        <c:majorTickMark val="out"/>
        <c:minorTickMark val="none"/>
        <c:tickLblPos val="none"/>
        <c:spPr>
          <a:noFill/>
          <a:ln>
            <a:noFill/>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467139280"/>
        <c:crosses val="max"/>
        <c:crossBetween val="between"/>
        <c:majorUnit val="15000"/>
      </c:valAx>
      <c:catAx>
        <c:axId val="1467139280"/>
        <c:scaling>
          <c:orientation val="minMax"/>
        </c:scaling>
        <c:delete val="1"/>
        <c:axPos val="b"/>
        <c:numFmt formatCode="General" sourceLinked="1"/>
        <c:majorTickMark val="out"/>
        <c:minorTickMark val="none"/>
        <c:tickLblPos val="nextTo"/>
        <c:crossAx val="1467134704"/>
        <c:crosses val="autoZero"/>
        <c:auto val="1"/>
        <c:lblAlgn val="ctr"/>
        <c:lblOffset val="100"/>
        <c:noMultiLvlLbl val="0"/>
      </c:catAx>
      <c:spPr>
        <a:noFill/>
        <a:ln>
          <a:noFill/>
        </a:ln>
        <a:effectLst/>
      </c:spPr>
    </c:plotArea>
    <c:legend>
      <c:legendPos val="t"/>
      <c:layout>
        <c:manualLayout>
          <c:xMode val="edge"/>
          <c:yMode val="edge"/>
          <c:x val="2.5343753455966378E-3"/>
          <c:y val="6.9336043687167059E-2"/>
          <c:w val="0.44052148471225983"/>
          <c:h val="0.16063396073960268"/>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1984915583523"/>
          <c:y val="9.3846440362795935E-2"/>
          <c:w val="0.86386225354192214"/>
          <c:h val="0.81017816433100209"/>
        </c:manualLayout>
      </c:layout>
      <c:barChart>
        <c:barDir val="col"/>
        <c:grouping val="clustered"/>
        <c:varyColors val="0"/>
        <c:ser>
          <c:idx val="0"/>
          <c:order val="0"/>
          <c:tx>
            <c:strRef>
              <c:f>Sheet1!$B$1</c:f>
              <c:strCache>
                <c:ptCount val="1"/>
                <c:pt idx="0">
                  <c:v>2021</c:v>
                </c:pt>
              </c:strCache>
            </c:strRef>
          </c:tx>
          <c:spPr>
            <a:solidFill>
              <a:srgbClr val="00B8F5"/>
            </a:solidFill>
            <a:ln>
              <a:noFill/>
            </a:ln>
            <a:effectLst/>
          </c:spPr>
          <c:invertIfNegative val="0"/>
          <c:dLbls>
            <c:dLbl>
              <c:idx val="0"/>
              <c:layout>
                <c:manualLayout>
                  <c:x val="-2.6160270302256253E-17"/>
                  <c:y val="2.05427915813516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D80-49AC-AF71-F34666B34D97}"/>
                </c:ext>
              </c:extLst>
            </c:dLbl>
            <c:dLbl>
              <c:idx val="1"/>
              <c:layout>
                <c:manualLayout>
                  <c:x val="-1.7123283823373102E-2"/>
                  <c:y val="4.837603978804219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D80-49AC-AF71-F34666B34D97}"/>
                </c:ext>
              </c:extLst>
            </c:dLbl>
            <c:dLbl>
              <c:idx val="2"/>
              <c:layout>
                <c:manualLayout>
                  <c:x val="-1.4269403186144253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A8C-4F71-9A73-355A2B911A9E}"/>
                </c:ext>
              </c:extLst>
            </c:dLbl>
            <c:dLbl>
              <c:idx val="3"/>
              <c:layout>
                <c:manualLayout>
                  <c:x val="-5.7077612744577009E-3"/>
                  <c:y val="1.14807967853767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A8C-4F71-9A73-355A2B911A9E}"/>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NHN페이코</c:v>
                </c:pt>
                <c:pt idx="1">
                  <c:v>비바리퍼블리카</c:v>
                </c:pt>
                <c:pt idx="2">
                  <c:v>카카오페이</c:v>
                </c:pt>
                <c:pt idx="3">
                  <c:v>네이버파이낸셜</c:v>
                </c:pt>
              </c:strCache>
            </c:strRef>
          </c:cat>
          <c:val>
            <c:numRef>
              <c:f>Sheet1!$B$2:$B$5</c:f>
              <c:numCache>
                <c:formatCode>General</c:formatCode>
                <c:ptCount val="4"/>
                <c:pt idx="0">
                  <c:v>92.110200000000006</c:v>
                </c:pt>
                <c:pt idx="1">
                  <c:v>1157.9649999999999</c:v>
                </c:pt>
                <c:pt idx="2">
                  <c:v>3841.5</c:v>
                </c:pt>
                <c:pt idx="3">
                  <c:v>914.96479999999997</c:v>
                </c:pt>
              </c:numCache>
            </c:numRef>
          </c:val>
          <c:extLst>
            <c:ext xmlns:c16="http://schemas.microsoft.com/office/drawing/2014/chart" uri="{C3380CC4-5D6E-409C-BE32-E72D297353CC}">
              <c16:uniqueId val="{00000002-5D80-49AC-AF71-F34666B34D97}"/>
            </c:ext>
          </c:extLst>
        </c:ser>
        <c:ser>
          <c:idx val="1"/>
          <c:order val="1"/>
          <c:tx>
            <c:strRef>
              <c:f>Sheet1!$C$1</c:f>
              <c:strCache>
                <c:ptCount val="1"/>
                <c:pt idx="0">
                  <c:v>2022</c:v>
                </c:pt>
              </c:strCache>
            </c:strRef>
          </c:tx>
          <c:spPr>
            <a:solidFill>
              <a:srgbClr val="1C48E2"/>
            </a:solidFill>
            <a:ln>
              <a:noFill/>
            </a:ln>
            <a:effectLst/>
          </c:spPr>
          <c:invertIfNegative val="0"/>
          <c:dLbls>
            <c:dLbl>
              <c:idx val="0"/>
              <c:layout>
                <c:manualLayout>
                  <c:x val="5.7077612744576749E-3"/>
                  <c:y val="8.664536240596518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D80-49AC-AF71-F34666B34D97}"/>
                </c:ext>
              </c:extLst>
            </c:dLbl>
            <c:dLbl>
              <c:idx val="1"/>
              <c:layout>
                <c:manualLayout>
                  <c:x val="4.7176669368490147E-3"/>
                  <c:y val="1.359314286058666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D80-49AC-AF71-F34666B34D97}"/>
                </c:ext>
              </c:extLst>
            </c:dLbl>
            <c:dLbl>
              <c:idx val="2"/>
              <c:layout>
                <c:manualLayout>
                  <c:x val="-1.4269403186144357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A8C-4F71-9A73-355A2B911A9E}"/>
                </c:ext>
              </c:extLst>
            </c:dLbl>
            <c:dLbl>
              <c:idx val="3"/>
              <c:layout>
                <c:manualLayout>
                  <c:x val="-4.7176669368490147E-3"/>
                  <c:y val="-2.023633566715934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D80-49AC-AF71-F34666B34D97}"/>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bg1">
                          <a:lumMod val="75000"/>
                          <a:alpha val="0"/>
                        </a:schemeClr>
                      </a:solidFill>
                    </a:ln>
                    <a:solidFill>
                      <a:srgbClr val="1C48E2"/>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NHN페이코</c:v>
                </c:pt>
                <c:pt idx="1">
                  <c:v>비바리퍼블리카</c:v>
                </c:pt>
                <c:pt idx="2">
                  <c:v>카카오페이</c:v>
                </c:pt>
                <c:pt idx="3">
                  <c:v>네이버파이낸셜</c:v>
                </c:pt>
              </c:strCache>
            </c:strRef>
          </c:cat>
          <c:val>
            <c:numRef>
              <c:f>Sheet1!$C$2:$C$5</c:f>
              <c:numCache>
                <c:formatCode>General</c:formatCode>
                <c:ptCount val="4"/>
                <c:pt idx="0">
                  <c:v>127.78919999999999</c:v>
                </c:pt>
                <c:pt idx="1">
                  <c:v>921.76580000000001</c:v>
                </c:pt>
                <c:pt idx="2">
                  <c:v>4412.96</c:v>
                </c:pt>
                <c:pt idx="3">
                  <c:v>1009.2533</c:v>
                </c:pt>
              </c:numCache>
            </c:numRef>
          </c:val>
          <c:extLst>
            <c:ext xmlns:c16="http://schemas.microsoft.com/office/drawing/2014/chart" uri="{C3380CC4-5D6E-409C-BE32-E72D297353CC}">
              <c16:uniqueId val="{00000006-5D80-49AC-AF71-F34666B34D97}"/>
            </c:ext>
          </c:extLst>
        </c:ser>
        <c:ser>
          <c:idx val="2"/>
          <c:order val="2"/>
          <c:tx>
            <c:strRef>
              <c:f>Sheet1!$D$1</c:f>
              <c:strCache>
                <c:ptCount val="1"/>
                <c:pt idx="0">
                  <c:v>2023.1H</c:v>
                </c:pt>
              </c:strCache>
            </c:strRef>
          </c:tx>
          <c:spPr>
            <a:solidFill>
              <a:srgbClr val="00338D"/>
            </a:solidFill>
            <a:ln>
              <a:noFill/>
            </a:ln>
            <a:effectLst/>
          </c:spPr>
          <c:invertIfNegative val="0"/>
          <c:dLbls>
            <c:dLbl>
              <c:idx val="0"/>
              <c:layout>
                <c:manualLayout>
                  <c:x val="1.4269403186144253E-2"/>
                  <c:y val="-2.204222582817676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D80-49AC-AF71-F34666B34D97}"/>
                </c:ext>
              </c:extLst>
            </c:dLbl>
            <c:dLbl>
              <c:idx val="1"/>
              <c:layout>
                <c:manualLayout>
                  <c:x val="9.4353338736980295E-3"/>
                  <c:y val="-7.34740860939225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D80-49AC-AF71-F34666B34D97}"/>
                </c:ext>
              </c:extLst>
            </c:dLbl>
            <c:dLbl>
              <c:idx val="2"/>
              <c:layout>
                <c:manualLayout>
                  <c:x val="0"/>
                  <c:y val="-3.507980715483702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A8C-4F71-9A73-355A2B911A9E}"/>
                </c:ext>
              </c:extLst>
            </c:dLbl>
            <c:dLbl>
              <c:idx val="3"/>
              <c:layout>
                <c:manualLayout>
                  <c:x val="4.7176669368491197E-3"/>
                  <c:y val="-6.625082678310183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D80-49AC-AF71-F34666B34D97}"/>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bg1">
                          <a:lumMod val="75000"/>
                          <a:alpha val="0"/>
                        </a:schemeClr>
                      </a:solidFill>
                    </a:ln>
                    <a:solidFill>
                      <a:srgbClr val="00338D"/>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NHN페이코</c:v>
                </c:pt>
                <c:pt idx="1">
                  <c:v>비바리퍼블리카</c:v>
                </c:pt>
                <c:pt idx="2">
                  <c:v>카카오페이</c:v>
                </c:pt>
                <c:pt idx="3">
                  <c:v>네이버파이낸셜</c:v>
                </c:pt>
              </c:strCache>
            </c:strRef>
          </c:cat>
          <c:val>
            <c:numRef>
              <c:f>Sheet1!$D$2:$D$5</c:f>
              <c:numCache>
                <c:formatCode>General</c:formatCode>
                <c:ptCount val="4"/>
                <c:pt idx="0">
                  <c:v>135.43129999999999</c:v>
                </c:pt>
                <c:pt idx="1">
                  <c:v>950.81550000000004</c:v>
                </c:pt>
                <c:pt idx="2">
                  <c:v>4800.74</c:v>
                </c:pt>
                <c:pt idx="3">
                  <c:v>1036.7053000000001</c:v>
                </c:pt>
              </c:numCache>
            </c:numRef>
          </c:val>
          <c:extLst>
            <c:ext xmlns:c16="http://schemas.microsoft.com/office/drawing/2014/chart" uri="{C3380CC4-5D6E-409C-BE32-E72D297353CC}">
              <c16:uniqueId val="{0000000A-5D80-49AC-AF71-F34666B34D97}"/>
            </c:ext>
          </c:extLst>
        </c:ser>
        <c:dLbls>
          <c:dLblPos val="outEnd"/>
          <c:showLegendKey val="0"/>
          <c:showVal val="1"/>
          <c:showCatName val="0"/>
          <c:showSerName val="0"/>
          <c:showPercent val="0"/>
          <c:showBubbleSize val="0"/>
        </c:dLbls>
        <c:gapWidth val="182"/>
        <c:axId val="552844464"/>
        <c:axId val="552850288"/>
      </c:barChart>
      <c:catAx>
        <c:axId val="55284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lgn="ctr">
              <a:defRPr lang="en-US" altLang="ko-KR" sz="700" b="0" i="0" u="none" strike="noStrike" kern="1200" baseline="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cs typeface="+mn-cs"/>
              </a:defRPr>
            </a:pPr>
            <a:endParaRPr lang="ko-KR"/>
          </a:p>
        </c:txPr>
        <c:crossAx val="552850288"/>
        <c:crosses val="autoZero"/>
        <c:auto val="1"/>
        <c:lblAlgn val="ctr"/>
        <c:lblOffset val="100"/>
        <c:noMultiLvlLbl val="0"/>
      </c:catAx>
      <c:valAx>
        <c:axId val="552850288"/>
        <c:scaling>
          <c:orientation val="minMax"/>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9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552844464"/>
        <c:crosses val="autoZero"/>
        <c:crossBetween val="between"/>
      </c:valAx>
      <c:spPr>
        <a:noFill/>
        <a:ln>
          <a:noFill/>
        </a:ln>
        <a:effectLst/>
      </c:spPr>
    </c:plotArea>
    <c:legend>
      <c:legendPos val="t"/>
      <c:layout>
        <c:manualLayout>
          <c:xMode val="edge"/>
          <c:yMode val="edge"/>
          <c:x val="0.21329252209117089"/>
          <c:y val="6.3343262263886563E-2"/>
          <c:w val="0.56924739122726076"/>
          <c:h val="6.4294698084152752E-2"/>
        </c:manualLayout>
      </c:layout>
      <c:overlay val="0"/>
      <c:spPr>
        <a:noFill/>
        <a:ln>
          <a:noFill/>
        </a:ln>
        <a:effectLst/>
      </c:spPr>
      <c:txPr>
        <a:bodyPr rot="0" spcFirstLastPara="1" vertOverflow="ellipsis" vert="horz" wrap="square" anchor="ctr" anchorCtr="1"/>
        <a:lstStyle/>
        <a:p>
          <a:pPr marL="36000">
            <a:defRPr lang="en-US" altLang="ko-KR" sz="9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a:effectLst/>
  </c:spPr>
  <c:txPr>
    <a:bodyPr/>
    <a:lstStyle/>
    <a:p>
      <a:pPr algn="ct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30860623114918"/>
          <c:y val="2.3186277294082326E-2"/>
          <c:w val="0.83358237737968854"/>
          <c:h val="0.89952613172564322"/>
        </c:manualLayout>
      </c:layout>
      <c:lineChart>
        <c:grouping val="standard"/>
        <c:varyColors val="0"/>
        <c:ser>
          <c:idx val="0"/>
          <c:order val="0"/>
          <c:tx>
            <c:strRef>
              <c:f>Sheet1!$B$1</c:f>
              <c:strCache>
                <c:ptCount val="1"/>
                <c:pt idx="0">
                  <c:v>간편결제/전체결제</c:v>
                </c:pt>
              </c:strCache>
            </c:strRef>
          </c:tx>
          <c:spPr>
            <a:ln w="12700" cap="rnd">
              <a:solidFill>
                <a:schemeClr val="accent1"/>
              </a:solidFill>
              <a:round/>
            </a:ln>
            <a:effectLst/>
          </c:spPr>
          <c:marker>
            <c:symbol val="circle"/>
            <c:size val="4"/>
            <c:spPr>
              <a:solidFill>
                <a:schemeClr val="bg1"/>
              </a:solidFill>
              <a:ln w="12700">
                <a:solidFill>
                  <a:schemeClr val="accent1"/>
                </a:solidFill>
              </a:ln>
              <a:effectLst/>
            </c:spPr>
          </c:marker>
          <c:dLbls>
            <c:dLbl>
              <c:idx val="1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55D-445B-8A01-20B415C815D3}"/>
                </c:ext>
              </c:extLst>
            </c:dLbl>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accent1">
                          <a:alpha val="0"/>
                        </a:schemeClr>
                      </a:solidFill>
                    </a:ln>
                    <a:solidFill>
                      <a:schemeClr val="accent1"/>
                    </a:soli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20.1Q</c:v>
                </c:pt>
                <c:pt idx="4">
                  <c:v>21.1Q</c:v>
                </c:pt>
                <c:pt idx="8">
                  <c:v>22.1Q</c:v>
                </c:pt>
                <c:pt idx="11">
                  <c:v>4Q</c:v>
                </c:pt>
              </c:strCache>
            </c:strRef>
          </c:cat>
          <c:val>
            <c:numRef>
              <c:f>Sheet1!$B$2:$B$13</c:f>
              <c:numCache>
                <c:formatCode>General</c:formatCode>
                <c:ptCount val="12"/>
                <c:pt idx="0">
                  <c:v>16.3</c:v>
                </c:pt>
                <c:pt idx="1">
                  <c:v>16.2</c:v>
                </c:pt>
                <c:pt idx="2">
                  <c:v>17.399999999999999</c:v>
                </c:pt>
                <c:pt idx="3">
                  <c:v>19</c:v>
                </c:pt>
                <c:pt idx="4">
                  <c:v>19.5</c:v>
                </c:pt>
                <c:pt idx="5">
                  <c:v>19.399999999999999</c:v>
                </c:pt>
                <c:pt idx="6">
                  <c:v>20.7</c:v>
                </c:pt>
                <c:pt idx="7">
                  <c:v>21.7</c:v>
                </c:pt>
                <c:pt idx="8">
                  <c:v>22.4</c:v>
                </c:pt>
                <c:pt idx="9">
                  <c:v>21.6</c:v>
                </c:pt>
                <c:pt idx="10">
                  <c:v>22.4</c:v>
                </c:pt>
                <c:pt idx="11">
                  <c:v>23.4</c:v>
                </c:pt>
              </c:numCache>
            </c:numRef>
          </c:val>
          <c:smooth val="0"/>
          <c:extLst>
            <c:ext xmlns:c16="http://schemas.microsoft.com/office/drawing/2014/chart" uri="{C3380CC4-5D6E-409C-BE32-E72D297353CC}">
              <c16:uniqueId val="{00000000-D55D-445B-8A01-20B415C815D3}"/>
            </c:ext>
          </c:extLst>
        </c:ser>
        <c:ser>
          <c:idx val="1"/>
          <c:order val="1"/>
          <c:tx>
            <c:strRef>
              <c:f>Sheet1!$C$1</c:f>
              <c:strCache>
                <c:ptCount val="1"/>
                <c:pt idx="0">
                  <c:v>간편결제/모바일기기 및 PC 결제</c:v>
                </c:pt>
              </c:strCache>
            </c:strRef>
          </c:tx>
          <c:spPr>
            <a:ln w="12700" cap="rnd">
              <a:solidFill>
                <a:schemeClr val="accent4"/>
              </a:solidFill>
              <a:round/>
            </a:ln>
            <a:effectLst/>
          </c:spPr>
          <c:marker>
            <c:symbol val="circle"/>
            <c:size val="4"/>
            <c:spPr>
              <a:solidFill>
                <a:schemeClr val="bg1"/>
              </a:solidFill>
              <a:ln w="12700">
                <a:solidFill>
                  <a:schemeClr val="accent4"/>
                </a:solidFill>
              </a:ln>
              <a:effectLst/>
            </c:spPr>
          </c:marker>
          <c:dLbls>
            <c:dLbl>
              <c:idx val="1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55D-445B-8A01-20B415C815D3}"/>
                </c:ext>
              </c:extLst>
            </c:dLbl>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accent1">
                          <a:alpha val="0"/>
                        </a:schemeClr>
                      </a:solidFill>
                    </a:ln>
                    <a:solidFill>
                      <a:schemeClr val="accent4"/>
                    </a:soli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20.1Q</c:v>
                </c:pt>
                <c:pt idx="4">
                  <c:v>21.1Q</c:v>
                </c:pt>
                <c:pt idx="8">
                  <c:v>22.1Q</c:v>
                </c:pt>
                <c:pt idx="11">
                  <c:v>4Q</c:v>
                </c:pt>
              </c:strCache>
            </c:strRef>
          </c:cat>
          <c:val>
            <c:numRef>
              <c:f>Sheet1!$C$2:$C$13</c:f>
              <c:numCache>
                <c:formatCode>General</c:formatCode>
                <c:ptCount val="12"/>
                <c:pt idx="0">
                  <c:v>38.4</c:v>
                </c:pt>
                <c:pt idx="1">
                  <c:v>37.5</c:v>
                </c:pt>
                <c:pt idx="2">
                  <c:v>39.200000000000003</c:v>
                </c:pt>
                <c:pt idx="3">
                  <c:v>41.2</c:v>
                </c:pt>
                <c:pt idx="4">
                  <c:v>41.6</c:v>
                </c:pt>
                <c:pt idx="5">
                  <c:v>41.2</c:v>
                </c:pt>
                <c:pt idx="6">
                  <c:v>44</c:v>
                </c:pt>
                <c:pt idx="7">
                  <c:v>46.1</c:v>
                </c:pt>
                <c:pt idx="8">
                  <c:v>45.6</c:v>
                </c:pt>
                <c:pt idx="9">
                  <c:v>44.8</c:v>
                </c:pt>
                <c:pt idx="10">
                  <c:v>46.7</c:v>
                </c:pt>
                <c:pt idx="11">
                  <c:v>48.1</c:v>
                </c:pt>
              </c:numCache>
            </c:numRef>
          </c:val>
          <c:smooth val="0"/>
          <c:extLst>
            <c:ext xmlns:c16="http://schemas.microsoft.com/office/drawing/2014/chart" uri="{C3380CC4-5D6E-409C-BE32-E72D297353CC}">
              <c16:uniqueId val="{00000001-D55D-445B-8A01-20B415C815D3}"/>
            </c:ext>
          </c:extLst>
        </c:ser>
        <c:dLbls>
          <c:showLegendKey val="0"/>
          <c:showVal val="0"/>
          <c:showCatName val="0"/>
          <c:showSerName val="0"/>
          <c:showPercent val="0"/>
          <c:showBubbleSize val="0"/>
        </c:dLbls>
        <c:marker val="1"/>
        <c:smooth val="0"/>
        <c:axId val="23787183"/>
        <c:axId val="23764303"/>
      </c:lineChart>
      <c:catAx>
        <c:axId val="23787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23764303"/>
        <c:crosses val="autoZero"/>
        <c:auto val="1"/>
        <c:lblAlgn val="ctr"/>
        <c:lblOffset val="100"/>
        <c:noMultiLvlLbl val="0"/>
      </c:catAx>
      <c:valAx>
        <c:axId val="23764303"/>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23787183"/>
        <c:crosses val="autoZero"/>
        <c:crossBetween val="between"/>
      </c:valAx>
      <c:spPr>
        <a:noFill/>
        <a:ln>
          <a:noFill/>
        </a:ln>
        <a:effectLst/>
      </c:spPr>
    </c:plotArea>
    <c:legend>
      <c:legendPos val="t"/>
      <c:layout>
        <c:manualLayout>
          <c:xMode val="edge"/>
          <c:yMode val="edge"/>
          <c:x val="0.14638210907275009"/>
          <c:y val="0"/>
          <c:w val="0.7461063710266409"/>
          <c:h val="0.14274949821156036"/>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210940762612285E-3"/>
          <c:y val="0.13301885130316018"/>
          <c:w val="0.96581213518375397"/>
          <c:h val="0.85869385768176409"/>
        </c:manualLayout>
      </c:layout>
      <c:doughnutChart>
        <c:varyColors val="1"/>
        <c:ser>
          <c:idx val="0"/>
          <c:order val="0"/>
          <c:tx>
            <c:strRef>
              <c:f>Sheet1!$B$1</c:f>
              <c:strCache>
                <c:ptCount val="1"/>
                <c:pt idx="0">
                  <c:v>평소 이용하는 결제 수단</c:v>
                </c:pt>
              </c:strCache>
            </c:strRef>
          </c:tx>
          <c:spPr>
            <a:ln w="12700"/>
          </c:spPr>
          <c:dPt>
            <c:idx val="0"/>
            <c:bubble3D val="0"/>
            <c:spPr>
              <a:solidFill>
                <a:schemeClr val="accent1"/>
              </a:solidFill>
              <a:ln w="12700">
                <a:solidFill>
                  <a:schemeClr val="lt1"/>
                </a:solidFill>
              </a:ln>
              <a:effectLst/>
            </c:spPr>
            <c:extLst>
              <c:ext xmlns:c16="http://schemas.microsoft.com/office/drawing/2014/chart" uri="{C3380CC4-5D6E-409C-BE32-E72D297353CC}">
                <c16:uniqueId val="{00000001-C83B-4A0D-9BFF-8A7DA9CFF024}"/>
              </c:ext>
            </c:extLst>
          </c:dPt>
          <c:dPt>
            <c:idx val="1"/>
            <c:bubble3D val="0"/>
            <c:spPr>
              <a:solidFill>
                <a:schemeClr val="accent4"/>
              </a:solidFill>
              <a:ln w="12700">
                <a:solidFill>
                  <a:schemeClr val="lt1"/>
                </a:solidFill>
              </a:ln>
              <a:effectLst/>
            </c:spPr>
            <c:extLst>
              <c:ext xmlns:c16="http://schemas.microsoft.com/office/drawing/2014/chart" uri="{C3380CC4-5D6E-409C-BE32-E72D297353CC}">
                <c16:uniqueId val="{00000003-50DF-4226-8BEB-6B84BFCFE2BB}"/>
              </c:ext>
            </c:extLst>
          </c:dPt>
          <c:dPt>
            <c:idx val="2"/>
            <c:bubble3D val="0"/>
            <c:spPr>
              <a:solidFill>
                <a:schemeClr val="tx2"/>
              </a:solidFill>
              <a:ln w="12700">
                <a:solidFill>
                  <a:schemeClr val="lt1"/>
                </a:solidFill>
              </a:ln>
              <a:effectLst/>
            </c:spPr>
            <c:extLst>
              <c:ext xmlns:c16="http://schemas.microsoft.com/office/drawing/2014/chart" uri="{C3380CC4-5D6E-409C-BE32-E72D297353CC}">
                <c16:uniqueId val="{00000004-50DF-4226-8BEB-6B84BFCFE2BB}"/>
              </c:ext>
            </c:extLst>
          </c:dPt>
          <c:dPt>
            <c:idx val="3"/>
            <c:bubble3D val="0"/>
            <c:spPr>
              <a:solidFill>
                <a:schemeClr val="accent5"/>
              </a:solidFill>
              <a:ln w="12700">
                <a:solidFill>
                  <a:schemeClr val="lt1"/>
                </a:solidFill>
              </a:ln>
              <a:effectLst/>
            </c:spPr>
            <c:extLst>
              <c:ext xmlns:c16="http://schemas.microsoft.com/office/drawing/2014/chart" uri="{C3380CC4-5D6E-409C-BE32-E72D297353CC}">
                <c16:uniqueId val="{00000005-50DF-4226-8BEB-6B84BFCFE2BB}"/>
              </c:ext>
            </c:extLst>
          </c:dPt>
          <c:dPt>
            <c:idx val="4"/>
            <c:bubble3D val="0"/>
            <c:spPr>
              <a:solidFill>
                <a:srgbClr val="00C0AE"/>
              </a:solidFill>
              <a:ln w="12700">
                <a:solidFill>
                  <a:schemeClr val="lt1"/>
                </a:solidFill>
              </a:ln>
              <a:effectLst/>
            </c:spPr>
            <c:extLst>
              <c:ext xmlns:c16="http://schemas.microsoft.com/office/drawing/2014/chart" uri="{C3380CC4-5D6E-409C-BE32-E72D297353CC}">
                <c16:uniqueId val="{00000006-50DF-4226-8BEB-6B84BFCFE2BB}"/>
              </c:ext>
            </c:extLst>
          </c:dPt>
          <c:dPt>
            <c:idx val="5"/>
            <c:bubble3D val="0"/>
            <c:spPr>
              <a:solidFill>
                <a:schemeClr val="bg1">
                  <a:lumMod val="75000"/>
                </a:schemeClr>
              </a:solidFill>
              <a:ln w="12700">
                <a:solidFill>
                  <a:schemeClr val="lt1"/>
                </a:solidFill>
              </a:ln>
              <a:effectLst/>
            </c:spPr>
            <c:extLst>
              <c:ext xmlns:c16="http://schemas.microsoft.com/office/drawing/2014/chart" uri="{C3380CC4-5D6E-409C-BE32-E72D297353CC}">
                <c16:uniqueId val="{00000002-50DF-4226-8BEB-6B84BFCFE2BB}"/>
              </c:ext>
            </c:extLst>
          </c:dPt>
          <c:dLbls>
            <c:dLbl>
              <c:idx val="5"/>
              <c:layout>
                <c:manualLayout>
                  <c:x val="6.2089862686339224E-2"/>
                  <c:y val="-9.178533697626115E-2"/>
                </c:manualLayout>
              </c:layout>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accent1">
                            <a:alpha val="0"/>
                          </a:schemeClr>
                        </a:solidFill>
                      </a:ln>
                      <a:solidFill>
                        <a:schemeClr val="bg1">
                          <a:lumMod val="50000"/>
                        </a:schemeClr>
                      </a:solidFill>
                      <a:latin typeface="+mn-lt"/>
                      <a:ea typeface="+mn-ea"/>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0DF-4226-8BEB-6B84BFCFE2BB}"/>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accent1">
                          <a:alpha val="0"/>
                        </a:schemeClr>
                      </a:solidFill>
                    </a:ln>
                    <a:solidFill>
                      <a:schemeClr val="bg1"/>
                    </a:solidFill>
                    <a:latin typeface="+mn-lt"/>
                    <a:ea typeface="+mn-ea"/>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간편결제</c:v>
                </c:pt>
                <c:pt idx="1">
                  <c:v>실물 신용카드</c:v>
                </c:pt>
                <c:pt idx="2">
                  <c:v>실물 체크카드</c:v>
                </c:pt>
                <c:pt idx="3">
                  <c:v>지역화폐</c:v>
                </c:pt>
                <c:pt idx="4">
                  <c:v>현금</c:v>
                </c:pt>
                <c:pt idx="5">
                  <c:v>기타</c:v>
                </c:pt>
              </c:strCache>
            </c:strRef>
          </c:cat>
          <c:val>
            <c:numRef>
              <c:f>Sheet1!$B$2:$B$7</c:f>
              <c:numCache>
                <c:formatCode>General</c:formatCode>
                <c:ptCount val="6"/>
                <c:pt idx="0">
                  <c:v>5.21</c:v>
                </c:pt>
                <c:pt idx="1">
                  <c:v>1.95</c:v>
                </c:pt>
                <c:pt idx="2">
                  <c:v>1.59</c:v>
                </c:pt>
                <c:pt idx="3">
                  <c:v>0.64</c:v>
                </c:pt>
                <c:pt idx="4">
                  <c:v>0.59</c:v>
                </c:pt>
                <c:pt idx="5">
                  <c:v>0.02</c:v>
                </c:pt>
              </c:numCache>
            </c:numRef>
          </c:val>
          <c:extLst>
            <c:ext xmlns:c16="http://schemas.microsoft.com/office/drawing/2014/chart" uri="{C3380CC4-5D6E-409C-BE32-E72D297353CC}">
              <c16:uniqueId val="{00000000-50DF-4226-8BEB-6B84BFCFE2BB}"/>
            </c:ext>
          </c:extLst>
        </c:ser>
        <c:ser>
          <c:idx val="1"/>
          <c:order val="1"/>
          <c:tx>
            <c:strRef>
              <c:f>Sheet1!$C$1</c:f>
              <c:strCache>
                <c:ptCount val="1"/>
                <c:pt idx="0">
                  <c:v>(단위: 회)</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D-C83B-4A0D-9BFF-8A7DA9CFF02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F-C83B-4A0D-9BFF-8A7DA9CFF02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1-C83B-4A0D-9BFF-8A7DA9CFF02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3-C83B-4A0D-9BFF-8A7DA9CFF02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5-C83B-4A0D-9BFF-8A7DA9CFF024}"/>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7-C83B-4A0D-9BFF-8A7DA9CFF02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간편결제</c:v>
                </c:pt>
                <c:pt idx="1">
                  <c:v>실물 신용카드</c:v>
                </c:pt>
                <c:pt idx="2">
                  <c:v>실물 체크카드</c:v>
                </c:pt>
                <c:pt idx="3">
                  <c:v>지역화폐</c:v>
                </c:pt>
                <c:pt idx="4">
                  <c:v>현금</c:v>
                </c:pt>
                <c:pt idx="5">
                  <c:v>기타</c:v>
                </c:pt>
              </c:strCache>
            </c:strRef>
          </c:cat>
          <c:val>
            <c:numRef>
              <c:f>Sheet1!$C$2:$C$7</c:f>
              <c:numCache>
                <c:formatCode>General</c:formatCode>
                <c:ptCount val="6"/>
              </c:numCache>
            </c:numRef>
          </c:val>
          <c:extLst>
            <c:ext xmlns:c16="http://schemas.microsoft.com/office/drawing/2014/chart" uri="{C3380CC4-5D6E-409C-BE32-E72D297353CC}">
              <c16:uniqueId val="{00000001-50DF-4226-8BEB-6B84BFCFE2BB}"/>
            </c:ext>
          </c:extLst>
        </c:ser>
        <c:dLbls>
          <c:showLegendKey val="0"/>
          <c:showVal val="1"/>
          <c:showCatName val="0"/>
          <c:showSerName val="0"/>
          <c:showPercent val="0"/>
          <c:showBubbleSize val="0"/>
          <c:showLeaderLines val="1"/>
        </c:dLbls>
        <c:firstSliceAng val="0"/>
        <c:holeSize val="30"/>
      </c:doughnutChart>
      <c:spPr>
        <a:noFill/>
        <a:ln>
          <a:noFill/>
        </a:ln>
        <a:effectLst/>
      </c:spPr>
    </c:plotArea>
    <c:legend>
      <c:legendPos val="t"/>
      <c:layout>
        <c:manualLayout>
          <c:xMode val="edge"/>
          <c:yMode val="edge"/>
          <c:x val="9.0198098937175092E-2"/>
          <c:y val="4.4213466605264956E-2"/>
          <c:w val="0.81960380212564976"/>
          <c:h val="0.13845403552743824"/>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이용 의향 이유,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accent1">
                          <a:alpha val="0"/>
                        </a:schemeClr>
                      </a:solidFill>
                    </a:ln>
                    <a:solidFill>
                      <a:schemeClr val="accent1"/>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해외 사용 지원</c:v>
                </c:pt>
                <c:pt idx="1">
                  <c:v>앞서가는 이미지</c:v>
                </c:pt>
                <c:pt idx="2">
                  <c:v>보안성</c:v>
                </c:pt>
                <c:pt idx="3">
                  <c:v>위생성</c:v>
                </c:pt>
                <c:pt idx="4">
                  <c:v>빠른 결제  속도</c:v>
                </c:pt>
                <c:pt idx="5">
                  <c:v>결제 편의성</c:v>
                </c:pt>
              </c:strCache>
            </c:strRef>
          </c:cat>
          <c:val>
            <c:numRef>
              <c:f>Sheet1!$B$2:$B$7</c:f>
              <c:numCache>
                <c:formatCode>0%</c:formatCode>
                <c:ptCount val="6"/>
                <c:pt idx="0">
                  <c:v>0.05</c:v>
                </c:pt>
                <c:pt idx="1">
                  <c:v>0.09</c:v>
                </c:pt>
                <c:pt idx="2">
                  <c:v>0.09</c:v>
                </c:pt>
                <c:pt idx="3">
                  <c:v>0.13</c:v>
                </c:pt>
                <c:pt idx="4">
                  <c:v>0.18</c:v>
                </c:pt>
                <c:pt idx="5">
                  <c:v>0.46</c:v>
                </c:pt>
              </c:numCache>
            </c:numRef>
          </c:val>
          <c:extLst>
            <c:ext xmlns:c16="http://schemas.microsoft.com/office/drawing/2014/chart" uri="{C3380CC4-5D6E-409C-BE32-E72D297353CC}">
              <c16:uniqueId val="{00000000-8200-4E20-B478-53B46514F608}"/>
            </c:ext>
          </c:extLst>
        </c:ser>
        <c:dLbls>
          <c:showLegendKey val="0"/>
          <c:showVal val="0"/>
          <c:showCatName val="0"/>
          <c:showSerName val="0"/>
          <c:showPercent val="0"/>
          <c:showBubbleSize val="0"/>
        </c:dLbls>
        <c:gapWidth val="100"/>
        <c:axId val="948127919"/>
        <c:axId val="948142895"/>
      </c:barChart>
      <c:catAx>
        <c:axId val="9481279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948142895"/>
        <c:crosses val="autoZero"/>
        <c:auto val="1"/>
        <c:lblAlgn val="ctr"/>
        <c:lblOffset val="100"/>
        <c:noMultiLvlLbl val="0"/>
      </c:catAx>
      <c:valAx>
        <c:axId val="948142895"/>
        <c:scaling>
          <c:orientation val="minMax"/>
        </c:scaling>
        <c:delete val="1"/>
        <c:axPos val="b"/>
        <c:numFmt formatCode="0%" sourceLinked="1"/>
        <c:majorTickMark val="none"/>
        <c:minorTickMark val="none"/>
        <c:tickLblPos val="nextTo"/>
        <c:crossAx val="948127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55418101642202"/>
          <c:y val="0.22493221034889649"/>
          <c:w val="0.83327507538056256"/>
          <c:h val="0.52014274835891883"/>
        </c:manualLayout>
      </c:layout>
      <c:lineChart>
        <c:grouping val="standard"/>
        <c:varyColors val="0"/>
        <c:ser>
          <c:idx val="0"/>
          <c:order val="0"/>
          <c:tx>
            <c:strRef>
              <c:f>Sheet1!$B$1</c:f>
              <c:strCache>
                <c:ptCount val="1"/>
                <c:pt idx="0">
                  <c:v>국내 누적 결제 금액</c:v>
                </c:pt>
              </c:strCache>
            </c:strRef>
          </c:tx>
          <c:spPr>
            <a:ln w="12700" cap="rnd">
              <a:solidFill>
                <a:schemeClr val="accent1"/>
              </a:solidFill>
              <a:round/>
            </a:ln>
            <a:effectLst/>
          </c:spPr>
          <c:marker>
            <c:symbol val="circle"/>
            <c:size val="3"/>
            <c:spPr>
              <a:solidFill>
                <a:schemeClr val="bg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en-US" altLang="ko-KR" sz="700" b="0" i="0" u="none" strike="noStrike" kern="1200" baseline="0">
                    <a:ln>
                      <a:solidFill>
                        <a:schemeClr val="accent1">
                          <a:alpha val="0"/>
                        </a:schemeClr>
                      </a:solidFill>
                    </a:ln>
                    <a:solidFill>
                      <a:schemeClr val="accent1"/>
                    </a:soli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16년 8월</c:v>
                </c:pt>
                <c:pt idx="1">
                  <c:v>17년 8월</c:v>
                </c:pt>
                <c:pt idx="2">
                  <c:v>18년 5월</c:v>
                </c:pt>
                <c:pt idx="3">
                  <c:v>18년 11월</c:v>
                </c:pt>
                <c:pt idx="4">
                  <c:v>19년 4월</c:v>
                </c:pt>
                <c:pt idx="5">
                  <c:v>22년 9월</c:v>
                </c:pt>
                <c:pt idx="6">
                  <c:v>23년 2월</c:v>
                </c:pt>
              </c:strCache>
            </c:strRef>
          </c:cat>
          <c:val>
            <c:numRef>
              <c:f>Sheet1!$B$2:$B$8</c:f>
              <c:numCache>
                <c:formatCode>General</c:formatCode>
                <c:ptCount val="7"/>
                <c:pt idx="0">
                  <c:v>2</c:v>
                </c:pt>
                <c:pt idx="1">
                  <c:v>10</c:v>
                </c:pt>
                <c:pt idx="2">
                  <c:v>20</c:v>
                </c:pt>
                <c:pt idx="3">
                  <c:v>30</c:v>
                </c:pt>
                <c:pt idx="4">
                  <c:v>40</c:v>
                </c:pt>
                <c:pt idx="5">
                  <c:v>182</c:v>
                </c:pt>
                <c:pt idx="6">
                  <c:v>219</c:v>
                </c:pt>
              </c:numCache>
            </c:numRef>
          </c:val>
          <c:smooth val="0"/>
          <c:extLst>
            <c:ext xmlns:c16="http://schemas.microsoft.com/office/drawing/2014/chart" uri="{C3380CC4-5D6E-409C-BE32-E72D297353CC}">
              <c16:uniqueId val="{00000000-AF1F-4122-993A-4DB932AACF2C}"/>
            </c:ext>
          </c:extLst>
        </c:ser>
        <c:dLbls>
          <c:showLegendKey val="0"/>
          <c:showVal val="0"/>
          <c:showCatName val="0"/>
          <c:showSerName val="0"/>
          <c:showPercent val="0"/>
          <c:showBubbleSize val="0"/>
        </c:dLbls>
        <c:marker val="1"/>
        <c:smooth val="0"/>
        <c:axId val="531132736"/>
        <c:axId val="531135648"/>
      </c:lineChart>
      <c:catAx>
        <c:axId val="531132736"/>
        <c:scaling>
          <c:orientation val="minMax"/>
        </c:scaling>
        <c:delete val="0"/>
        <c:axPos val="b"/>
        <c:numFmt formatCode="General" sourceLinked="1"/>
        <c:majorTickMark val="none"/>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lgn="ct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531135648"/>
        <c:crosses val="autoZero"/>
        <c:auto val="1"/>
        <c:lblAlgn val="ctr"/>
        <c:lblOffset val="100"/>
        <c:noMultiLvlLbl val="0"/>
      </c:catAx>
      <c:valAx>
        <c:axId val="531135648"/>
        <c:scaling>
          <c:orientation val="minMax"/>
        </c:scaling>
        <c:delete val="0"/>
        <c:axPos val="l"/>
        <c:numFmt formatCode="General"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lgn="ct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531132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chemeClr val="bg1">
                <a:lumMod val="85000"/>
              </a:schemeClr>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3-52C0-4B4A-A5D2-87BF2CC07DC2}"/>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23076941324382341"/>
                      <c:h val="0.25066856898371515"/>
                    </c:manualLayout>
                  </c15:layout>
                </c:ext>
                <c:ext xmlns:c16="http://schemas.microsoft.com/office/drawing/2014/chart" uri="{C3380CC4-5D6E-409C-BE32-E72D297353CC}">
                  <c16:uniqueId val="{00000004-52C0-4B4A-A5D2-87BF2CC07DC2}"/>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알리페이</c:v>
                </c:pt>
                <c:pt idx="1">
                  <c:v>애플페이</c:v>
                </c:pt>
                <c:pt idx="2">
                  <c:v>구글페이</c:v>
                </c:pt>
              </c:strCache>
            </c:strRef>
          </c:cat>
          <c:val>
            <c:numRef>
              <c:f>Sheet1!$B$2:$B$4</c:f>
              <c:numCache>
                <c:formatCode>General</c:formatCode>
                <c:ptCount val="3"/>
                <c:pt idx="0">
                  <c:v>16.716999999999999</c:v>
                </c:pt>
                <c:pt idx="1">
                  <c:v>8.08</c:v>
                </c:pt>
                <c:pt idx="2">
                  <c:v>7.5750000000000002</c:v>
                </c:pt>
              </c:numCache>
            </c:numRef>
          </c:val>
          <c:extLst>
            <c:ext xmlns:c16="http://schemas.microsoft.com/office/drawing/2014/chart" uri="{C3380CC4-5D6E-409C-BE32-E72D297353CC}">
              <c16:uniqueId val="{00000000-52C0-4B4A-A5D2-87BF2CC07DC2}"/>
            </c:ext>
          </c:extLst>
        </c:ser>
        <c:dLbls>
          <c:dLblPos val="outEnd"/>
          <c:showLegendKey val="0"/>
          <c:showVal val="1"/>
          <c:showCatName val="0"/>
          <c:showSerName val="0"/>
          <c:showPercent val="0"/>
          <c:showBubbleSize val="0"/>
        </c:dLbls>
        <c:gapWidth val="100"/>
        <c:overlap val="-27"/>
        <c:axId val="2019304911"/>
        <c:axId val="2019282031"/>
      </c:barChart>
      <c:catAx>
        <c:axId val="2019304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2019282031"/>
        <c:crosses val="autoZero"/>
        <c:auto val="1"/>
        <c:lblAlgn val="ctr"/>
        <c:lblOffset val="100"/>
        <c:noMultiLvlLbl val="0"/>
      </c:catAx>
      <c:valAx>
        <c:axId val="2019282031"/>
        <c:scaling>
          <c:orientation val="minMax"/>
        </c:scaling>
        <c:delete val="1"/>
        <c:axPos val="l"/>
        <c:numFmt formatCode="General" sourceLinked="1"/>
        <c:majorTickMark val="none"/>
        <c:minorTickMark val="none"/>
        <c:tickLblPos val="nextTo"/>
        <c:crossAx val="2019304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Sheet1!$C$1</c:f>
              <c:strCache>
                <c:ptCount val="1"/>
                <c:pt idx="0">
                  <c:v>2026(F)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accent1">
                          <a:alpha val="0"/>
                        </a:schemeClr>
                      </a:solidFill>
                    </a:ln>
                    <a:solidFill>
                      <a:schemeClr val="accent4"/>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기타</c:v>
                </c:pt>
                <c:pt idx="1">
                  <c:v>선불(PrePay)</c:v>
                </c:pt>
                <c:pt idx="2">
                  <c:v>CoD</c:v>
                </c:pt>
                <c:pt idx="3">
                  <c:v>BNPL</c:v>
                </c:pt>
                <c:pt idx="4">
                  <c:v>A2A</c:v>
                </c:pt>
                <c:pt idx="5">
                  <c:v>직불카드</c:v>
                </c:pt>
                <c:pt idx="6">
                  <c:v>신용카드</c:v>
                </c:pt>
                <c:pt idx="7">
                  <c:v>디지털지갑</c:v>
                </c:pt>
              </c:strCache>
            </c:strRef>
          </c:cat>
          <c:val>
            <c:numRef>
              <c:f>Sheet1!$C$2:$C$9</c:f>
              <c:numCache>
                <c:formatCode>General</c:formatCode>
                <c:ptCount val="8"/>
                <c:pt idx="0">
                  <c:v>2</c:v>
                </c:pt>
                <c:pt idx="1">
                  <c:v>1</c:v>
                </c:pt>
                <c:pt idx="2">
                  <c:v>1</c:v>
                </c:pt>
                <c:pt idx="3">
                  <c:v>6</c:v>
                </c:pt>
                <c:pt idx="4">
                  <c:v>10</c:v>
                </c:pt>
                <c:pt idx="5">
                  <c:v>10</c:v>
                </c:pt>
                <c:pt idx="6">
                  <c:v>16</c:v>
                </c:pt>
                <c:pt idx="7">
                  <c:v>54</c:v>
                </c:pt>
              </c:numCache>
            </c:numRef>
          </c:val>
          <c:extLst>
            <c:ext xmlns:c16="http://schemas.microsoft.com/office/drawing/2014/chart" uri="{C3380CC4-5D6E-409C-BE32-E72D297353CC}">
              <c16:uniqueId val="{00000001-129A-4BB4-B903-5C202C023BB6}"/>
            </c:ext>
          </c:extLst>
        </c:ser>
        <c:ser>
          <c:idx val="0"/>
          <c:order val="1"/>
          <c:tx>
            <c:strRef>
              <c:f>Sheet1!$B$1</c:f>
              <c:strCache>
                <c:ptCount val="1"/>
                <c:pt idx="0">
                  <c:v>2022</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기타</c:v>
                </c:pt>
                <c:pt idx="1">
                  <c:v>선불(PrePay)</c:v>
                </c:pt>
                <c:pt idx="2">
                  <c:v>CoD</c:v>
                </c:pt>
                <c:pt idx="3">
                  <c:v>BNPL</c:v>
                </c:pt>
                <c:pt idx="4">
                  <c:v>A2A</c:v>
                </c:pt>
                <c:pt idx="5">
                  <c:v>직불카드</c:v>
                </c:pt>
                <c:pt idx="6">
                  <c:v>신용카드</c:v>
                </c:pt>
                <c:pt idx="7">
                  <c:v>디지털지갑</c:v>
                </c:pt>
              </c:strCache>
            </c:strRef>
          </c:cat>
          <c:val>
            <c:numRef>
              <c:f>Sheet1!$B$2:$B$9</c:f>
              <c:numCache>
                <c:formatCode>General</c:formatCode>
                <c:ptCount val="8"/>
                <c:pt idx="0">
                  <c:v>2</c:v>
                </c:pt>
                <c:pt idx="1">
                  <c:v>1</c:v>
                </c:pt>
                <c:pt idx="2">
                  <c:v>2</c:v>
                </c:pt>
                <c:pt idx="3">
                  <c:v>5</c:v>
                </c:pt>
                <c:pt idx="4">
                  <c:v>9</c:v>
                </c:pt>
                <c:pt idx="5">
                  <c:v>12</c:v>
                </c:pt>
                <c:pt idx="6">
                  <c:v>20</c:v>
                </c:pt>
                <c:pt idx="7">
                  <c:v>49</c:v>
                </c:pt>
              </c:numCache>
            </c:numRef>
          </c:val>
          <c:extLst>
            <c:ext xmlns:c16="http://schemas.microsoft.com/office/drawing/2014/chart" uri="{C3380CC4-5D6E-409C-BE32-E72D297353CC}">
              <c16:uniqueId val="{00000000-129A-4BB4-B903-5C202C023BB6}"/>
            </c:ext>
          </c:extLst>
        </c:ser>
        <c:dLbls>
          <c:dLblPos val="outEnd"/>
          <c:showLegendKey val="0"/>
          <c:showVal val="1"/>
          <c:showCatName val="0"/>
          <c:showSerName val="0"/>
          <c:showPercent val="0"/>
          <c:showBubbleSize val="0"/>
        </c:dLbls>
        <c:gapWidth val="90"/>
        <c:axId val="812806415"/>
        <c:axId val="812805167"/>
      </c:barChart>
      <c:catAx>
        <c:axId val="8128064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812805167"/>
        <c:crosses val="autoZero"/>
        <c:auto val="1"/>
        <c:lblAlgn val="ctr"/>
        <c:lblOffset val="100"/>
        <c:noMultiLvlLbl val="0"/>
      </c:catAx>
      <c:valAx>
        <c:axId val="812805167"/>
        <c:scaling>
          <c:orientation val="minMax"/>
        </c:scaling>
        <c:delete val="1"/>
        <c:axPos val="b"/>
        <c:numFmt formatCode="General" sourceLinked="1"/>
        <c:majorTickMark val="none"/>
        <c:minorTickMark val="none"/>
        <c:tickLblPos val="nextTo"/>
        <c:crossAx val="81280641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23878640808196"/>
          <c:y val="0.22493221034889649"/>
          <c:w val="0.81751297140990953"/>
          <c:h val="0.6259542562917102"/>
        </c:manualLayout>
      </c:layout>
      <c:lineChart>
        <c:grouping val="standard"/>
        <c:varyColors val="0"/>
        <c:ser>
          <c:idx val="0"/>
          <c:order val="0"/>
          <c:tx>
            <c:strRef>
              <c:f>Sheet1!$B$1</c:f>
              <c:strCache>
                <c:ptCount val="1"/>
                <c:pt idx="0">
                  <c:v>월간 사용자 추이</c:v>
                </c:pt>
              </c:strCache>
            </c:strRef>
          </c:tx>
          <c:spPr>
            <a:ln w="12700" cap="rnd">
              <a:solidFill>
                <a:schemeClr val="accent1"/>
              </a:solidFill>
              <a:round/>
            </a:ln>
            <a:effectLst/>
          </c:spPr>
          <c:marker>
            <c:symbol val="circle"/>
            <c:size val="3"/>
            <c:spPr>
              <a:solidFill>
                <a:schemeClr val="bg1"/>
              </a:solidFill>
              <a:ln w="9525">
                <a:solidFill>
                  <a:schemeClr val="accent1"/>
                </a:solidFill>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2-D51E-4E57-9D5A-CB9F7C9B3EF2}"/>
                </c:ext>
              </c:extLst>
            </c:dLbl>
            <c:dLbl>
              <c:idx val="2"/>
              <c:delete val="1"/>
              <c:extLst>
                <c:ext xmlns:c15="http://schemas.microsoft.com/office/drawing/2012/chart" uri="{CE6537A1-D6FC-4f65-9D91-7224C49458BB}"/>
                <c:ext xmlns:c16="http://schemas.microsoft.com/office/drawing/2014/chart" uri="{C3380CC4-5D6E-409C-BE32-E72D297353CC}">
                  <c16:uniqueId val="{00000001-D51E-4E57-9D5A-CB9F7C9B3EF2}"/>
                </c:ext>
              </c:extLst>
            </c:dLbl>
            <c:dLbl>
              <c:idx val="4"/>
              <c:delete val="1"/>
              <c:extLst>
                <c:ext xmlns:c15="http://schemas.microsoft.com/office/drawing/2012/chart" uri="{CE6537A1-D6FC-4f65-9D91-7224C49458BB}"/>
                <c:ext xmlns:c16="http://schemas.microsoft.com/office/drawing/2014/chart" uri="{C3380CC4-5D6E-409C-BE32-E72D297353CC}">
                  <c16:uniqueId val="{00000004-D51E-4E57-9D5A-CB9F7C9B3EF2}"/>
                </c:ext>
              </c:extLst>
            </c:dLbl>
            <c:dLbl>
              <c:idx val="5"/>
              <c:delete val="1"/>
              <c:extLst>
                <c:ext xmlns:c15="http://schemas.microsoft.com/office/drawing/2012/chart" uri="{CE6537A1-D6FC-4f65-9D91-7224C49458BB}"/>
                <c:ext xmlns:c16="http://schemas.microsoft.com/office/drawing/2014/chart" uri="{C3380CC4-5D6E-409C-BE32-E72D297353CC}">
                  <c16:uniqueId val="{00000003-D51E-4E57-9D5A-CB9F7C9B3EF2}"/>
                </c:ext>
              </c:extLst>
            </c:dLbl>
            <c:dLbl>
              <c:idx val="6"/>
              <c:delete val="1"/>
              <c:extLst>
                <c:ext xmlns:c15="http://schemas.microsoft.com/office/drawing/2012/chart" uri="{CE6537A1-D6FC-4f65-9D91-7224C49458BB}"/>
                <c:ext xmlns:c16="http://schemas.microsoft.com/office/drawing/2014/chart" uri="{C3380CC4-5D6E-409C-BE32-E72D297353CC}">
                  <c16:uniqueId val="{00000005-D51E-4E57-9D5A-CB9F7C9B3EF2}"/>
                </c:ext>
              </c:extLst>
            </c:dLbl>
            <c:dLbl>
              <c:idx val="7"/>
              <c:delete val="1"/>
              <c:extLst>
                <c:ext xmlns:c15="http://schemas.microsoft.com/office/drawing/2012/chart" uri="{CE6537A1-D6FC-4f65-9D91-7224C49458BB}"/>
                <c:ext xmlns:c16="http://schemas.microsoft.com/office/drawing/2014/chart" uri="{C3380CC4-5D6E-409C-BE32-E72D297353CC}">
                  <c16:uniqueId val="{00000006-D51E-4E57-9D5A-CB9F7C9B3EF2}"/>
                </c:ext>
              </c:extLst>
            </c:dLbl>
            <c:dLbl>
              <c:idx val="8"/>
              <c:delete val="1"/>
              <c:extLst>
                <c:ext xmlns:c15="http://schemas.microsoft.com/office/drawing/2012/chart" uri="{CE6537A1-D6FC-4f65-9D91-7224C49458BB}"/>
                <c:ext xmlns:c16="http://schemas.microsoft.com/office/drawing/2014/chart" uri="{C3380CC4-5D6E-409C-BE32-E72D297353CC}">
                  <c16:uniqueId val="{00000007-D51E-4E57-9D5A-CB9F7C9B3EF2}"/>
                </c:ext>
              </c:extLst>
            </c:dLbl>
            <c:dLbl>
              <c:idx val="9"/>
              <c:delete val="1"/>
              <c:extLst>
                <c:ext xmlns:c15="http://schemas.microsoft.com/office/drawing/2012/chart" uri="{CE6537A1-D6FC-4f65-9D91-7224C49458BB}"/>
                <c:ext xmlns:c16="http://schemas.microsoft.com/office/drawing/2014/chart" uri="{C3380CC4-5D6E-409C-BE32-E72D297353CC}">
                  <c16:uniqueId val="{00000008-D51E-4E57-9D5A-CB9F7C9B3EF2}"/>
                </c:ext>
              </c:extLst>
            </c:dLbl>
            <c:dLbl>
              <c:idx val="10"/>
              <c:layout>
                <c:manualLayout>
                  <c:x val="-0.14485633173395457"/>
                  <c:y val="-6.514463901874154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15924086899514381"/>
                      <c:h val="0.134853905540046"/>
                    </c:manualLayout>
                  </c15:layout>
                </c:ext>
                <c:ext xmlns:c16="http://schemas.microsoft.com/office/drawing/2014/chart" uri="{C3380CC4-5D6E-409C-BE32-E72D297353CC}">
                  <c16:uniqueId val="{0000000A-D51E-4E57-9D5A-CB9F7C9B3EF2}"/>
                </c:ext>
              </c:extLst>
            </c:dLbl>
            <c:dLbl>
              <c:idx val="11"/>
              <c:layout>
                <c:manualLayout>
                  <c:x val="-9.2559309460315806E-2"/>
                  <c:y val="-8.66209840570368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51E-4E57-9D5A-CB9F7C9B3EF2}"/>
                </c:ext>
              </c:extLst>
            </c:dLbl>
            <c:dLbl>
              <c:idx val="12"/>
              <c:layout>
                <c:manualLayout>
                  <c:x val="-8.0164286502163885E-3"/>
                  <c:y val="-5.776293795787251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51E-4E57-9D5A-CB9F7C9B3EF2}"/>
                </c:ext>
              </c:extLst>
            </c:dLbl>
            <c:spPr>
              <a:noFill/>
              <a:ln>
                <a:noFill/>
              </a:ln>
              <a:effectLst/>
            </c:spPr>
            <c:txPr>
              <a:bodyPr rot="0" spcFirstLastPara="1" vertOverflow="ellipsis" vert="horz" wrap="square" lIns="38100" tIns="19050" rIns="38100" bIns="19050" anchor="ctr" anchorCtr="1">
                <a:spAutoFit/>
              </a:bodyPr>
              <a:lstStyle/>
              <a:p>
                <a:pPr>
                  <a:defRPr lang="en-US" altLang="ko-KR" sz="700" b="1" i="0" u="none" strike="noStrike" kern="1200" baseline="0">
                    <a:ln>
                      <a:solidFill>
                        <a:schemeClr val="accent1">
                          <a:alpha val="0"/>
                        </a:schemeClr>
                      </a:solidFill>
                    </a:ln>
                    <a:solidFill>
                      <a:schemeClr val="accent1"/>
                    </a:soli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22년 5월</c:v>
                </c:pt>
                <c:pt idx="8">
                  <c:v>23년 1월</c:v>
                </c:pt>
                <c:pt idx="12">
                  <c:v>5월</c:v>
                </c:pt>
              </c:strCache>
            </c:strRef>
          </c:cat>
          <c:val>
            <c:numRef>
              <c:f>Sheet1!$B$2:$B$14</c:f>
              <c:numCache>
                <c:formatCode>General</c:formatCode>
                <c:ptCount val="13"/>
                <c:pt idx="0">
                  <c:v>86</c:v>
                </c:pt>
                <c:pt idx="1">
                  <c:v>90</c:v>
                </c:pt>
                <c:pt idx="2">
                  <c:v>99</c:v>
                </c:pt>
                <c:pt idx="3">
                  <c:v>100</c:v>
                </c:pt>
                <c:pt idx="4">
                  <c:v>100</c:v>
                </c:pt>
                <c:pt idx="5">
                  <c:v>106</c:v>
                </c:pt>
                <c:pt idx="6">
                  <c:v>112</c:v>
                </c:pt>
                <c:pt idx="7">
                  <c:v>112</c:v>
                </c:pt>
                <c:pt idx="8">
                  <c:v>121</c:v>
                </c:pt>
                <c:pt idx="9">
                  <c:v>110</c:v>
                </c:pt>
                <c:pt idx="10">
                  <c:v>149</c:v>
                </c:pt>
                <c:pt idx="11">
                  <c:v>215</c:v>
                </c:pt>
                <c:pt idx="12">
                  <c:v>210</c:v>
                </c:pt>
              </c:numCache>
            </c:numRef>
          </c:val>
          <c:smooth val="0"/>
          <c:extLst>
            <c:ext xmlns:c16="http://schemas.microsoft.com/office/drawing/2014/chart" uri="{C3380CC4-5D6E-409C-BE32-E72D297353CC}">
              <c16:uniqueId val="{00000000-D51E-4E57-9D5A-CB9F7C9B3EF2}"/>
            </c:ext>
          </c:extLst>
        </c:ser>
        <c:dLbls>
          <c:showLegendKey val="0"/>
          <c:showVal val="0"/>
          <c:showCatName val="0"/>
          <c:showSerName val="0"/>
          <c:showPercent val="0"/>
          <c:showBubbleSize val="0"/>
        </c:dLbls>
        <c:marker val="1"/>
        <c:smooth val="0"/>
        <c:axId val="531132736"/>
        <c:axId val="531135648"/>
      </c:lineChart>
      <c:catAx>
        <c:axId val="53113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531135648"/>
        <c:crosses val="autoZero"/>
        <c:auto val="1"/>
        <c:lblAlgn val="ctr"/>
        <c:lblOffset val="100"/>
        <c:noMultiLvlLbl val="0"/>
      </c:catAx>
      <c:valAx>
        <c:axId val="531135648"/>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531132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80888019816525"/>
          <c:y val="0.24090923123121441"/>
          <c:w val="0.78829651254598831"/>
          <c:h val="0.50312394724251852"/>
        </c:manualLayout>
      </c:layout>
      <c:barChart>
        <c:barDir val="col"/>
        <c:grouping val="stacked"/>
        <c:varyColors val="0"/>
        <c:ser>
          <c:idx val="1"/>
          <c:order val="0"/>
          <c:tx>
            <c:strRef>
              <c:f>Sheet1!$C$1</c:f>
              <c:strCache>
                <c:ptCount val="1"/>
                <c:pt idx="0">
                  <c:v>결제서비스(좌)</c:v>
                </c:pt>
              </c:strCache>
            </c:strRef>
          </c:tx>
          <c:spPr>
            <a:solidFill>
              <a:schemeClr val="accent1"/>
            </a:solidFill>
            <a:ln>
              <a:noFill/>
            </a:ln>
            <a:effectLst/>
          </c:spPr>
          <c:invertIfNegative val="0"/>
          <c:cat>
            <c:strRef>
              <c:f>Sheet1!$A$2:$A$6</c:f>
              <c:strCache>
                <c:ptCount val="5"/>
                <c:pt idx="0">
                  <c:v>22.2Q</c:v>
                </c:pt>
                <c:pt idx="1">
                  <c:v>22.3Q</c:v>
                </c:pt>
                <c:pt idx="2">
                  <c:v>22.4Q</c:v>
                </c:pt>
                <c:pt idx="3">
                  <c:v>23.1Q</c:v>
                </c:pt>
                <c:pt idx="4">
                  <c:v>23.2Q</c:v>
                </c:pt>
              </c:strCache>
            </c:strRef>
          </c:cat>
          <c:val>
            <c:numRef>
              <c:f>Sheet1!$C$2:$C$6</c:f>
              <c:numCache>
                <c:formatCode>General</c:formatCode>
                <c:ptCount val="5"/>
                <c:pt idx="0">
                  <c:v>334</c:v>
                </c:pt>
                <c:pt idx="1">
                  <c:v>374</c:v>
                </c:pt>
                <c:pt idx="2">
                  <c:v>157</c:v>
                </c:pt>
                <c:pt idx="3">
                  <c:v>308</c:v>
                </c:pt>
                <c:pt idx="4">
                  <c:v>346</c:v>
                </c:pt>
              </c:numCache>
            </c:numRef>
          </c:val>
          <c:extLst>
            <c:ext xmlns:c16="http://schemas.microsoft.com/office/drawing/2014/chart" uri="{C3380CC4-5D6E-409C-BE32-E72D297353CC}">
              <c16:uniqueId val="{00000001-2A5F-4085-8BDA-70E6F3A7AFE2}"/>
            </c:ext>
          </c:extLst>
        </c:ser>
        <c:ser>
          <c:idx val="0"/>
          <c:order val="1"/>
          <c:tx>
            <c:strRef>
              <c:f>Sheet1!$B$1</c:f>
              <c:strCache>
                <c:ptCount val="1"/>
                <c:pt idx="0">
                  <c:v>금융서비스(좌)</c:v>
                </c:pt>
              </c:strCache>
            </c:strRef>
          </c:tx>
          <c:spPr>
            <a:solidFill>
              <a:schemeClr val="bg1">
                <a:lumMod val="75000"/>
              </a:schemeClr>
            </a:solidFill>
            <a:ln>
              <a:noFill/>
            </a:ln>
            <a:effectLst/>
          </c:spPr>
          <c:invertIfNegative val="0"/>
          <c:cat>
            <c:strRef>
              <c:f>Sheet1!$A$2:$A$6</c:f>
              <c:strCache>
                <c:ptCount val="5"/>
                <c:pt idx="0">
                  <c:v>22.2Q</c:v>
                </c:pt>
                <c:pt idx="1">
                  <c:v>22.3Q</c:v>
                </c:pt>
                <c:pt idx="2">
                  <c:v>22.4Q</c:v>
                </c:pt>
                <c:pt idx="3">
                  <c:v>23.1Q</c:v>
                </c:pt>
                <c:pt idx="4">
                  <c:v>23.2Q</c:v>
                </c:pt>
              </c:strCache>
            </c:strRef>
          </c:cat>
          <c:val>
            <c:numRef>
              <c:f>Sheet1!$B$2:$B$6</c:f>
              <c:numCache>
                <c:formatCode>General</c:formatCode>
                <c:ptCount val="5"/>
                <c:pt idx="0">
                  <c:v>938</c:v>
                </c:pt>
                <c:pt idx="1">
                  <c:v>967</c:v>
                </c:pt>
                <c:pt idx="2">
                  <c:v>1011</c:v>
                </c:pt>
                <c:pt idx="3">
                  <c:v>1048</c:v>
                </c:pt>
                <c:pt idx="4">
                  <c:v>1081</c:v>
                </c:pt>
              </c:numCache>
            </c:numRef>
          </c:val>
          <c:extLst>
            <c:ext xmlns:c16="http://schemas.microsoft.com/office/drawing/2014/chart" uri="{C3380CC4-5D6E-409C-BE32-E72D297353CC}">
              <c16:uniqueId val="{00000000-2A5F-4085-8BDA-70E6F3A7AFE2}"/>
            </c:ext>
          </c:extLst>
        </c:ser>
        <c:ser>
          <c:idx val="2"/>
          <c:order val="2"/>
          <c:tx>
            <c:strRef>
              <c:f>Sheet1!$D$1</c:f>
              <c:strCache>
                <c:ptCount val="1"/>
                <c:pt idx="0">
                  <c:v>기타서비스(좌)</c:v>
                </c:pt>
              </c:strCache>
            </c:strRef>
          </c:tx>
          <c:spPr>
            <a:solidFill>
              <a:schemeClr val="bg1">
                <a:lumMod val="85000"/>
              </a:schemeClr>
            </a:solidFill>
            <a:ln>
              <a:noFill/>
            </a:ln>
            <a:effectLst/>
          </c:spPr>
          <c:invertIfNegative val="0"/>
          <c:cat>
            <c:strRef>
              <c:f>Sheet1!$A$2:$A$6</c:f>
              <c:strCache>
                <c:ptCount val="5"/>
                <c:pt idx="0">
                  <c:v>22.2Q</c:v>
                </c:pt>
                <c:pt idx="1">
                  <c:v>22.3Q</c:v>
                </c:pt>
                <c:pt idx="2">
                  <c:v>22.4Q</c:v>
                </c:pt>
                <c:pt idx="3">
                  <c:v>23.1Q</c:v>
                </c:pt>
                <c:pt idx="4">
                  <c:v>23.2Q</c:v>
                </c:pt>
              </c:strCache>
            </c:strRef>
          </c:cat>
          <c:val>
            <c:numRef>
              <c:f>Sheet1!$D$2:$D$6</c:f>
              <c:numCache>
                <c:formatCode>General</c:formatCode>
                <c:ptCount val="5"/>
                <c:pt idx="0">
                  <c:v>69</c:v>
                </c:pt>
                <c:pt idx="1">
                  <c:v>71</c:v>
                </c:pt>
                <c:pt idx="2">
                  <c:v>60</c:v>
                </c:pt>
                <c:pt idx="3">
                  <c:v>59</c:v>
                </c:pt>
                <c:pt idx="4">
                  <c:v>62</c:v>
                </c:pt>
              </c:numCache>
            </c:numRef>
          </c:val>
          <c:extLst>
            <c:ext xmlns:c16="http://schemas.microsoft.com/office/drawing/2014/chart" uri="{C3380CC4-5D6E-409C-BE32-E72D297353CC}">
              <c16:uniqueId val="{00000002-2A5F-4085-8BDA-70E6F3A7AFE2}"/>
            </c:ext>
          </c:extLst>
        </c:ser>
        <c:dLbls>
          <c:showLegendKey val="0"/>
          <c:showVal val="0"/>
          <c:showCatName val="0"/>
          <c:showSerName val="0"/>
          <c:showPercent val="0"/>
          <c:showBubbleSize val="0"/>
        </c:dLbls>
        <c:gapWidth val="219"/>
        <c:overlap val="100"/>
        <c:axId val="1058927840"/>
        <c:axId val="1058912032"/>
      </c:barChart>
      <c:lineChart>
        <c:grouping val="standard"/>
        <c:varyColors val="0"/>
        <c:ser>
          <c:idx val="3"/>
          <c:order val="3"/>
          <c:tx>
            <c:strRef>
              <c:f>Sheet1!$E$1</c:f>
              <c:strCache>
                <c:ptCount val="1"/>
                <c:pt idx="0">
                  <c:v>월간활성유저수(우)</c:v>
                </c:pt>
              </c:strCache>
            </c:strRef>
          </c:tx>
          <c:spPr>
            <a:ln w="12700" cap="rnd">
              <a:solidFill>
                <a:schemeClr val="accent4"/>
              </a:solidFill>
              <a:round/>
            </a:ln>
            <a:effectLst/>
          </c:spPr>
          <c:marker>
            <c:symbol val="none"/>
          </c:marker>
          <c:cat>
            <c:strRef>
              <c:f>Sheet1!$A$2:$A$6</c:f>
              <c:strCache>
                <c:ptCount val="5"/>
                <c:pt idx="0">
                  <c:v>22.2Q</c:v>
                </c:pt>
                <c:pt idx="1">
                  <c:v>22.3Q</c:v>
                </c:pt>
                <c:pt idx="2">
                  <c:v>22.4Q</c:v>
                </c:pt>
                <c:pt idx="3">
                  <c:v>23.1Q</c:v>
                </c:pt>
                <c:pt idx="4">
                  <c:v>23.2Q</c:v>
                </c:pt>
              </c:strCache>
            </c:strRef>
          </c:cat>
          <c:val>
            <c:numRef>
              <c:f>Sheet1!$E$2:$E$6</c:f>
              <c:numCache>
                <c:formatCode>General</c:formatCode>
                <c:ptCount val="5"/>
                <c:pt idx="0">
                  <c:v>21.9</c:v>
                </c:pt>
                <c:pt idx="1">
                  <c:v>23</c:v>
                </c:pt>
                <c:pt idx="2">
                  <c:v>23</c:v>
                </c:pt>
                <c:pt idx="3">
                  <c:v>23.6</c:v>
                </c:pt>
                <c:pt idx="4">
                  <c:v>24.3</c:v>
                </c:pt>
              </c:numCache>
            </c:numRef>
          </c:val>
          <c:smooth val="0"/>
          <c:extLst>
            <c:ext xmlns:c16="http://schemas.microsoft.com/office/drawing/2014/chart" uri="{C3380CC4-5D6E-409C-BE32-E72D297353CC}">
              <c16:uniqueId val="{00000005-2A5F-4085-8BDA-70E6F3A7AFE2}"/>
            </c:ext>
          </c:extLst>
        </c:ser>
        <c:dLbls>
          <c:showLegendKey val="0"/>
          <c:showVal val="0"/>
          <c:showCatName val="0"/>
          <c:showSerName val="0"/>
          <c:showPercent val="0"/>
          <c:showBubbleSize val="0"/>
        </c:dLbls>
        <c:marker val="1"/>
        <c:smooth val="0"/>
        <c:axId val="1164257104"/>
        <c:axId val="1164262512"/>
      </c:lineChart>
      <c:catAx>
        <c:axId val="105892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058912032"/>
        <c:crosses val="autoZero"/>
        <c:auto val="1"/>
        <c:lblAlgn val="ctr"/>
        <c:lblOffset val="100"/>
        <c:noMultiLvlLbl val="0"/>
      </c:catAx>
      <c:valAx>
        <c:axId val="1058912032"/>
        <c:scaling>
          <c:orientation val="minMax"/>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058927840"/>
        <c:crosses val="autoZero"/>
        <c:crossBetween val="between"/>
      </c:valAx>
      <c:valAx>
        <c:axId val="1164262512"/>
        <c:scaling>
          <c:orientation val="minMax"/>
        </c:scaling>
        <c:delete val="0"/>
        <c:axPos val="r"/>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164257104"/>
        <c:crosses val="max"/>
        <c:crossBetween val="between"/>
      </c:valAx>
      <c:catAx>
        <c:axId val="1164257104"/>
        <c:scaling>
          <c:orientation val="minMax"/>
        </c:scaling>
        <c:delete val="1"/>
        <c:axPos val="b"/>
        <c:numFmt formatCode="General" sourceLinked="1"/>
        <c:majorTickMark val="out"/>
        <c:minorTickMark val="none"/>
        <c:tickLblPos val="nextTo"/>
        <c:crossAx val="1164262512"/>
        <c:crosses val="autoZero"/>
        <c:auto val="1"/>
        <c:lblAlgn val="ctr"/>
        <c:lblOffset val="100"/>
        <c:noMultiLvlLbl val="0"/>
      </c:catAx>
      <c:spPr>
        <a:noFill/>
        <a:ln>
          <a:noFill/>
        </a:ln>
        <a:effectLst/>
      </c:spPr>
    </c:plotArea>
    <c:legend>
      <c:legendPos val="t"/>
      <c:layout>
        <c:manualLayout>
          <c:xMode val="edge"/>
          <c:yMode val="edge"/>
          <c:x val="0.12009055583868603"/>
          <c:y val="0.14586408013273655"/>
          <c:w val="0.77435113382276644"/>
          <c:h val="0.19037384201895233"/>
        </c:manualLayout>
      </c:layout>
      <c:overlay val="0"/>
      <c:spPr>
        <a:noFill/>
        <a:ln>
          <a:noFill/>
        </a:ln>
        <a:effectLst/>
      </c:spPr>
      <c:txPr>
        <a:bodyPr rot="0" spcFirstLastPara="1" vertOverflow="ellipsis" vert="horz" wrap="square" anchor="ctr" anchorCtr="1"/>
        <a:lstStyle/>
        <a:p>
          <a:pPr algn="ctr">
            <a:defRPr lang="en-US" altLang="ko-KR" sz="65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16033293605048"/>
          <c:y val="0.19869505050192524"/>
          <c:w val="0.8652488228053381"/>
          <c:h val="0.6837230790001434"/>
        </c:manualLayout>
      </c:layout>
      <c:barChart>
        <c:barDir val="col"/>
        <c:grouping val="stacked"/>
        <c:varyColors val="0"/>
        <c:ser>
          <c:idx val="0"/>
          <c:order val="0"/>
          <c:tx>
            <c:strRef>
              <c:f>Sheet1!$B$1</c:f>
              <c:strCache>
                <c:ptCount val="1"/>
                <c:pt idx="0">
                  <c:v>컨슈머 서비스 부문</c:v>
                </c:pt>
              </c:strCache>
            </c:strRef>
          </c:tx>
          <c:spPr>
            <a:solidFill>
              <a:schemeClr val="accent1"/>
            </a:solidFill>
            <a:ln>
              <a:noFill/>
            </a:ln>
            <a:effectLst/>
          </c:spPr>
          <c:invertIfNegative val="0"/>
          <c:cat>
            <c:strRef>
              <c:f>Sheet1!$A$2:$A$5</c:f>
              <c:strCache>
                <c:ptCount val="4"/>
                <c:pt idx="0">
                  <c:v>2020</c:v>
                </c:pt>
                <c:pt idx="1">
                  <c:v>2021</c:v>
                </c:pt>
                <c:pt idx="2">
                  <c:v>2022</c:v>
                </c:pt>
                <c:pt idx="3">
                  <c:v>2023.1H</c:v>
                </c:pt>
              </c:strCache>
            </c:strRef>
          </c:cat>
          <c:val>
            <c:numRef>
              <c:f>Sheet1!$B$2:$B$5</c:f>
              <c:numCache>
                <c:formatCode>General</c:formatCode>
                <c:ptCount val="4"/>
                <c:pt idx="0">
                  <c:v>1715.501</c:v>
                </c:pt>
                <c:pt idx="1">
                  <c:v>2294.7604500000002</c:v>
                </c:pt>
                <c:pt idx="2">
                  <c:v>4631.4681799999998</c:v>
                </c:pt>
                <c:pt idx="3">
                  <c:v>2940.6805399999998</c:v>
                </c:pt>
              </c:numCache>
            </c:numRef>
          </c:val>
          <c:extLst>
            <c:ext xmlns:c16="http://schemas.microsoft.com/office/drawing/2014/chart" uri="{C3380CC4-5D6E-409C-BE32-E72D297353CC}">
              <c16:uniqueId val="{00000000-DBD1-4335-A51D-5B51C4E5054A}"/>
            </c:ext>
          </c:extLst>
        </c:ser>
        <c:ser>
          <c:idx val="1"/>
          <c:order val="1"/>
          <c:tx>
            <c:strRef>
              <c:f>Sheet1!$C$1</c:f>
              <c:strCache>
                <c:ptCount val="1"/>
                <c:pt idx="0">
                  <c:v>머천트 서비스 부문</c:v>
                </c:pt>
              </c:strCache>
            </c:strRef>
          </c:tx>
          <c:spPr>
            <a:solidFill>
              <a:schemeClr val="accent4"/>
            </a:solidFill>
            <a:ln>
              <a:noFill/>
            </a:ln>
            <a:effectLst/>
          </c:spPr>
          <c:invertIfNegative val="0"/>
          <c:cat>
            <c:strRef>
              <c:f>Sheet1!$A$2:$A$5</c:f>
              <c:strCache>
                <c:ptCount val="4"/>
                <c:pt idx="0">
                  <c:v>2020</c:v>
                </c:pt>
                <c:pt idx="1">
                  <c:v>2021</c:v>
                </c:pt>
                <c:pt idx="2">
                  <c:v>2022</c:v>
                </c:pt>
                <c:pt idx="3">
                  <c:v>2023.1H</c:v>
                </c:pt>
              </c:strCache>
            </c:strRef>
          </c:cat>
          <c:val>
            <c:numRef>
              <c:f>Sheet1!$C$2:$C$5</c:f>
              <c:numCache>
                <c:formatCode>General</c:formatCode>
                <c:ptCount val="4"/>
                <c:pt idx="0">
                  <c:v>2182.43325</c:v>
                </c:pt>
                <c:pt idx="1">
                  <c:v>5512.8081099999999</c:v>
                </c:pt>
                <c:pt idx="2">
                  <c:v>7256.4096399999999</c:v>
                </c:pt>
                <c:pt idx="3">
                  <c:v>3951.3694099999998</c:v>
                </c:pt>
              </c:numCache>
            </c:numRef>
          </c:val>
          <c:extLst>
            <c:ext xmlns:c16="http://schemas.microsoft.com/office/drawing/2014/chart" uri="{C3380CC4-5D6E-409C-BE32-E72D297353CC}">
              <c16:uniqueId val="{00000001-DBD1-4335-A51D-5B51C4E5054A}"/>
            </c:ext>
          </c:extLst>
        </c:ser>
        <c:dLbls>
          <c:showLegendKey val="0"/>
          <c:showVal val="0"/>
          <c:showCatName val="0"/>
          <c:showSerName val="0"/>
          <c:showPercent val="0"/>
          <c:showBubbleSize val="0"/>
        </c:dLbls>
        <c:gapWidth val="150"/>
        <c:overlap val="100"/>
        <c:axId val="1092360031"/>
        <c:axId val="1092377503"/>
      </c:barChart>
      <c:catAx>
        <c:axId val="1092360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092377503"/>
        <c:crosses val="autoZero"/>
        <c:auto val="1"/>
        <c:lblAlgn val="ctr"/>
        <c:lblOffset val="100"/>
        <c:noMultiLvlLbl val="0"/>
      </c:catAx>
      <c:valAx>
        <c:axId val="1092377503"/>
        <c:scaling>
          <c:orientation val="minMax"/>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092360031"/>
        <c:crosses val="autoZero"/>
        <c:crossBetween val="between"/>
        <c:majorUnit val="10000"/>
      </c:valAx>
      <c:spPr>
        <a:noFill/>
        <a:ln>
          <a:noFill/>
        </a:ln>
        <a:effectLst/>
      </c:spPr>
    </c:plotArea>
    <c:legend>
      <c:legendPos val="t"/>
      <c:layout>
        <c:manualLayout>
          <c:xMode val="edge"/>
          <c:yMode val="edge"/>
          <c:x val="0.13437017643266055"/>
          <c:y val="0.16091282439241858"/>
          <c:w val="0.40988569977139955"/>
          <c:h val="0.23755678702391322"/>
        </c:manualLayout>
      </c:layout>
      <c:overlay val="0"/>
      <c:spPr>
        <a:noFill/>
        <a:ln>
          <a:noFill/>
        </a:ln>
        <a:effectLst/>
      </c:spPr>
      <c:txPr>
        <a:bodyPr rot="0" spcFirstLastPara="1" vertOverflow="ellipsis" vert="horz" wrap="square" anchor="ctr" anchorCtr="1"/>
        <a:lstStyle/>
        <a:p>
          <a:pP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7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755634564155389"/>
          <c:y val="0.14042985669169955"/>
          <c:w val="0.59432376891985705"/>
          <c:h val="0.61792877700605242"/>
        </c:manualLayout>
      </c:layout>
      <c:barChart>
        <c:barDir val="bar"/>
        <c:grouping val="clustered"/>
        <c:varyColors val="0"/>
        <c:ser>
          <c:idx val="1"/>
          <c:order val="0"/>
          <c:tx>
            <c:strRef>
              <c:f>Sheet1!$C$1</c:f>
              <c:strCache>
                <c:ptCount val="1"/>
                <c:pt idx="0">
                  <c:v>2026(F)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accent1">
                          <a:alpha val="0"/>
                        </a:schemeClr>
                      </a:solidFill>
                    </a:ln>
                    <a:solidFill>
                      <a:schemeClr val="accent4"/>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선불카드</c:v>
                </c:pt>
                <c:pt idx="1">
                  <c:v>POS 파이낸싱</c:v>
                </c:pt>
                <c:pt idx="2">
                  <c:v>현금</c:v>
                </c:pt>
                <c:pt idx="3">
                  <c:v>직불카드</c:v>
                </c:pt>
                <c:pt idx="4">
                  <c:v>신용카드</c:v>
                </c:pt>
                <c:pt idx="5">
                  <c:v>디지털지갑</c:v>
                </c:pt>
              </c:strCache>
            </c:strRef>
          </c:cat>
          <c:val>
            <c:numRef>
              <c:f>Sheet1!$C$2:$C$7</c:f>
              <c:numCache>
                <c:formatCode>General</c:formatCode>
                <c:ptCount val="6"/>
                <c:pt idx="0">
                  <c:v>2</c:v>
                </c:pt>
                <c:pt idx="1">
                  <c:v>2</c:v>
                </c:pt>
                <c:pt idx="2">
                  <c:v>10</c:v>
                </c:pt>
                <c:pt idx="3">
                  <c:v>19</c:v>
                </c:pt>
                <c:pt idx="4">
                  <c:v>24</c:v>
                </c:pt>
                <c:pt idx="5">
                  <c:v>43</c:v>
                </c:pt>
              </c:numCache>
            </c:numRef>
          </c:val>
          <c:extLst>
            <c:ext xmlns:c16="http://schemas.microsoft.com/office/drawing/2014/chart" uri="{C3380CC4-5D6E-409C-BE32-E72D297353CC}">
              <c16:uniqueId val="{00000001-129A-4BB4-B903-5C202C023BB6}"/>
            </c:ext>
          </c:extLst>
        </c:ser>
        <c:ser>
          <c:idx val="0"/>
          <c:order val="1"/>
          <c:tx>
            <c:strRef>
              <c:f>Sheet1!$B$1</c:f>
              <c:strCache>
                <c:ptCount val="1"/>
                <c:pt idx="0">
                  <c:v>2022</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선불카드</c:v>
                </c:pt>
                <c:pt idx="1">
                  <c:v>POS 파이낸싱</c:v>
                </c:pt>
                <c:pt idx="2">
                  <c:v>현금</c:v>
                </c:pt>
                <c:pt idx="3">
                  <c:v>직불카드</c:v>
                </c:pt>
                <c:pt idx="4">
                  <c:v>신용카드</c:v>
                </c:pt>
                <c:pt idx="5">
                  <c:v>디지털지갑</c:v>
                </c:pt>
              </c:strCache>
            </c:strRef>
          </c:cat>
          <c:val>
            <c:numRef>
              <c:f>Sheet1!$B$2:$B$7</c:f>
              <c:numCache>
                <c:formatCode>General</c:formatCode>
                <c:ptCount val="6"/>
                <c:pt idx="0">
                  <c:v>2</c:v>
                </c:pt>
                <c:pt idx="1">
                  <c:v>2</c:v>
                </c:pt>
                <c:pt idx="2">
                  <c:v>16</c:v>
                </c:pt>
                <c:pt idx="3">
                  <c:v>23</c:v>
                </c:pt>
                <c:pt idx="4">
                  <c:v>26</c:v>
                </c:pt>
                <c:pt idx="5">
                  <c:v>32</c:v>
                </c:pt>
              </c:numCache>
            </c:numRef>
          </c:val>
          <c:extLst>
            <c:ext xmlns:c16="http://schemas.microsoft.com/office/drawing/2014/chart" uri="{C3380CC4-5D6E-409C-BE32-E72D297353CC}">
              <c16:uniqueId val="{00000000-129A-4BB4-B903-5C202C023BB6}"/>
            </c:ext>
          </c:extLst>
        </c:ser>
        <c:dLbls>
          <c:showLegendKey val="0"/>
          <c:showVal val="0"/>
          <c:showCatName val="0"/>
          <c:showSerName val="0"/>
          <c:showPercent val="0"/>
          <c:showBubbleSize val="0"/>
        </c:dLbls>
        <c:gapWidth val="90"/>
        <c:axId val="812806415"/>
        <c:axId val="812805167"/>
      </c:barChart>
      <c:catAx>
        <c:axId val="8128064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812805167"/>
        <c:crosses val="autoZero"/>
        <c:auto val="1"/>
        <c:lblAlgn val="ctr"/>
        <c:lblOffset val="100"/>
        <c:noMultiLvlLbl val="0"/>
      </c:catAx>
      <c:valAx>
        <c:axId val="812805167"/>
        <c:scaling>
          <c:orientation val="minMax"/>
        </c:scaling>
        <c:delete val="1"/>
        <c:axPos val="b"/>
        <c:numFmt formatCode="General" sourceLinked="1"/>
        <c:majorTickMark val="none"/>
        <c:minorTickMark val="none"/>
        <c:tickLblPos val="nextTo"/>
        <c:crossAx val="81280641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88491823137492E-2"/>
          <c:y val="0.13514348096314216"/>
          <c:w val="0.86823016353725013"/>
          <c:h val="0.76523704532612447"/>
        </c:manualLayout>
      </c:layout>
      <c:barChart>
        <c:barDir val="col"/>
        <c:grouping val="stacked"/>
        <c:varyColors val="0"/>
        <c:ser>
          <c:idx val="0"/>
          <c:order val="0"/>
          <c:tx>
            <c:strRef>
              <c:f>Sheet1!$B$1</c:f>
              <c:strCache>
                <c:ptCount val="1"/>
                <c:pt idx="0">
                  <c:v>금융회사(좌)</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accent1">
                          <a:alpha val="0"/>
                        </a:schemeClr>
                      </a:solidFill>
                    </a:ln>
                    <a:solidFill>
                      <a:schemeClr val="bg1"/>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21.1H</c:v>
                </c:pt>
                <c:pt idx="1">
                  <c:v>21.2H</c:v>
                </c:pt>
                <c:pt idx="2">
                  <c:v>22.1H</c:v>
                </c:pt>
                <c:pt idx="3">
                  <c:v>22.2H</c:v>
                </c:pt>
                <c:pt idx="4">
                  <c:v>23.1H</c:v>
                </c:pt>
              </c:strCache>
            </c:strRef>
          </c:cat>
          <c:val>
            <c:numRef>
              <c:f>Sheet1!$B$2:$B$6</c:f>
              <c:numCache>
                <c:formatCode>General</c:formatCode>
                <c:ptCount val="5"/>
                <c:pt idx="0">
                  <c:v>1591.3</c:v>
                </c:pt>
                <c:pt idx="1">
                  <c:v>1758.7</c:v>
                </c:pt>
                <c:pt idx="2">
                  <c:v>1886.8</c:v>
                </c:pt>
                <c:pt idx="3">
                  <c:v>2035.6</c:v>
                </c:pt>
                <c:pt idx="4">
                  <c:v>2176.1</c:v>
                </c:pt>
              </c:numCache>
            </c:numRef>
          </c:val>
          <c:extLst>
            <c:ext xmlns:c16="http://schemas.microsoft.com/office/drawing/2014/chart" uri="{C3380CC4-5D6E-409C-BE32-E72D297353CC}">
              <c16:uniqueId val="{00000000-E960-45C5-A016-602DA15C0B13}"/>
            </c:ext>
          </c:extLst>
        </c:ser>
        <c:ser>
          <c:idx val="1"/>
          <c:order val="1"/>
          <c:tx>
            <c:strRef>
              <c:f>Sheet1!$C$1</c:f>
              <c:strCache>
                <c:ptCount val="1"/>
                <c:pt idx="0">
                  <c:v>휴대폰제조사(좌)</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accent1">
                          <a:alpha val="0"/>
                        </a:schemeClr>
                      </a:solidFill>
                    </a:ln>
                    <a:solidFill>
                      <a:schemeClr val="bg1"/>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21.1H</c:v>
                </c:pt>
                <c:pt idx="1">
                  <c:v>21.2H</c:v>
                </c:pt>
                <c:pt idx="2">
                  <c:v>22.1H</c:v>
                </c:pt>
                <c:pt idx="3">
                  <c:v>22.2H</c:v>
                </c:pt>
                <c:pt idx="4">
                  <c:v>23.1H</c:v>
                </c:pt>
              </c:strCache>
            </c:strRef>
          </c:cat>
          <c:val>
            <c:numRef>
              <c:f>Sheet1!$C$2:$C$6</c:f>
              <c:numCache>
                <c:formatCode>General</c:formatCode>
                <c:ptCount val="5"/>
                <c:pt idx="0">
                  <c:v>1236.7</c:v>
                </c:pt>
                <c:pt idx="1">
                  <c:v>1513.4</c:v>
                </c:pt>
                <c:pt idx="2">
                  <c:v>1703.2</c:v>
                </c:pt>
                <c:pt idx="3">
                  <c:v>2000.7</c:v>
                </c:pt>
                <c:pt idx="4">
                  <c:v>2117.9</c:v>
                </c:pt>
              </c:numCache>
            </c:numRef>
          </c:val>
          <c:extLst>
            <c:ext xmlns:c16="http://schemas.microsoft.com/office/drawing/2014/chart" uri="{C3380CC4-5D6E-409C-BE32-E72D297353CC}">
              <c16:uniqueId val="{00000001-E960-45C5-A016-602DA15C0B13}"/>
            </c:ext>
          </c:extLst>
        </c:ser>
        <c:ser>
          <c:idx val="2"/>
          <c:order val="2"/>
          <c:tx>
            <c:strRef>
              <c:f>Sheet1!$D$1</c:f>
              <c:strCache>
                <c:ptCount val="1"/>
                <c:pt idx="0">
                  <c:v>전자금융업자(좌)</c:v>
                </c:pt>
              </c:strCache>
            </c:strRef>
          </c:tx>
          <c:spPr>
            <a:solidFill>
              <a:schemeClr val="accent4"/>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accent1">
                          <a:alpha val="0"/>
                        </a:schemeClr>
                      </a:solidFill>
                    </a:ln>
                    <a:solidFill>
                      <a:schemeClr val="bg1"/>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21.1H</c:v>
                </c:pt>
                <c:pt idx="1">
                  <c:v>21.2H</c:v>
                </c:pt>
                <c:pt idx="2">
                  <c:v>22.1H</c:v>
                </c:pt>
                <c:pt idx="3">
                  <c:v>22.2H</c:v>
                </c:pt>
                <c:pt idx="4">
                  <c:v>23.1H</c:v>
                </c:pt>
              </c:strCache>
            </c:strRef>
          </c:cat>
          <c:val>
            <c:numRef>
              <c:f>Sheet1!$D$2:$D$6</c:f>
              <c:numCache>
                <c:formatCode>General</c:formatCode>
                <c:ptCount val="5"/>
                <c:pt idx="0">
                  <c:v>2762</c:v>
                </c:pt>
                <c:pt idx="1">
                  <c:v>3260.9</c:v>
                </c:pt>
                <c:pt idx="2">
                  <c:v>3641.6</c:v>
                </c:pt>
                <c:pt idx="3">
                  <c:v>3954.6</c:v>
                </c:pt>
                <c:pt idx="4">
                  <c:v>4156.5</c:v>
                </c:pt>
              </c:numCache>
            </c:numRef>
          </c:val>
          <c:extLst>
            <c:ext xmlns:c16="http://schemas.microsoft.com/office/drawing/2014/chart" uri="{C3380CC4-5D6E-409C-BE32-E72D297353CC}">
              <c16:uniqueId val="{00000002-E960-45C5-A016-602DA15C0B13}"/>
            </c:ext>
          </c:extLst>
        </c:ser>
        <c:dLbls>
          <c:showLegendKey val="0"/>
          <c:showVal val="0"/>
          <c:showCatName val="0"/>
          <c:showSerName val="0"/>
          <c:showPercent val="0"/>
          <c:showBubbleSize val="0"/>
        </c:dLbls>
        <c:gapWidth val="100"/>
        <c:overlap val="100"/>
        <c:axId val="1609476959"/>
        <c:axId val="1609474047"/>
      </c:barChart>
      <c:lineChart>
        <c:grouping val="standard"/>
        <c:varyColors val="0"/>
        <c:ser>
          <c:idx val="3"/>
          <c:order val="3"/>
          <c:tx>
            <c:strRef>
              <c:f>Sheet1!$E$1</c:f>
              <c:strCache>
                <c:ptCount val="1"/>
                <c:pt idx="0">
                  <c:v>이용건수(우)</c:v>
                </c:pt>
              </c:strCache>
            </c:strRef>
          </c:tx>
          <c:spPr>
            <a:ln w="28575" cap="rnd">
              <a:solidFill>
                <a:schemeClr val="bg1">
                  <a:lumMod val="65000"/>
                </a:schemeClr>
              </a:solidFill>
              <a:round/>
            </a:ln>
            <a:effectLst/>
          </c:spPr>
          <c:marker>
            <c:symbol val="circle"/>
            <c:size val="5"/>
            <c:spPr>
              <a:solidFill>
                <a:schemeClr val="bg1"/>
              </a:solidFill>
              <a:ln w="9525">
                <a:solidFill>
                  <a:schemeClr val="bg1">
                    <a:lumMod val="65000"/>
                  </a:schemeClr>
                </a:solidFill>
              </a:ln>
              <a:effectLst/>
            </c:spPr>
          </c:marker>
          <c:dLbls>
            <c:dLbl>
              <c:idx val="0"/>
              <c:layout>
                <c:manualLayout>
                  <c:x val="-5.9221913316890216E-2"/>
                  <c:y val="-4.73643899302601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449-4677-809B-E828DC5C5BD0}"/>
                </c:ext>
              </c:extLst>
            </c:dLbl>
            <c:dLbl>
              <c:idx val="1"/>
              <c:layout>
                <c:manualLayout>
                  <c:x val="-5.9221913316890244E-2"/>
                  <c:y val="-5.19033998613994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449-4677-809B-E828DC5C5BD0}"/>
                </c:ext>
              </c:extLst>
            </c:dLbl>
            <c:dLbl>
              <c:idx val="2"/>
              <c:layout>
                <c:manualLayout>
                  <c:x val="-5.9221913316890244E-2"/>
                  <c:y val="-5.64424097925386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449-4677-809B-E828DC5C5BD0}"/>
                </c:ext>
              </c:extLst>
            </c:dLbl>
            <c:dLbl>
              <c:idx val="3"/>
              <c:layout>
                <c:manualLayout>
                  <c:x val="-5.9221913316890196E-2"/>
                  <c:y val="-7.005943958595652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449-4677-809B-E828DC5C5BD0}"/>
                </c:ext>
              </c:extLst>
            </c:dLbl>
            <c:dLbl>
              <c:idx val="4"/>
              <c:layout>
                <c:manualLayout>
                  <c:x val="-5.92219133168903E-2"/>
                  <c:y val="-7.91374594482350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449-4677-809B-E828DC5C5BD0}"/>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21.1H</c:v>
                </c:pt>
                <c:pt idx="1">
                  <c:v>21.2H</c:v>
                </c:pt>
                <c:pt idx="2">
                  <c:v>22.1H</c:v>
                </c:pt>
                <c:pt idx="3">
                  <c:v>22.2H</c:v>
                </c:pt>
                <c:pt idx="4">
                  <c:v>23.1H</c:v>
                </c:pt>
              </c:strCache>
            </c:strRef>
          </c:cat>
          <c:val>
            <c:numRef>
              <c:f>Sheet1!$E$2:$E$6</c:f>
              <c:numCache>
                <c:formatCode>General</c:formatCode>
                <c:ptCount val="5"/>
                <c:pt idx="0">
                  <c:v>1821</c:v>
                </c:pt>
                <c:pt idx="1">
                  <c:v>2138.8000000000002</c:v>
                </c:pt>
                <c:pt idx="2">
                  <c:v>2316.8000000000002</c:v>
                </c:pt>
                <c:pt idx="3">
                  <c:v>2506.6999999999998</c:v>
                </c:pt>
                <c:pt idx="4">
                  <c:v>2628.2</c:v>
                </c:pt>
              </c:numCache>
            </c:numRef>
          </c:val>
          <c:smooth val="0"/>
          <c:extLst>
            <c:ext xmlns:c16="http://schemas.microsoft.com/office/drawing/2014/chart" uri="{C3380CC4-5D6E-409C-BE32-E72D297353CC}">
              <c16:uniqueId val="{00000003-E960-45C5-A016-602DA15C0B13}"/>
            </c:ext>
          </c:extLst>
        </c:ser>
        <c:dLbls>
          <c:showLegendKey val="0"/>
          <c:showVal val="0"/>
          <c:showCatName val="0"/>
          <c:showSerName val="0"/>
          <c:showPercent val="0"/>
          <c:showBubbleSize val="0"/>
        </c:dLbls>
        <c:marker val="1"/>
        <c:smooth val="0"/>
        <c:axId val="1322068767"/>
        <c:axId val="1322067519"/>
      </c:lineChart>
      <c:catAx>
        <c:axId val="160947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609474047"/>
        <c:crosses val="autoZero"/>
        <c:auto val="1"/>
        <c:lblAlgn val="ctr"/>
        <c:lblOffset val="100"/>
        <c:noMultiLvlLbl val="0"/>
      </c:catAx>
      <c:valAx>
        <c:axId val="1609474047"/>
        <c:scaling>
          <c:orientation val="minMax"/>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609476959"/>
        <c:crosses val="autoZero"/>
        <c:crossBetween val="between"/>
      </c:valAx>
      <c:valAx>
        <c:axId val="1322067519"/>
        <c:scaling>
          <c:orientation val="minMax"/>
        </c:scaling>
        <c:delete val="0"/>
        <c:axPos val="r"/>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322068767"/>
        <c:crosses val="max"/>
        <c:crossBetween val="between"/>
      </c:valAx>
      <c:catAx>
        <c:axId val="1322068767"/>
        <c:scaling>
          <c:orientation val="minMax"/>
        </c:scaling>
        <c:delete val="1"/>
        <c:axPos val="b"/>
        <c:numFmt formatCode="General" sourceLinked="1"/>
        <c:majorTickMark val="out"/>
        <c:minorTickMark val="none"/>
        <c:tickLblPos val="nextTo"/>
        <c:crossAx val="1322067519"/>
        <c:crosses val="autoZero"/>
        <c:auto val="1"/>
        <c:lblAlgn val="ctr"/>
        <c:lblOffset val="100"/>
        <c:noMultiLvlLbl val="0"/>
      </c:catAx>
      <c:spPr>
        <a:noFill/>
        <a:ln>
          <a:noFill/>
        </a:ln>
        <a:effectLst/>
      </c:spPr>
    </c:plotArea>
    <c:legend>
      <c:legendPos val="t"/>
      <c:layout>
        <c:manualLayout>
          <c:xMode val="edge"/>
          <c:yMode val="edge"/>
          <c:x val="0.17238247853273908"/>
          <c:y val="7.7303626101518285E-3"/>
          <c:w val="0.63448662485553131"/>
          <c:h val="0.1276055253220694"/>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97079371013341"/>
          <c:y val="0.12486278854125443"/>
          <c:w val="0.85738825673497043"/>
          <c:h val="0.78305785123966942"/>
        </c:manualLayout>
      </c:layout>
      <c:barChart>
        <c:barDir val="col"/>
        <c:grouping val="percentStacked"/>
        <c:varyColors val="0"/>
        <c:ser>
          <c:idx val="0"/>
          <c:order val="0"/>
          <c:tx>
            <c:strRef>
              <c:f>Sheet1!$B$1</c:f>
              <c:strCache>
                <c:ptCount val="1"/>
                <c:pt idx="0">
                  <c:v>신용카드</c:v>
                </c:pt>
              </c:strCache>
            </c:strRef>
          </c:tx>
          <c:spPr>
            <a:solidFill>
              <a:srgbClr val="00C0AE"/>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accent1">
                          <a:alpha val="0"/>
                        </a:schemeClr>
                      </a:solidFill>
                    </a:ln>
                    <a:solidFill>
                      <a:schemeClr val="bg1"/>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21.1H</c:v>
                </c:pt>
                <c:pt idx="1">
                  <c:v>21.2H</c:v>
                </c:pt>
                <c:pt idx="2">
                  <c:v>22.1H</c:v>
                </c:pt>
                <c:pt idx="3">
                  <c:v>22.2H</c:v>
                </c:pt>
                <c:pt idx="4">
                  <c:v>23.1H</c:v>
                </c:pt>
              </c:strCache>
            </c:strRef>
          </c:cat>
          <c:val>
            <c:numRef>
              <c:f>Sheet1!$B$2:$B$6</c:f>
              <c:numCache>
                <c:formatCode>General</c:formatCode>
                <c:ptCount val="5"/>
                <c:pt idx="0">
                  <c:v>64.3</c:v>
                </c:pt>
                <c:pt idx="1">
                  <c:v>64.400000000000006</c:v>
                </c:pt>
                <c:pt idx="2">
                  <c:v>62.7</c:v>
                </c:pt>
                <c:pt idx="3">
                  <c:v>62.8</c:v>
                </c:pt>
                <c:pt idx="4">
                  <c:v>61.3</c:v>
                </c:pt>
              </c:numCache>
            </c:numRef>
          </c:val>
          <c:extLst>
            <c:ext xmlns:c16="http://schemas.microsoft.com/office/drawing/2014/chart" uri="{C3380CC4-5D6E-409C-BE32-E72D297353CC}">
              <c16:uniqueId val="{00000000-8500-4467-A174-D29CF26B0CC4}"/>
            </c:ext>
          </c:extLst>
        </c:ser>
        <c:ser>
          <c:idx val="1"/>
          <c:order val="1"/>
          <c:tx>
            <c:strRef>
              <c:f>Sheet1!$C$1</c:f>
              <c:strCache>
                <c:ptCount val="1"/>
                <c:pt idx="0">
                  <c:v>계좌</c:v>
                </c:pt>
              </c:strCache>
            </c:strRef>
          </c:tx>
          <c:spPr>
            <a:solidFill>
              <a:srgbClr val="99E6DF"/>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21.1H</c:v>
                </c:pt>
                <c:pt idx="1">
                  <c:v>21.2H</c:v>
                </c:pt>
                <c:pt idx="2">
                  <c:v>22.1H</c:v>
                </c:pt>
                <c:pt idx="3">
                  <c:v>22.2H</c:v>
                </c:pt>
                <c:pt idx="4">
                  <c:v>23.1H</c:v>
                </c:pt>
              </c:strCache>
            </c:strRef>
          </c:cat>
          <c:val>
            <c:numRef>
              <c:f>Sheet1!$C$2:$C$6</c:f>
              <c:numCache>
                <c:formatCode>General</c:formatCode>
                <c:ptCount val="5"/>
                <c:pt idx="0">
                  <c:v>6.5</c:v>
                </c:pt>
                <c:pt idx="1">
                  <c:v>6.1</c:v>
                </c:pt>
                <c:pt idx="2">
                  <c:v>6.1</c:v>
                </c:pt>
                <c:pt idx="3">
                  <c:v>6</c:v>
                </c:pt>
                <c:pt idx="4">
                  <c:v>6</c:v>
                </c:pt>
              </c:numCache>
            </c:numRef>
          </c:val>
          <c:extLst>
            <c:ext xmlns:c16="http://schemas.microsoft.com/office/drawing/2014/chart" uri="{C3380CC4-5D6E-409C-BE32-E72D297353CC}">
              <c16:uniqueId val="{00000001-8500-4467-A174-D29CF26B0CC4}"/>
            </c:ext>
          </c:extLst>
        </c:ser>
        <c:ser>
          <c:idx val="2"/>
          <c:order val="2"/>
          <c:tx>
            <c:strRef>
              <c:f>Sheet1!$D$1</c:f>
              <c:strCache>
                <c:ptCount val="1"/>
                <c:pt idx="0">
                  <c:v>선불금</c:v>
                </c:pt>
              </c:strCache>
            </c:strRef>
          </c:tx>
          <c:spPr>
            <a:solidFill>
              <a:srgbClr val="CCF2EF"/>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21.1H</c:v>
                </c:pt>
                <c:pt idx="1">
                  <c:v>21.2H</c:v>
                </c:pt>
                <c:pt idx="2">
                  <c:v>22.1H</c:v>
                </c:pt>
                <c:pt idx="3">
                  <c:v>22.2H</c:v>
                </c:pt>
                <c:pt idx="4">
                  <c:v>23.1H</c:v>
                </c:pt>
              </c:strCache>
            </c:strRef>
          </c:cat>
          <c:val>
            <c:numRef>
              <c:f>Sheet1!$D$2:$D$6</c:f>
              <c:numCache>
                <c:formatCode>General</c:formatCode>
                <c:ptCount val="5"/>
                <c:pt idx="0">
                  <c:v>29.2</c:v>
                </c:pt>
                <c:pt idx="1">
                  <c:v>29.5</c:v>
                </c:pt>
                <c:pt idx="2">
                  <c:v>31.2</c:v>
                </c:pt>
                <c:pt idx="3">
                  <c:v>31.2</c:v>
                </c:pt>
                <c:pt idx="4">
                  <c:v>32.700000000000003</c:v>
                </c:pt>
              </c:numCache>
            </c:numRef>
          </c:val>
          <c:extLst>
            <c:ext xmlns:c16="http://schemas.microsoft.com/office/drawing/2014/chart" uri="{C3380CC4-5D6E-409C-BE32-E72D297353CC}">
              <c16:uniqueId val="{00000002-8500-4467-A174-D29CF26B0CC4}"/>
            </c:ext>
          </c:extLst>
        </c:ser>
        <c:dLbls>
          <c:dLblPos val="ctr"/>
          <c:showLegendKey val="0"/>
          <c:showVal val="1"/>
          <c:showCatName val="0"/>
          <c:showSerName val="0"/>
          <c:showPercent val="0"/>
          <c:showBubbleSize val="0"/>
        </c:dLbls>
        <c:gapWidth val="100"/>
        <c:overlap val="100"/>
        <c:axId val="50413392"/>
        <c:axId val="50413808"/>
      </c:barChart>
      <c:catAx>
        <c:axId val="50413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50413808"/>
        <c:crosses val="autoZero"/>
        <c:auto val="1"/>
        <c:lblAlgn val="ctr"/>
        <c:lblOffset val="100"/>
        <c:noMultiLvlLbl val="0"/>
      </c:catAx>
      <c:valAx>
        <c:axId val="50413808"/>
        <c:scaling>
          <c:orientation val="minMax"/>
        </c:scaling>
        <c:delete val="0"/>
        <c:axPos val="l"/>
        <c:numFmt formatCode="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50413392"/>
        <c:crosses val="autoZero"/>
        <c:crossBetween val="between"/>
      </c:valAx>
      <c:spPr>
        <a:noFill/>
        <a:ln>
          <a:noFill/>
        </a:ln>
        <a:effectLst/>
      </c:spPr>
    </c:plotArea>
    <c:legend>
      <c:legendPos val="t"/>
      <c:layout>
        <c:manualLayout>
          <c:xMode val="edge"/>
          <c:yMode val="edge"/>
          <c:x val="0.34059931306806235"/>
          <c:y val="4.4716908519416114E-3"/>
          <c:w val="0.31880114021355638"/>
          <c:h val="7.0656940680380087E-2"/>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비중</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AE-41BF-BB04-005466A5D3A2}"/>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2-64A1-4AE3-9C0A-C769B7D8D00E}"/>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1-64A1-4AE3-9C0A-C769B7D8D00E}"/>
              </c:ext>
            </c:extLst>
          </c:dPt>
          <c:dLbls>
            <c:spPr>
              <a:noFill/>
              <a:ln>
                <a:noFill/>
              </a:ln>
              <a:effectLst/>
            </c:spPr>
            <c:txPr>
              <a:bodyPr rot="0" spcFirstLastPara="1" vertOverflow="ellipsis" vert="horz" wrap="square" lIns="38100" tIns="19050" rIns="38100" bIns="19050" anchor="ctr" anchorCtr="1">
                <a:spAutoFit/>
              </a:bodyPr>
              <a:lstStyle/>
              <a:p>
                <a:pPr>
                  <a:defRPr lang="en-US" altLang="ko-KR" sz="1000" b="1" i="0" u="none" strike="noStrike" kern="1200" baseline="0">
                    <a:ln>
                      <a:solidFill>
                        <a:schemeClr val="accent1">
                          <a:alpha val="0"/>
                        </a:schemeClr>
                      </a:solidFill>
                    </a:ln>
                    <a:solidFill>
                      <a:schemeClr val="bg1"/>
                    </a:solidFill>
                    <a:latin typeface="+mn-lt"/>
                    <a:ea typeface="+mn-ea"/>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전자금융업자</c:v>
                </c:pt>
                <c:pt idx="1">
                  <c:v>휴대폰제조사</c:v>
                </c:pt>
                <c:pt idx="2">
                  <c:v>금융회사</c:v>
                </c:pt>
              </c:strCache>
            </c:strRef>
          </c:cat>
          <c:val>
            <c:numRef>
              <c:f>Sheet1!$B$2:$B$4</c:f>
              <c:numCache>
                <c:formatCode>0.0</c:formatCode>
                <c:ptCount val="3"/>
                <c:pt idx="0">
                  <c:v>67.272727272727266</c:v>
                </c:pt>
                <c:pt idx="1">
                  <c:v>5.4545454545454541</c:v>
                </c:pt>
                <c:pt idx="2">
                  <c:v>27.27272727272727</c:v>
                </c:pt>
              </c:numCache>
            </c:numRef>
          </c:val>
          <c:extLst>
            <c:ext xmlns:c16="http://schemas.microsoft.com/office/drawing/2014/chart" uri="{C3380CC4-5D6E-409C-BE32-E72D297353CC}">
              <c16:uniqueId val="{00000000-64A1-4AE3-9C0A-C769B7D8D00E}"/>
            </c:ext>
          </c:extLst>
        </c:ser>
        <c:dLbls>
          <c:showLegendKey val="0"/>
          <c:showVal val="0"/>
          <c:showCatName val="0"/>
          <c:showSerName val="0"/>
          <c:showPercent val="0"/>
          <c:showBubbleSize val="0"/>
          <c:showLeaderLines val="1"/>
        </c:dLbls>
        <c:firstSliceAng val="0"/>
        <c:holeSize val="55"/>
      </c:doughnutChart>
      <c:spPr>
        <a:noFill/>
        <a:ln>
          <a:noFill/>
        </a:ln>
        <a:effectLst/>
      </c:spPr>
    </c:plotArea>
    <c:legend>
      <c:legendPos val="t"/>
      <c:layout>
        <c:manualLayout>
          <c:xMode val="edge"/>
          <c:yMode val="edge"/>
          <c:x val="6.2575119785481914E-2"/>
          <c:y val="2.5607084492289142E-2"/>
          <c:w val="0.87484976042903606"/>
          <c:h val="6.7436021774759144E-2"/>
        </c:manualLayout>
      </c:layout>
      <c:overlay val="0"/>
      <c:spPr>
        <a:noFill/>
        <a:ln>
          <a:noFill/>
        </a:ln>
        <a:effectLst/>
      </c:spPr>
      <c:txPr>
        <a:bodyPr rot="0" spcFirstLastPara="1" vertOverflow="ellipsis" vert="horz" wrap="square" anchor="ctr" anchorCtr="1"/>
        <a:lstStyle/>
        <a:p>
          <a:pPr marL="36000"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42764177719045"/>
          <c:y val="0.10088209332991387"/>
          <c:w val="0.84796770380295416"/>
          <c:h val="0.81505257431415401"/>
        </c:manualLayout>
      </c:layout>
      <c:barChart>
        <c:barDir val="col"/>
        <c:grouping val="stacked"/>
        <c:varyColors val="0"/>
        <c:ser>
          <c:idx val="0"/>
          <c:order val="0"/>
          <c:tx>
            <c:strRef>
              <c:f>Sheet1!$B$1</c:f>
              <c:strCache>
                <c:ptCount val="1"/>
                <c:pt idx="0">
                  <c:v>전자금융업자</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chemeClr val="accent1">
                          <a:alpha val="0"/>
                        </a:schemeClr>
                      </a:solidFill>
                    </a:ln>
                    <a:solidFill>
                      <a:schemeClr val="bg1"/>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c:v>
                </c:pt>
                <c:pt idx="1">
                  <c:v>21</c:v>
                </c:pt>
                <c:pt idx="2">
                  <c:v>22</c:v>
                </c:pt>
                <c:pt idx="3">
                  <c:v>23.1H</c:v>
                </c:pt>
              </c:strCache>
            </c:strRef>
          </c:cat>
          <c:val>
            <c:numRef>
              <c:f>Sheet1!$B$2:$B$5</c:f>
              <c:numCache>
                <c:formatCode>General</c:formatCode>
                <c:ptCount val="4"/>
                <c:pt idx="0">
                  <c:v>27</c:v>
                </c:pt>
                <c:pt idx="1">
                  <c:v>30</c:v>
                </c:pt>
                <c:pt idx="2">
                  <c:v>37</c:v>
                </c:pt>
                <c:pt idx="3">
                  <c:v>37</c:v>
                </c:pt>
              </c:numCache>
            </c:numRef>
          </c:val>
          <c:extLst>
            <c:ext xmlns:c16="http://schemas.microsoft.com/office/drawing/2014/chart" uri="{C3380CC4-5D6E-409C-BE32-E72D297353CC}">
              <c16:uniqueId val="{00000000-0DC4-4F04-842D-9B797F77B32F}"/>
            </c:ext>
          </c:extLst>
        </c:ser>
        <c:ser>
          <c:idx val="1"/>
          <c:order val="1"/>
          <c:tx>
            <c:strRef>
              <c:f>Sheet1!$C$1</c:f>
              <c:strCache>
                <c:ptCount val="1"/>
                <c:pt idx="0">
                  <c:v>휴대폰제조사</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chemeClr val="accent1">
                          <a:alpha val="0"/>
                        </a:schemeClr>
                      </a:solidFill>
                    </a:ln>
                    <a:solidFill>
                      <a:schemeClr val="bg1"/>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c:v>
                </c:pt>
                <c:pt idx="1">
                  <c:v>21</c:v>
                </c:pt>
                <c:pt idx="2">
                  <c:v>22</c:v>
                </c:pt>
                <c:pt idx="3">
                  <c:v>23.1H</c:v>
                </c:pt>
              </c:strCache>
            </c:strRef>
          </c:cat>
          <c:val>
            <c:numRef>
              <c:f>Sheet1!$C$2:$C$5</c:f>
              <c:numCache>
                <c:formatCode>General</c:formatCode>
                <c:ptCount val="4"/>
                <c:pt idx="0">
                  <c:v>2</c:v>
                </c:pt>
                <c:pt idx="1">
                  <c:v>2</c:v>
                </c:pt>
                <c:pt idx="2">
                  <c:v>2</c:v>
                </c:pt>
                <c:pt idx="3">
                  <c:v>3</c:v>
                </c:pt>
              </c:numCache>
            </c:numRef>
          </c:val>
          <c:extLst>
            <c:ext xmlns:c16="http://schemas.microsoft.com/office/drawing/2014/chart" uri="{C3380CC4-5D6E-409C-BE32-E72D297353CC}">
              <c16:uniqueId val="{00000001-0DC4-4F04-842D-9B797F77B32F}"/>
            </c:ext>
          </c:extLst>
        </c:ser>
        <c:ser>
          <c:idx val="2"/>
          <c:order val="2"/>
          <c:tx>
            <c:strRef>
              <c:f>Sheet1!$D$1</c:f>
              <c:strCache>
                <c:ptCount val="1"/>
                <c:pt idx="0">
                  <c:v>금융회사</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chemeClr val="accent1">
                          <a:alpha val="0"/>
                        </a:schemeClr>
                      </a:solidFill>
                    </a:ln>
                    <a:solidFill>
                      <a:schemeClr val="bg1"/>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c:v>
                </c:pt>
                <c:pt idx="1">
                  <c:v>21</c:v>
                </c:pt>
                <c:pt idx="2">
                  <c:v>22</c:v>
                </c:pt>
                <c:pt idx="3">
                  <c:v>23.1H</c:v>
                </c:pt>
              </c:strCache>
            </c:strRef>
          </c:cat>
          <c:val>
            <c:numRef>
              <c:f>Sheet1!$D$2:$D$5</c:f>
              <c:numCache>
                <c:formatCode>General</c:formatCode>
                <c:ptCount val="4"/>
                <c:pt idx="0">
                  <c:v>15</c:v>
                </c:pt>
                <c:pt idx="1">
                  <c:v>14</c:v>
                </c:pt>
                <c:pt idx="2">
                  <c:v>15</c:v>
                </c:pt>
                <c:pt idx="3">
                  <c:v>15</c:v>
                </c:pt>
              </c:numCache>
            </c:numRef>
          </c:val>
          <c:extLst>
            <c:ext xmlns:c16="http://schemas.microsoft.com/office/drawing/2014/chart" uri="{C3380CC4-5D6E-409C-BE32-E72D297353CC}">
              <c16:uniqueId val="{00000002-0DC4-4F04-842D-9B797F77B32F}"/>
            </c:ext>
          </c:extLst>
        </c:ser>
        <c:dLbls>
          <c:dLblPos val="ctr"/>
          <c:showLegendKey val="0"/>
          <c:showVal val="1"/>
          <c:showCatName val="0"/>
          <c:showSerName val="0"/>
          <c:showPercent val="0"/>
          <c:showBubbleSize val="0"/>
        </c:dLbls>
        <c:gapWidth val="100"/>
        <c:overlap val="100"/>
        <c:axId val="1635274559"/>
        <c:axId val="1635272895"/>
      </c:barChart>
      <c:catAx>
        <c:axId val="1635274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635272895"/>
        <c:crosses val="autoZero"/>
        <c:auto val="1"/>
        <c:lblAlgn val="ctr"/>
        <c:lblOffset val="100"/>
        <c:noMultiLvlLbl val="0"/>
      </c:catAx>
      <c:valAx>
        <c:axId val="1635272895"/>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635274559"/>
        <c:crosses val="autoZero"/>
        <c:crossBetween val="between"/>
      </c:valAx>
      <c:spPr>
        <a:noFill/>
        <a:ln>
          <a:noFill/>
        </a:ln>
        <a:effectLst/>
      </c:spPr>
    </c:plotArea>
    <c:legend>
      <c:legendPos val="t"/>
      <c:layout>
        <c:manualLayout>
          <c:xMode val="edge"/>
          <c:yMode val="edge"/>
          <c:x val="6.7031238126523424E-2"/>
          <c:y val="2.7370108208908124E-2"/>
          <c:w val="0.86593743938647927"/>
          <c:h val="6.17819387457594E-2"/>
        </c:manualLayout>
      </c:layout>
      <c:overlay val="0"/>
      <c:spPr>
        <a:noFill/>
        <a:ln>
          <a:noFill/>
        </a:ln>
        <a:effectLst/>
      </c:spPr>
      <c:txPr>
        <a:bodyPr rot="0" spcFirstLastPara="1" vertOverflow="ellipsis" vert="horz" wrap="square" anchor="ctr" anchorCtr="1"/>
        <a:lstStyle/>
        <a:p>
          <a:pPr marL="36000"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756782549420587"/>
          <c:y val="8.8613336899165826E-2"/>
          <c:w val="0.84250238582140424"/>
          <c:h val="0.82043702019838372"/>
        </c:manualLayout>
      </c:layout>
      <c:barChart>
        <c:barDir val="col"/>
        <c:grouping val="clustered"/>
        <c:varyColors val="0"/>
        <c:ser>
          <c:idx val="0"/>
          <c:order val="0"/>
          <c:tx>
            <c:strRef>
              <c:f>Sheet1!$C$3</c:f>
              <c:strCache>
                <c:ptCount val="1"/>
                <c:pt idx="0">
                  <c:v>등록업종 수</c:v>
                </c:pt>
              </c:strCache>
            </c:strRef>
          </c:tx>
          <c:spPr>
            <a:solidFill>
              <a:schemeClr val="bg1">
                <a:lumMod val="85000"/>
              </a:schemeClr>
            </a:solidFill>
            <a:ln>
              <a:noFill/>
            </a:ln>
            <a:effectLst/>
          </c:spPr>
          <c:invertIfNegative val="0"/>
          <c:dLbls>
            <c:dLbl>
              <c:idx val="0"/>
              <c:layout>
                <c:manualLayout>
                  <c:x val="0"/>
                  <c:y val="8.399470899470821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DE-4027-8A6B-753CC978C7EA}"/>
                </c:ext>
              </c:extLst>
            </c:dLbl>
            <c:dLbl>
              <c:idx val="1"/>
              <c:layout>
                <c:manualLayout>
                  <c:x val="0"/>
                  <c:y val="8.399470899470899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FDE-4027-8A6B-753CC978C7EA}"/>
                </c:ext>
              </c:extLst>
            </c:dLbl>
            <c:dLbl>
              <c:idx val="2"/>
              <c:layout>
                <c:manualLayout>
                  <c:x val="0"/>
                  <c:y val="8.399470899470821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FDE-4027-8A6B-753CC978C7EA}"/>
                </c:ext>
              </c:extLst>
            </c:dLbl>
            <c:dLbl>
              <c:idx val="3"/>
              <c:layout>
                <c:manualLayout>
                  <c:x val="0"/>
                  <c:y val="8.399470899470821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FDE-4027-8A6B-753CC978C7EA}"/>
                </c:ext>
              </c:extLst>
            </c:dLbl>
            <c:dLbl>
              <c:idx val="4"/>
              <c:layout>
                <c:manualLayout>
                  <c:x val="-1.5871209519691182E-16"/>
                  <c:y val="4.199735449735449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FDE-4027-8A6B-753CC978C7EA}"/>
                </c:ext>
              </c:extLst>
            </c:dLbl>
            <c:spPr>
              <a:noFill/>
              <a:ln>
                <a:noFill/>
              </a:ln>
              <a:effectLst/>
            </c:spPr>
            <c:txPr>
              <a:bodyPr rot="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Sheet1!$B$4:$B$12</c:f>
              <c:numCache>
                <c:formatCode>General</c:formatCode>
                <c:ptCount val="9"/>
                <c:pt idx="0">
                  <c:v>15</c:v>
                </c:pt>
                <c:pt idx="1">
                  <c:v>16</c:v>
                </c:pt>
                <c:pt idx="2">
                  <c:v>17</c:v>
                </c:pt>
                <c:pt idx="3">
                  <c:v>18</c:v>
                </c:pt>
                <c:pt idx="4">
                  <c:v>19</c:v>
                </c:pt>
                <c:pt idx="5">
                  <c:v>20</c:v>
                </c:pt>
                <c:pt idx="6">
                  <c:v>21</c:v>
                </c:pt>
                <c:pt idx="7">
                  <c:v>22</c:v>
                </c:pt>
                <c:pt idx="8">
                  <c:v>23</c:v>
                </c:pt>
              </c:numCache>
            </c:numRef>
          </c:cat>
          <c:val>
            <c:numRef>
              <c:f>Sheet1!$C$4:$C$12</c:f>
              <c:numCache>
                <c:formatCode>#,##0_);[Red]\(#,##0\)</c:formatCode>
                <c:ptCount val="9"/>
                <c:pt idx="0">
                  <c:v>148</c:v>
                </c:pt>
                <c:pt idx="1">
                  <c:v>179</c:v>
                </c:pt>
                <c:pt idx="2">
                  <c:v>188</c:v>
                </c:pt>
                <c:pt idx="3">
                  <c:v>204</c:v>
                </c:pt>
                <c:pt idx="4">
                  <c:v>244</c:v>
                </c:pt>
                <c:pt idx="5">
                  <c:v>250</c:v>
                </c:pt>
                <c:pt idx="6">
                  <c:v>281</c:v>
                </c:pt>
                <c:pt idx="7">
                  <c:v>300</c:v>
                </c:pt>
                <c:pt idx="8">
                  <c:v>310</c:v>
                </c:pt>
              </c:numCache>
            </c:numRef>
          </c:val>
          <c:extLst>
            <c:ext xmlns:c16="http://schemas.microsoft.com/office/drawing/2014/chart" uri="{C3380CC4-5D6E-409C-BE32-E72D297353CC}">
              <c16:uniqueId val="{00000005-8FDE-4027-8A6B-753CC978C7EA}"/>
            </c:ext>
          </c:extLst>
        </c:ser>
        <c:dLbls>
          <c:showLegendKey val="0"/>
          <c:showVal val="0"/>
          <c:showCatName val="0"/>
          <c:showSerName val="0"/>
          <c:showPercent val="0"/>
          <c:showBubbleSize val="0"/>
        </c:dLbls>
        <c:gapWidth val="50"/>
        <c:axId val="1337496655"/>
        <c:axId val="1163648143"/>
      </c:barChart>
      <c:lineChart>
        <c:grouping val="standard"/>
        <c:varyColors val="0"/>
        <c:ser>
          <c:idx val="1"/>
          <c:order val="1"/>
          <c:tx>
            <c:strRef>
              <c:f>Sheet1!$D$3</c:f>
              <c:strCache>
                <c:ptCount val="1"/>
                <c:pt idx="0">
                  <c:v>등록업체 수</c:v>
                </c:pt>
              </c:strCache>
            </c:strRef>
          </c:tx>
          <c:spPr>
            <a:ln w="25400" cap="rnd">
              <a:solidFill>
                <a:schemeClr val="accent1"/>
              </a:solidFill>
              <a:round/>
            </a:ln>
            <a:effectLst/>
          </c:spPr>
          <c:marker>
            <c:symbol val="circle"/>
            <c:size val="5"/>
            <c:spPr>
              <a:solidFill>
                <a:schemeClr val="bg1"/>
              </a:solidFill>
              <a:ln w="3175">
                <a:solidFill>
                  <a:schemeClr val="accent1"/>
                </a:solidFill>
              </a:ln>
              <a:effectLst/>
            </c:spPr>
          </c:marker>
          <c:dLbls>
            <c:dLbl>
              <c:idx val="4"/>
              <c:layout>
                <c:manualLayout>
                  <c:x val="-7.4840831629175347E-2"/>
                  <c:y val="-4.38240740740740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FDE-4027-8A6B-753CC978C7EA}"/>
                </c:ext>
              </c:extLst>
            </c:dLbl>
            <c:numFmt formatCode="#,##0_);[Red]\(#,##0\)" sourceLinked="0"/>
            <c:spPr>
              <a:noFill/>
              <a:ln>
                <a:noFill/>
              </a:ln>
              <a:effectLst/>
            </c:spPr>
            <c:txPr>
              <a:bodyPr rot="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accent1"/>
                    </a:soli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Sheet1!$B$4:$B$12</c:f>
              <c:numCache>
                <c:formatCode>General</c:formatCode>
                <c:ptCount val="9"/>
                <c:pt idx="0">
                  <c:v>15</c:v>
                </c:pt>
                <c:pt idx="1">
                  <c:v>16</c:v>
                </c:pt>
                <c:pt idx="2">
                  <c:v>17</c:v>
                </c:pt>
                <c:pt idx="3">
                  <c:v>18</c:v>
                </c:pt>
                <c:pt idx="4">
                  <c:v>19</c:v>
                </c:pt>
                <c:pt idx="5">
                  <c:v>20</c:v>
                </c:pt>
                <c:pt idx="6">
                  <c:v>21</c:v>
                </c:pt>
                <c:pt idx="7">
                  <c:v>22</c:v>
                </c:pt>
                <c:pt idx="8">
                  <c:v>23</c:v>
                </c:pt>
              </c:numCache>
            </c:numRef>
          </c:cat>
          <c:val>
            <c:numRef>
              <c:f>Sheet1!$D$4:$D$12</c:f>
              <c:numCache>
                <c:formatCode>#,##0_);[Red]\(#,##0\)</c:formatCode>
                <c:ptCount val="9"/>
                <c:pt idx="0">
                  <c:v>83</c:v>
                </c:pt>
                <c:pt idx="1">
                  <c:v>97</c:v>
                </c:pt>
                <c:pt idx="2">
                  <c:v>104</c:v>
                </c:pt>
                <c:pt idx="3">
                  <c:v>112</c:v>
                </c:pt>
                <c:pt idx="4">
                  <c:v>145</c:v>
                </c:pt>
                <c:pt idx="5">
                  <c:v>143</c:v>
                </c:pt>
                <c:pt idx="6">
                  <c:v>163</c:v>
                </c:pt>
                <c:pt idx="7">
                  <c:v>179</c:v>
                </c:pt>
                <c:pt idx="8" formatCode="#,##0.0_);[Red]\(#,##0.0\)">
                  <c:v>185</c:v>
                </c:pt>
              </c:numCache>
            </c:numRef>
          </c:val>
          <c:smooth val="1"/>
          <c:extLst>
            <c:ext xmlns:c16="http://schemas.microsoft.com/office/drawing/2014/chart" uri="{C3380CC4-5D6E-409C-BE32-E72D297353CC}">
              <c16:uniqueId val="{00000007-8FDE-4027-8A6B-753CC978C7EA}"/>
            </c:ext>
          </c:extLst>
        </c:ser>
        <c:dLbls>
          <c:showLegendKey val="0"/>
          <c:showVal val="0"/>
          <c:showCatName val="0"/>
          <c:showSerName val="0"/>
          <c:showPercent val="0"/>
          <c:showBubbleSize val="0"/>
        </c:dLbls>
        <c:marker val="1"/>
        <c:smooth val="0"/>
        <c:axId val="1337496655"/>
        <c:axId val="1163648143"/>
      </c:lineChart>
      <c:catAx>
        <c:axId val="1337496655"/>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163648143"/>
        <c:crosses val="autoZero"/>
        <c:auto val="1"/>
        <c:lblAlgn val="ctr"/>
        <c:lblOffset val="100"/>
        <c:noMultiLvlLbl val="0"/>
      </c:catAx>
      <c:valAx>
        <c:axId val="1163648143"/>
        <c:scaling>
          <c:orientation val="minMax"/>
        </c:scaling>
        <c:delete val="0"/>
        <c:axPos val="l"/>
        <c:numFmt formatCode="#,##0_);[Red]\(#,##0\)" sourceLinked="1"/>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1337496655"/>
        <c:crosses val="autoZero"/>
        <c:crossBetween val="between"/>
      </c:valAx>
      <c:spPr>
        <a:noFill/>
        <a:ln>
          <a:noFill/>
        </a:ln>
        <a:effectLst/>
      </c:spPr>
    </c:plotArea>
    <c:legend>
      <c:legendPos val="t"/>
      <c:layout>
        <c:manualLayout>
          <c:xMode val="edge"/>
          <c:yMode val="edge"/>
          <c:x val="0.14300988411724608"/>
          <c:y val="2.2236111111111113E-2"/>
          <c:w val="0.80065405589638716"/>
          <c:h val="6.6330865000715444E-2"/>
        </c:manualLayout>
      </c:layout>
      <c:overlay val="0"/>
      <c:spPr>
        <a:noFill/>
        <a:ln>
          <a:noFill/>
        </a:ln>
        <a:effectLst/>
      </c:spPr>
      <c:txPr>
        <a:bodyPr rot="0" spcFirstLastPara="1" vertOverflow="ellipsis" vert="horz" wrap="square" anchor="ctr" anchorCtr="1"/>
        <a:lstStyle/>
        <a:p>
          <a:pPr marL="36000">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856455524198149"/>
          <c:y val="2.6845637583892617E-2"/>
          <c:w val="0.62823468688478568"/>
          <c:h val="0.89069990412272293"/>
        </c:manualLayout>
      </c:layout>
      <c:barChart>
        <c:barDir val="bar"/>
        <c:grouping val="clustered"/>
        <c:varyColors val="0"/>
        <c:ser>
          <c:idx val="0"/>
          <c:order val="0"/>
          <c:tx>
            <c:strRef>
              <c:f>Sheet1!$B$1</c:f>
              <c:strCache>
                <c:ptCount val="1"/>
                <c:pt idx="0">
                  <c:v>월평균 사용자 수(만명)</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네이버페이</c:v>
                </c:pt>
                <c:pt idx="1">
                  <c:v>비플제로페이</c:v>
                </c:pt>
                <c:pt idx="2">
                  <c:v>NH페이</c:v>
                </c:pt>
                <c:pt idx="3">
                  <c:v>원큐페이</c:v>
                </c:pt>
                <c:pt idx="4">
                  <c:v>페이코</c:v>
                </c:pt>
                <c:pt idx="5">
                  <c:v>카카오페이</c:v>
                </c:pt>
                <c:pt idx="6">
                  <c:v>KB페이</c:v>
                </c:pt>
                <c:pt idx="7">
                  <c:v>신한플레이</c:v>
                </c:pt>
                <c:pt idx="8">
                  <c:v>페이북</c:v>
                </c:pt>
                <c:pt idx="9">
                  <c:v>삼성페이</c:v>
                </c:pt>
              </c:strCache>
            </c:strRef>
          </c:cat>
          <c:val>
            <c:numRef>
              <c:f>Sheet1!$B$2:$B$11</c:f>
              <c:numCache>
                <c:formatCode>General</c:formatCode>
                <c:ptCount val="10"/>
                <c:pt idx="0">
                  <c:v>91</c:v>
                </c:pt>
                <c:pt idx="1">
                  <c:v>173</c:v>
                </c:pt>
                <c:pt idx="2">
                  <c:v>217</c:v>
                </c:pt>
                <c:pt idx="3">
                  <c:v>234</c:v>
                </c:pt>
                <c:pt idx="4">
                  <c:v>325</c:v>
                </c:pt>
                <c:pt idx="5">
                  <c:v>417</c:v>
                </c:pt>
                <c:pt idx="6">
                  <c:v>442</c:v>
                </c:pt>
                <c:pt idx="7">
                  <c:v>642</c:v>
                </c:pt>
                <c:pt idx="8">
                  <c:v>657</c:v>
                </c:pt>
                <c:pt idx="9">
                  <c:v>1545</c:v>
                </c:pt>
              </c:numCache>
            </c:numRef>
          </c:val>
          <c:extLst>
            <c:ext xmlns:c16="http://schemas.microsoft.com/office/drawing/2014/chart" uri="{C3380CC4-5D6E-409C-BE32-E72D297353CC}">
              <c16:uniqueId val="{00000000-C613-4FB2-9326-F3377FEB9F44}"/>
            </c:ext>
          </c:extLst>
        </c:ser>
        <c:dLbls>
          <c:showLegendKey val="0"/>
          <c:showVal val="0"/>
          <c:showCatName val="0"/>
          <c:showSerName val="0"/>
          <c:showPercent val="0"/>
          <c:showBubbleSize val="0"/>
        </c:dLbls>
        <c:gapWidth val="100"/>
        <c:axId val="2110537007"/>
        <c:axId val="2110537423"/>
      </c:barChart>
      <c:catAx>
        <c:axId val="21105370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2110537423"/>
        <c:crosses val="autoZero"/>
        <c:auto val="1"/>
        <c:lblAlgn val="ctr"/>
        <c:lblOffset val="100"/>
        <c:noMultiLvlLbl val="0"/>
      </c:catAx>
      <c:valAx>
        <c:axId val="2110537423"/>
        <c:scaling>
          <c:orientation val="minMax"/>
        </c:scaling>
        <c:delete val="0"/>
        <c:axPos val="b"/>
        <c:numFmt formatCode="#,##0_);[Red]\(#,##0\)" sourceLinked="0"/>
        <c:majorTickMark val="out"/>
        <c:minorTickMark val="none"/>
        <c:tickLblPos val="low"/>
        <c:spPr>
          <a:noFill/>
          <a:ln>
            <a:solidFill>
              <a:schemeClr val="bg1">
                <a:lumMod val="85000"/>
              </a:schemeClr>
            </a:solidFill>
          </a:ln>
          <a:effectLst/>
        </c:spPr>
        <c:txPr>
          <a:bodyPr rot="-6000000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lumMod val="75000"/>
                    <a:lumOff val="25000"/>
                  </a:schemeClr>
                </a:solidFill>
                <a:latin typeface="+mn-lt"/>
                <a:ea typeface="+mn-ea"/>
                <a:cs typeface="+mn-cs"/>
              </a:defRPr>
            </a:pPr>
            <a:endParaRPr lang="ko-KR"/>
          </a:p>
        </c:txPr>
        <c:crossAx val="2110537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7">
  <a:schemeClr val="accent4"/>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46189" cy="493949"/>
          </a:xfrm>
          <a:prstGeom prst="rect">
            <a:avLst/>
          </a:prstGeom>
        </p:spPr>
        <p:txBody>
          <a:bodyPr vert="horz" lIns="91129" tIns="45564" rIns="91129" bIns="45564" rtlCol="0"/>
          <a:lstStyle>
            <a:lvl1pPr algn="l">
              <a:defRPr sz="1200"/>
            </a:lvl1pPr>
          </a:lstStyle>
          <a:p>
            <a:endParaRPr lang="en-US" dirty="0"/>
          </a:p>
        </p:txBody>
      </p:sp>
      <p:sp>
        <p:nvSpPr>
          <p:cNvPr id="3" name="Date Placeholder 2"/>
          <p:cNvSpPr>
            <a:spLocks noGrp="1"/>
          </p:cNvSpPr>
          <p:nvPr>
            <p:ph type="dt" sz="quarter" idx="1"/>
          </p:nvPr>
        </p:nvSpPr>
        <p:spPr>
          <a:xfrm>
            <a:off x="3849901" y="3"/>
            <a:ext cx="2946189" cy="493949"/>
          </a:xfrm>
          <a:prstGeom prst="rect">
            <a:avLst/>
          </a:prstGeom>
        </p:spPr>
        <p:txBody>
          <a:bodyPr vert="horz" lIns="91129" tIns="45564" rIns="91129" bIns="45564" rtlCol="0"/>
          <a:lstStyle>
            <a:lvl1pPr algn="r">
              <a:defRPr sz="1200"/>
            </a:lvl1pPr>
          </a:lstStyle>
          <a:p>
            <a:fld id="{FD4ADFBC-B392-474D-BFD2-23D3BDA66A93}" type="datetimeFigureOut">
              <a:rPr lang="en-US" smtClean="0"/>
              <a:t>11/13/2023</a:t>
            </a:fld>
            <a:endParaRPr lang="en-US" dirty="0"/>
          </a:p>
        </p:txBody>
      </p:sp>
      <p:sp>
        <p:nvSpPr>
          <p:cNvPr id="4" name="Footer Placeholder 3"/>
          <p:cNvSpPr>
            <a:spLocks noGrp="1"/>
          </p:cNvSpPr>
          <p:nvPr>
            <p:ph type="ftr" sz="quarter" idx="2"/>
          </p:nvPr>
        </p:nvSpPr>
        <p:spPr>
          <a:xfrm>
            <a:off x="2" y="9377138"/>
            <a:ext cx="2946189" cy="493949"/>
          </a:xfrm>
          <a:prstGeom prst="rect">
            <a:avLst/>
          </a:prstGeom>
        </p:spPr>
        <p:txBody>
          <a:bodyPr vert="horz" lIns="91129" tIns="45564" rIns="91129" bIns="4556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49901" y="9377138"/>
            <a:ext cx="2946189" cy="493949"/>
          </a:xfrm>
          <a:prstGeom prst="rect">
            <a:avLst/>
          </a:prstGeom>
        </p:spPr>
        <p:txBody>
          <a:bodyPr vert="horz" lIns="91129" tIns="45564" rIns="91129" bIns="45564" rtlCol="0" anchor="b"/>
          <a:lstStyle>
            <a:lvl1pPr algn="r">
              <a:defRPr sz="1200"/>
            </a:lvl1pPr>
          </a:lstStyle>
          <a:p>
            <a:fld id="{C0AC7954-39B3-A445-8EC5-862700B8B91C}" type="slidenum">
              <a:rPr lang="en-US" smtClean="0"/>
              <a:t>‹#›</a:t>
            </a:fld>
            <a:endParaRPr lang="en-US" dirty="0"/>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5659" cy="495349"/>
          </a:xfrm>
          <a:prstGeom prst="rect">
            <a:avLst/>
          </a:prstGeom>
        </p:spPr>
        <p:txBody>
          <a:bodyPr vert="horz" lIns="91129" tIns="45564" rIns="91129" bIns="45564" rtlCol="0"/>
          <a:lstStyle>
            <a:lvl1pPr algn="l">
              <a:defRPr sz="1200"/>
            </a:lvl1pPr>
          </a:lstStyle>
          <a:p>
            <a:endParaRPr lang="en-AU" dirty="0"/>
          </a:p>
        </p:txBody>
      </p:sp>
      <p:sp>
        <p:nvSpPr>
          <p:cNvPr id="3" name="Date Placeholder 2"/>
          <p:cNvSpPr>
            <a:spLocks noGrp="1"/>
          </p:cNvSpPr>
          <p:nvPr>
            <p:ph type="dt" idx="1"/>
          </p:nvPr>
        </p:nvSpPr>
        <p:spPr>
          <a:xfrm>
            <a:off x="3850446" y="2"/>
            <a:ext cx="2945659" cy="495349"/>
          </a:xfrm>
          <a:prstGeom prst="rect">
            <a:avLst/>
          </a:prstGeom>
        </p:spPr>
        <p:txBody>
          <a:bodyPr vert="horz" lIns="91129" tIns="45564" rIns="91129" bIns="45564" rtlCol="0"/>
          <a:lstStyle>
            <a:lvl1pPr algn="r">
              <a:defRPr sz="1200"/>
            </a:lvl1pPr>
          </a:lstStyle>
          <a:p>
            <a:fld id="{635DF4FA-E8DD-496D-9743-7EF5FC8FAEAE}" type="datetimeFigureOut">
              <a:rPr lang="en-AU" smtClean="0"/>
              <a:pPr/>
              <a:t>13/11/2023</a:t>
            </a:fld>
            <a:endParaRPr lang="en-AU" dirty="0"/>
          </a:p>
        </p:txBody>
      </p:sp>
      <p:sp>
        <p:nvSpPr>
          <p:cNvPr id="4" name="Slide Image Placeholder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29" tIns="45564" rIns="91129" bIns="45564" rtlCol="0" anchor="ctr"/>
          <a:lstStyle/>
          <a:p>
            <a:endParaRPr lang="en-AU" dirty="0"/>
          </a:p>
        </p:txBody>
      </p:sp>
      <p:sp>
        <p:nvSpPr>
          <p:cNvPr id="5" name="Notes Placeholder 4"/>
          <p:cNvSpPr>
            <a:spLocks noGrp="1"/>
          </p:cNvSpPr>
          <p:nvPr>
            <p:ph type="body" sz="quarter" idx="3"/>
          </p:nvPr>
        </p:nvSpPr>
        <p:spPr>
          <a:xfrm>
            <a:off x="679768" y="4751221"/>
            <a:ext cx="5438140" cy="3887362"/>
          </a:xfrm>
          <a:prstGeom prst="rect">
            <a:avLst/>
          </a:prstGeom>
        </p:spPr>
        <p:txBody>
          <a:bodyPr vert="horz" lIns="91129" tIns="45564" rIns="91129" bIns="4556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9377318"/>
            <a:ext cx="2945659" cy="495348"/>
          </a:xfrm>
          <a:prstGeom prst="rect">
            <a:avLst/>
          </a:prstGeom>
        </p:spPr>
        <p:txBody>
          <a:bodyPr vert="horz" lIns="91129" tIns="45564" rIns="91129" bIns="45564"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6" y="9377318"/>
            <a:ext cx="2945659" cy="495348"/>
          </a:xfrm>
          <a:prstGeom prst="rect">
            <a:avLst/>
          </a:prstGeom>
        </p:spPr>
        <p:txBody>
          <a:bodyPr vert="horz" lIns="91129" tIns="45564" rIns="91129" bIns="45564" rtlCol="0" anchor="b"/>
          <a:lstStyle>
            <a:lvl1pPr algn="r">
              <a:defRPr sz="1200"/>
            </a:lvl1pPr>
          </a:lstStyle>
          <a:p>
            <a:fld id="{ABD96654-91BB-436D-BB65-0EA7A9B36C61}" type="slidenum">
              <a:rPr lang="en-AU" smtClean="0"/>
              <a:pPr/>
              <a:t>‹#›</a:t>
            </a:fld>
            <a:endParaRPr lang="en-AU" dirty="0"/>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88089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9211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06898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68668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8315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922259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55920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83748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88783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16526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10095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667910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897776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58410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93104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40255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282045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37278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21807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03088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51386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660757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026863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79123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6731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66535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60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6136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98074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2291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98788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797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표지">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39970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49" y="333149"/>
            <a:ext cx="8928101"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50" y="617249"/>
            <a:ext cx="8928100"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50" y="1162471"/>
            <a:ext cx="8928100"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a:t>메시지를 입력하세요</a:t>
            </a:r>
          </a:p>
        </p:txBody>
      </p:sp>
    </p:spTree>
    <p:extLst>
      <p:ext uri="{BB962C8B-B14F-4D97-AF65-F5344CB8AC3E}">
        <p14:creationId xmlns:p14="http://schemas.microsoft.com/office/powerpoint/2010/main" val="1932396629"/>
      </p:ext>
    </p:extLst>
  </p:cSld>
  <p:clrMapOvr>
    <a:masterClrMapping/>
  </p:clrMapOvr>
  <p:extLst>
    <p:ext uri="{DCECCB84-F9BA-43D5-87BE-67443E8EF086}">
      <p15:sldGuideLst xmlns:p15="http://schemas.microsoft.com/office/powerpoint/2012/main">
        <p15:guide id="1" orient="horz" pos="3702">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06">
          <p15:clr>
            <a:srgbClr val="FBAE40"/>
          </p15:clr>
        </p15:guide>
        <p15:guide id="8" orient="horz" pos="754">
          <p15:clr>
            <a:srgbClr val="FBAE40"/>
          </p15:clr>
        </p15:guide>
        <p15:guide id="9" pos="308">
          <p15:clr>
            <a:srgbClr val="FBAE40"/>
          </p15:clr>
        </p15:guide>
        <p15:guide id="10" pos="593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932385"/>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3757598631"/>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Business Contacts2">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E02A41B-2552-4878-9FB3-B9535CBA9C0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2846" y="442914"/>
            <a:ext cx="1437787" cy="324000"/>
          </a:xfrm>
          <a:prstGeom prst="rect">
            <a:avLst/>
          </a:prstGeom>
        </p:spPr>
      </p:pic>
      <p:grpSp>
        <p:nvGrpSpPr>
          <p:cNvPr id="5" name="그룹 4">
            <a:extLst>
              <a:ext uri="{FF2B5EF4-FFF2-40B4-BE49-F238E27FC236}">
                <a16:creationId xmlns:a16="http://schemas.microsoft.com/office/drawing/2014/main" id="{A3559D0F-0A09-48BD-AF94-B1F8ED090649}"/>
              </a:ext>
            </a:extLst>
          </p:cNvPr>
          <p:cNvGrpSpPr/>
          <p:nvPr userDrawn="1"/>
        </p:nvGrpSpPr>
        <p:grpSpPr>
          <a:xfrm>
            <a:off x="814388" y="5359796"/>
            <a:ext cx="6439852" cy="1100662"/>
            <a:chOff x="814388" y="5325292"/>
            <a:chExt cx="6439852" cy="1100662"/>
          </a:xfrm>
        </p:grpSpPr>
        <p:sp>
          <p:nvSpPr>
            <p:cNvPr id="6" name="Rectangle 11">
              <a:hlinkClick r:id="rId3"/>
              <a:extLst>
                <a:ext uri="{FF2B5EF4-FFF2-40B4-BE49-F238E27FC236}">
                  <a16:creationId xmlns:a16="http://schemas.microsoft.com/office/drawing/2014/main" id="{0D361F56-6582-43F9-8153-A8EF2F867973}"/>
                </a:ext>
              </a:extLst>
            </p:cNvPr>
            <p:cNvSpPr>
              <a:spLocks noChangeArrowheads="1"/>
            </p:cNvSpPr>
            <p:nvPr/>
          </p:nvSpPr>
          <p:spPr bwMode="auto">
            <a:xfrm>
              <a:off x="814388" y="5325292"/>
              <a:ext cx="1898317" cy="184666"/>
            </a:xfrm>
            <a:prstGeom prst="rect">
              <a:avLst/>
            </a:prstGeom>
            <a:noFill/>
            <a:ln w="9525">
              <a:noFill/>
              <a:miter lim="800000"/>
              <a:headEnd/>
              <a:tailEnd/>
            </a:ln>
            <a:effectLst/>
          </p:spPr>
          <p:txBody>
            <a:bodyPr wrap="square" lIns="0" tIns="0" rIns="0" bIns="0" anchor="ctr">
              <a:spAutoFit/>
            </a:body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a:t>
              </a:r>
              <a:r>
                <a:rPr kumimoji="0" lang="en-US" sz="12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a:t>
              </a:r>
              <a:r>
                <a:rPr kumimoji="0" lang="en-US" sz="12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kr</a:t>
              </a:r>
              <a:endParaRPr kumimoji="0" lang="en-GB" sz="12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cs typeface="Arial" panose="020B0604020202020204" pitchFamily="34" charset="0"/>
              </a:endParaRPr>
            </a:p>
          </p:txBody>
        </p:sp>
        <p:sp>
          <p:nvSpPr>
            <p:cNvPr id="7" name="Content Placeholder 1">
              <a:extLst>
                <a:ext uri="{FF2B5EF4-FFF2-40B4-BE49-F238E27FC236}">
                  <a16:creationId xmlns:a16="http://schemas.microsoft.com/office/drawing/2014/main" id="{AC5454DA-5352-4203-A2D7-31AA68C94BC3}"/>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a:t>
              </a:r>
              <a:r>
                <a:rPr lang="en-US" altLang="ko-KR" dirty="0" err="1">
                  <a:solidFill>
                    <a:schemeClr val="tx2"/>
                  </a:solidFill>
                </a:rPr>
                <a:t>Samjong</a:t>
              </a:r>
              <a:r>
                <a:rPr lang="en-US" altLang="ko-KR" dirty="0">
                  <a:solidFill>
                    <a:schemeClr val="tx2"/>
                  </a:solidFill>
                </a:rPr>
                <a:t>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grpSp>
    </p:spTree>
    <p:extLst>
      <p:ext uri="{BB962C8B-B14F-4D97-AF65-F5344CB8AC3E}">
        <p14:creationId xmlns:p14="http://schemas.microsoft.com/office/powerpoint/2010/main" val="2068347641"/>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a:t>그림을 추가하려면 아이콘을 클릭하십시오</a:t>
            </a:r>
            <a:endParaRPr lang="en-US"/>
          </a:p>
        </p:txBody>
      </p:sp>
    </p:spTree>
    <p:extLst>
      <p:ext uri="{BB962C8B-B14F-4D97-AF65-F5344CB8AC3E}">
        <p14:creationId xmlns:p14="http://schemas.microsoft.com/office/powerpoint/2010/main" val="205537560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8"/>
          <a:stretch>
            <a:fillRect/>
          </a:stretch>
        </p:blipFill>
        <p:spPr>
          <a:xfrm>
            <a:off x="488950" y="6426758"/>
            <a:ext cx="766820" cy="17280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dirty="0">
              <a:ln>
                <a:solidFill>
                  <a:schemeClr val="accent1">
                    <a:alpha val="0"/>
                  </a:schemeClr>
                </a:solidFill>
              </a:ln>
              <a:solidFill>
                <a:schemeClr val="tx2"/>
              </a:solidFill>
              <a:cs typeface="Arial" panose="020B0604020202020204" pitchFamily="34" charset="0"/>
            </a:endParaRPr>
          </a:p>
        </p:txBody>
      </p:sp>
      <p:sp>
        <p:nvSpPr>
          <p:cNvPr id="155" name="TextBox 154">
            <a:extLst>
              <a:ext uri="{FF2B5EF4-FFF2-40B4-BE49-F238E27FC236}">
                <a16:creationId xmlns:a16="http://schemas.microsoft.com/office/drawing/2014/main" id="{D59BC9E2-8E65-4878-8CDB-E6CF79FD2A03}"/>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 </a:t>
            </a:r>
            <a:r>
              <a:rPr lang="en-US" altLang="ko-KR" dirty="0">
                <a:ln>
                  <a:solidFill>
                    <a:schemeClr val="accent1">
                      <a:alpha val="0"/>
                    </a:schemeClr>
                  </a:solidFill>
                </a:ln>
                <a:solidFill>
                  <a:prstClr val="white">
                    <a:lumMod val="65000"/>
                  </a:prstClr>
                </a:solidFill>
                <a:latin typeface="Arial"/>
              </a:rPr>
              <a:t>Internal use only</a:t>
            </a:r>
            <a:endParaRPr lang="en-US" dirty="0">
              <a:ln>
                <a:solidFill>
                  <a:schemeClr val="accent1">
                    <a:alpha val="0"/>
                  </a:schemeClr>
                </a:solidFill>
              </a:ln>
              <a:solidFill>
                <a:prstClr val="white">
                  <a:lumMod val="65000"/>
                </a:prstClr>
              </a:solidFill>
              <a:latin typeface="Arial"/>
            </a:endParaRPr>
          </a:p>
        </p:txBody>
      </p:sp>
    </p:spTree>
    <p:extLst>
      <p:ext uri="{BB962C8B-B14F-4D97-AF65-F5344CB8AC3E}">
        <p14:creationId xmlns:p14="http://schemas.microsoft.com/office/powerpoint/2010/main" val="1757969579"/>
      </p:ext>
    </p:extLst>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9" r:id="rId5"/>
    <p:sldLayoutId id="2147484380" r:id="rId6"/>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chart" Target="../charts/char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hart" Target="../charts/chart13.xml"/><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jpeg"/></Relationships>
</file>

<file path=ppt/slides/_rels/slide18.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4.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7.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jpeg"/></Relationships>
</file>

<file path=ppt/slides/_rels/slide26.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rldefense.com/v3/__http:/Global*20Payments*20Report*20*7C*20FIS*20(fisglobal.com)__;JSUlJSUl!!N8Xdb1VRTUMlZeI!kDg_D3S7BOJabIZICcR9JFpnqWbHMuFPEyw6IROzFEp0bcDFuYlQhQqvO3gdoPzjw9pJXWB908EmECjkaSRHbOmuyLj0dP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chart" Target="../charts/chart6.xml"/><Relationship Id="rId21" Type="http://schemas.openxmlformats.org/officeDocument/2006/relationships/image" Target="../media/image22.png"/><Relationship Id="rId7" Type="http://schemas.openxmlformats.org/officeDocument/2006/relationships/image" Target="../media/image8.jpe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7" descr="사람, 휴대 전화, 통신 장치, 휴대용 통신 장치이(가) 표시된 사진&#10;&#10;자동 생성된 설명">
            <a:extLst>
              <a:ext uri="{FF2B5EF4-FFF2-40B4-BE49-F238E27FC236}">
                <a16:creationId xmlns:a16="http://schemas.microsoft.com/office/drawing/2014/main" id="{4688C42D-08AC-5854-72FD-52828408E5C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Effect>
                      <a14:brightnessContrast contrast="-20000"/>
                    </a14:imgEffect>
                  </a14:imgLayer>
                </a14:imgProps>
              </a:ext>
            </a:extLst>
          </a:blip>
          <a:srcRect l="13448" t="6421" r="5604" b="10035"/>
          <a:stretch/>
        </p:blipFill>
        <p:spPr>
          <a:xfrm>
            <a:off x="5727031" y="1268413"/>
            <a:ext cx="3364581" cy="4437138"/>
          </a:xfrm>
          <a:prstGeom prst="rect">
            <a:avLst/>
          </a:prstGeom>
          <a:solidFill>
            <a:schemeClr val="accent1"/>
          </a:solidFill>
        </p:spPr>
      </p:pic>
      <p:sp>
        <p:nvSpPr>
          <p:cNvPr id="4" name="TextBox 3">
            <a:extLst>
              <a:ext uri="{FF2B5EF4-FFF2-40B4-BE49-F238E27FC236}">
                <a16:creationId xmlns:a16="http://schemas.microsoft.com/office/drawing/2014/main" id="{4716EC61-BD57-4FA4-A30D-30CAF37D7FA5}"/>
              </a:ext>
            </a:extLst>
          </p:cNvPr>
          <p:cNvSpPr txBox="1"/>
          <p:nvPr/>
        </p:nvSpPr>
        <p:spPr>
          <a:xfrm>
            <a:off x="779552" y="1882572"/>
            <a:ext cx="4813764"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3600" spc="-200" dirty="0">
                <a:ln>
                  <a:solidFill>
                    <a:srgbClr val="1E49E2">
                      <a:alpha val="0"/>
                    </a:srgbClr>
                  </a:solidFill>
                </a:ln>
                <a:solidFill>
                  <a:prstClr val="white"/>
                </a:solidFill>
                <a:latin typeface="KoPub돋움체 Medium"/>
                <a:ea typeface="KoPub돋움체 Medium"/>
              </a:rPr>
              <a:t>간편결제 무한경쟁 시대</a:t>
            </a:r>
            <a:r>
              <a:rPr lang="en-US" altLang="ko-KR" sz="3600" spc="-200" dirty="0">
                <a:ln>
                  <a:solidFill>
                    <a:srgbClr val="1E49E2">
                      <a:alpha val="0"/>
                    </a:srgbClr>
                  </a:solidFill>
                </a:ln>
                <a:solidFill>
                  <a:prstClr val="white"/>
                </a:solidFill>
                <a:latin typeface="KoPub돋움체 Medium"/>
                <a:ea typeface="KoPub돋움체 Medium"/>
              </a:rPr>
              <a:t>, </a:t>
            </a:r>
            <a:r>
              <a:rPr lang="ko-KR" altLang="en-US" sz="3600" spc="-200" dirty="0">
                <a:ln>
                  <a:solidFill>
                    <a:srgbClr val="1E49E2">
                      <a:alpha val="0"/>
                    </a:srgbClr>
                  </a:solidFill>
                </a:ln>
                <a:solidFill>
                  <a:prstClr val="white"/>
                </a:solidFill>
                <a:latin typeface="KoPub돋움체 Medium"/>
                <a:ea typeface="KoPub돋움체 Medium"/>
              </a:rPr>
              <a:t>왕관을 거머쥘 승자는</a:t>
            </a:r>
            <a:r>
              <a:rPr lang="en-US" altLang="ko-KR" sz="3600" spc="-200" dirty="0">
                <a:ln>
                  <a:solidFill>
                    <a:srgbClr val="1E49E2">
                      <a:alpha val="0"/>
                    </a:srgbClr>
                  </a:solidFill>
                </a:ln>
                <a:solidFill>
                  <a:prstClr val="white"/>
                </a:solidFill>
                <a:latin typeface="KoPub돋움체 Medium"/>
                <a:ea typeface="KoPub돋움체 Medium"/>
              </a:rPr>
              <a:t>?</a:t>
            </a:r>
            <a:endParaRPr kumimoji="0" lang="en-US" altLang="ko-KR"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endParaRPr>
          </a:p>
        </p:txBody>
      </p:sp>
      <p:sp>
        <p:nvSpPr>
          <p:cNvPr id="9" name="TextBox 8">
            <a:extLst>
              <a:ext uri="{FF2B5EF4-FFF2-40B4-BE49-F238E27FC236}">
                <a16:creationId xmlns:a16="http://schemas.microsoft.com/office/drawing/2014/main" id="{E2E95523-11B6-4D6E-B8A5-E21029990802}"/>
              </a:ext>
            </a:extLst>
          </p:cNvPr>
          <p:cNvSpPr txBox="1"/>
          <p:nvPr/>
        </p:nvSpPr>
        <p:spPr>
          <a:xfrm>
            <a:off x="814388" y="1064398"/>
            <a:ext cx="2460610"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Business Focus</a:t>
            </a:r>
            <a:endParaRPr kumimoji="0" lang="ko-KR" altLang="en-US" sz="4200" b="0" i="0" u="none" strike="noStrike" kern="1200" cap="none" spc="0" normalizeH="0" baseline="0" noProof="0" dirty="0" err="1">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11" name="TextBox 10">
            <a:extLst>
              <a:ext uri="{FF2B5EF4-FFF2-40B4-BE49-F238E27FC236}">
                <a16:creationId xmlns:a16="http://schemas.microsoft.com/office/drawing/2014/main" id="{11DAFA37-00F2-4FDB-85F6-7CC847A15CB8}"/>
              </a:ext>
            </a:extLst>
          </p:cNvPr>
          <p:cNvSpPr txBox="1"/>
          <p:nvPr/>
        </p:nvSpPr>
        <p:spPr>
          <a:xfrm>
            <a:off x="779552" y="5114698"/>
            <a:ext cx="2893201" cy="6514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altLang="ko-KR" sz="1100" kern="0" dirty="0">
                <a:ln>
                  <a:solidFill>
                    <a:srgbClr val="FFFFFF">
                      <a:alpha val="0"/>
                    </a:srgbClr>
                  </a:solidFill>
                </a:ln>
                <a:solidFill>
                  <a:schemeClr val="bg1"/>
                </a:solidFill>
                <a:latin typeface="KoPub돋움체 Medium"/>
                <a:ea typeface="KoPub돋움체 Medium"/>
              </a:rPr>
              <a:t>November</a:t>
            </a: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 2023</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a:t>
            </a:r>
            <a:b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br>
            <a:r>
              <a:rPr kumimoji="0" lang="ko-KR" altLang="en-US"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삼정</a:t>
            </a: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KPMG </a:t>
            </a:r>
            <a:r>
              <a:rPr kumimoji="0" lang="ko-KR" altLang="en-US"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경제연구원</a:t>
            </a:r>
          </a:p>
        </p:txBody>
      </p:sp>
      <p:pic>
        <p:nvPicPr>
          <p:cNvPr id="12" name="그림 11" descr="텍스트, 클립아트이(가) 표시된 사진&#10;&#10;자동 생성된 설명">
            <a:extLst>
              <a:ext uri="{FF2B5EF4-FFF2-40B4-BE49-F238E27FC236}">
                <a16:creationId xmlns:a16="http://schemas.microsoft.com/office/drawing/2014/main" id="{206A1DE6-2F99-4A99-93CA-43BD1DE6DD54}"/>
              </a:ext>
            </a:extLst>
          </p:cNvPr>
          <p:cNvPicPr>
            <a:picLocks noChangeAspect="1"/>
          </p:cNvPicPr>
          <p:nvPr/>
        </p:nvPicPr>
        <p:blipFill>
          <a:blip r:embed="rId4"/>
          <a:stretch>
            <a:fillRect/>
          </a:stretch>
        </p:blipFill>
        <p:spPr>
          <a:xfrm>
            <a:off x="822701" y="442914"/>
            <a:ext cx="1437787" cy="324000"/>
          </a:xfrm>
          <a:prstGeom prst="rect">
            <a:avLst/>
          </a:prstGeom>
        </p:spPr>
      </p:pic>
    </p:spTree>
    <p:extLst>
      <p:ext uri="{BB962C8B-B14F-4D97-AF65-F5344CB8AC3E}">
        <p14:creationId xmlns:p14="http://schemas.microsoft.com/office/powerpoint/2010/main" val="2796387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lang="ko-KR" altLang="en-US" noProof="0" dirty="0"/>
              <a:t>국내 간편결제 시장 주요 이슈</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p:txBody>
          <a:bodyPr/>
          <a:lstStyle/>
          <a:p>
            <a:pPr lvl="0"/>
            <a:r>
              <a:rPr lang="ko-KR" altLang="en-US" dirty="0"/>
              <a:t>국내</a:t>
            </a:r>
            <a:r>
              <a:rPr lang="en-US" altLang="ko-KR" dirty="0"/>
              <a:t> </a:t>
            </a:r>
            <a:r>
              <a:rPr lang="ko-KR" altLang="en-US" dirty="0"/>
              <a:t>간편결제 시장의 주요 이슈 </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p:txBody>
          <a:bodyPr/>
          <a:lstStyle/>
          <a:p>
            <a:pPr lvl="0"/>
            <a:r>
              <a:rPr lang="ko-KR" altLang="en-US" dirty="0"/>
              <a:t>국내 간편결제 시장은 전자금융업자 수가 금융회사 수를 추월할 정도로 비금융회사의 지출이 활발해지면서 금융</a:t>
            </a:r>
            <a:r>
              <a:rPr lang="en-US" altLang="ko-KR" dirty="0"/>
              <a:t>·</a:t>
            </a:r>
            <a:r>
              <a:rPr lang="ko-KR" altLang="en-US" dirty="0"/>
              <a:t>비금융회사의 격전이 벌어지고 있는 가운데</a:t>
            </a:r>
            <a:r>
              <a:rPr lang="en-US" altLang="ko-KR" dirty="0"/>
              <a:t>, </a:t>
            </a:r>
            <a:r>
              <a:rPr lang="ko-KR" altLang="en-US" dirty="0"/>
              <a:t>시장의 성장과 다양한 플레이어들의 서비스 출시 등으로 다양한 이슈가 발생하고 있음 </a:t>
            </a:r>
            <a:endParaRPr lang="en-US" altLang="ko-KR" dirty="0"/>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dirty="0">
                <a:solidFill>
                  <a:srgbClr val="FFFFFF">
                    <a:lumMod val="50000"/>
                  </a:srgbClr>
                </a:solidFill>
              </a:rPr>
              <a:t>삼정</a:t>
            </a:r>
            <a:r>
              <a:rPr lang="en-US" altLang="ko-KR" dirty="0">
                <a:solidFill>
                  <a:srgbClr val="FFFFFF">
                    <a:lumMod val="50000"/>
                  </a:srgbClr>
                </a:solidFill>
              </a:rPr>
              <a:t>KPMG </a:t>
            </a:r>
            <a:r>
              <a:rPr lang="ko-KR" altLang="en-US" dirty="0">
                <a:solidFill>
                  <a:srgbClr val="FFFFFF">
                    <a:lumMod val="50000"/>
                  </a:srgbClr>
                </a:solidFill>
              </a:rPr>
              <a:t>경제연구원</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57487"/>
              <a:ext cx="128379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국내 간편결제 시장의 다섯 가지 주요 이슈</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직사각형 1">
            <a:extLst>
              <a:ext uri="{FF2B5EF4-FFF2-40B4-BE49-F238E27FC236}">
                <a16:creationId xmlns:a16="http://schemas.microsoft.com/office/drawing/2014/main" id="{EA7AD95D-0F3A-E692-72C9-A83ED835AB7B}"/>
              </a:ext>
            </a:extLst>
          </p:cNvPr>
          <p:cNvSpPr/>
          <p:nvPr/>
        </p:nvSpPr>
        <p:spPr>
          <a:xfrm>
            <a:off x="488950" y="2565400"/>
            <a:ext cx="1764000" cy="331152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 name="직사각형 2">
            <a:extLst>
              <a:ext uri="{FF2B5EF4-FFF2-40B4-BE49-F238E27FC236}">
                <a16:creationId xmlns:a16="http://schemas.microsoft.com/office/drawing/2014/main" id="{AAD0D1A3-B6C4-45C1-A4EE-FE95B74109EF}"/>
              </a:ext>
            </a:extLst>
          </p:cNvPr>
          <p:cNvSpPr/>
          <p:nvPr/>
        </p:nvSpPr>
        <p:spPr>
          <a:xfrm>
            <a:off x="2279962" y="2565400"/>
            <a:ext cx="1764000" cy="331152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 name="직사각형 3">
            <a:extLst>
              <a:ext uri="{FF2B5EF4-FFF2-40B4-BE49-F238E27FC236}">
                <a16:creationId xmlns:a16="http://schemas.microsoft.com/office/drawing/2014/main" id="{E36EA503-8814-FBF2-F58E-A1C1A8DFD6B9}"/>
              </a:ext>
            </a:extLst>
          </p:cNvPr>
          <p:cNvSpPr/>
          <p:nvPr/>
        </p:nvSpPr>
        <p:spPr>
          <a:xfrm>
            <a:off x="4070974" y="2565400"/>
            <a:ext cx="1764000" cy="331152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 name="직사각형 4">
            <a:extLst>
              <a:ext uri="{FF2B5EF4-FFF2-40B4-BE49-F238E27FC236}">
                <a16:creationId xmlns:a16="http://schemas.microsoft.com/office/drawing/2014/main" id="{E57CF313-FFE4-5AF7-D408-2252337A53AB}"/>
              </a:ext>
            </a:extLst>
          </p:cNvPr>
          <p:cNvSpPr/>
          <p:nvPr/>
        </p:nvSpPr>
        <p:spPr>
          <a:xfrm>
            <a:off x="5861986" y="2565400"/>
            <a:ext cx="1764000" cy="331152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직사각형 5">
            <a:extLst>
              <a:ext uri="{FF2B5EF4-FFF2-40B4-BE49-F238E27FC236}">
                <a16:creationId xmlns:a16="http://schemas.microsoft.com/office/drawing/2014/main" id="{E5774B69-093C-5E8C-17D9-3D01B067FE58}"/>
              </a:ext>
            </a:extLst>
          </p:cNvPr>
          <p:cNvSpPr/>
          <p:nvPr/>
        </p:nvSpPr>
        <p:spPr>
          <a:xfrm>
            <a:off x="7653000" y="2565400"/>
            <a:ext cx="1764000" cy="331152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1" name="자유형: 도형 10">
            <a:extLst>
              <a:ext uri="{FF2B5EF4-FFF2-40B4-BE49-F238E27FC236}">
                <a16:creationId xmlns:a16="http://schemas.microsoft.com/office/drawing/2014/main" id="{42307849-73BD-4224-A1C9-09D079D58007}"/>
              </a:ext>
            </a:extLst>
          </p:cNvPr>
          <p:cNvSpPr/>
          <p:nvPr/>
        </p:nvSpPr>
        <p:spPr>
          <a:xfrm rot="5400000" flipH="1">
            <a:off x="1002888" y="2206244"/>
            <a:ext cx="736121" cy="1464152"/>
          </a:xfrm>
          <a:custGeom>
            <a:avLst/>
            <a:gdLst>
              <a:gd name="connsiteX0" fmla="*/ 788126 w 792480"/>
              <a:gd name="connsiteY0" fmla="*/ 0 h 1576251"/>
              <a:gd name="connsiteX1" fmla="*/ 792480 w 792480"/>
              <a:gd name="connsiteY1" fmla="*/ 220 h 1576251"/>
              <a:gd name="connsiteX2" fmla="*/ 792480 w 792480"/>
              <a:gd name="connsiteY2" fmla="*/ 1576032 h 1576251"/>
              <a:gd name="connsiteX3" fmla="*/ 788146 w 792480"/>
              <a:gd name="connsiteY3" fmla="*/ 1576251 h 1576251"/>
              <a:gd name="connsiteX4" fmla="*/ 788106 w 792480"/>
              <a:gd name="connsiteY4" fmla="*/ 1576251 h 1576251"/>
              <a:gd name="connsiteX5" fmla="*/ 707545 w 792480"/>
              <a:gd name="connsiteY5" fmla="*/ 1572183 h 1576251"/>
              <a:gd name="connsiteX6" fmla="*/ 0 w 792480"/>
              <a:gd name="connsiteY6" fmla="*/ 788126 h 1576251"/>
              <a:gd name="connsiteX7" fmla="*/ 788126 w 792480"/>
              <a:gd name="connsiteY7" fmla="*/ 0 h 157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1576251">
                <a:moveTo>
                  <a:pt x="788126" y="0"/>
                </a:moveTo>
                <a:lnTo>
                  <a:pt x="792480" y="220"/>
                </a:lnTo>
                <a:lnTo>
                  <a:pt x="792480" y="1576032"/>
                </a:lnTo>
                <a:lnTo>
                  <a:pt x="788146" y="1576251"/>
                </a:lnTo>
                <a:lnTo>
                  <a:pt x="788106" y="1576251"/>
                </a:lnTo>
                <a:lnTo>
                  <a:pt x="707545" y="1572183"/>
                </a:lnTo>
                <a:cubicBezTo>
                  <a:pt x="310127" y="1531823"/>
                  <a:pt x="0" y="1196192"/>
                  <a:pt x="0" y="788126"/>
                </a:cubicBezTo>
                <a:cubicBezTo>
                  <a:pt x="0" y="352856"/>
                  <a:pt x="352856" y="0"/>
                  <a:pt x="788126" y="0"/>
                </a:cubicBezTo>
                <a:close/>
              </a:path>
            </a:pathLst>
          </a:custGeom>
          <a:solidFill>
            <a:srgbClr val="1E49E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4" name="TextBox 13">
            <a:extLst>
              <a:ext uri="{FF2B5EF4-FFF2-40B4-BE49-F238E27FC236}">
                <a16:creationId xmlns:a16="http://schemas.microsoft.com/office/drawing/2014/main" id="{9A4C19BC-D62F-EE18-9D72-3E9F0DCAF2C5}"/>
              </a:ext>
            </a:extLst>
          </p:cNvPr>
          <p:cNvSpPr txBox="1"/>
          <p:nvPr/>
        </p:nvSpPr>
        <p:spPr>
          <a:xfrm>
            <a:off x="783343" y="3653277"/>
            <a:ext cx="1175213" cy="184666"/>
          </a:xfrm>
          <a:prstGeom prst="rect">
            <a:avLst/>
          </a:prstGeom>
          <a:noFill/>
        </p:spPr>
        <p:txBody>
          <a:bodyPr wrap="square" lIns="0" tIns="0" rIns="0" bIns="0" rtlCol="0">
            <a:spAutoFit/>
          </a:bodyPr>
          <a:lstStyle/>
          <a:p>
            <a:pPr algn="ctr"/>
            <a:r>
              <a:rPr lang="ko-KR" altLang="en-US" sz="1200" b="1" dirty="0">
                <a:ln>
                  <a:solidFill>
                    <a:schemeClr val="accent1">
                      <a:alpha val="0"/>
                    </a:schemeClr>
                  </a:solidFill>
                </a:ln>
                <a:solidFill>
                  <a:srgbClr val="1C48E2"/>
                </a:solidFill>
              </a:rPr>
              <a:t>거세지는 경쟁</a:t>
            </a:r>
            <a:endParaRPr lang="en-US" altLang="ko-KR" sz="1200" b="1" dirty="0">
              <a:ln>
                <a:solidFill>
                  <a:schemeClr val="accent1">
                    <a:alpha val="0"/>
                  </a:schemeClr>
                </a:solidFill>
              </a:ln>
              <a:solidFill>
                <a:srgbClr val="1C48E2"/>
              </a:solidFill>
            </a:endParaRPr>
          </a:p>
        </p:txBody>
      </p:sp>
      <p:sp>
        <p:nvSpPr>
          <p:cNvPr id="15" name="TextBox 14">
            <a:extLst>
              <a:ext uri="{FF2B5EF4-FFF2-40B4-BE49-F238E27FC236}">
                <a16:creationId xmlns:a16="http://schemas.microsoft.com/office/drawing/2014/main" id="{3C2A0A43-A5A3-AEC3-E08E-D1A9D4811859}"/>
              </a:ext>
            </a:extLst>
          </p:cNvPr>
          <p:cNvSpPr txBox="1"/>
          <p:nvPr/>
        </p:nvSpPr>
        <p:spPr>
          <a:xfrm>
            <a:off x="2547343" y="3653277"/>
            <a:ext cx="1175213" cy="184666"/>
          </a:xfrm>
          <a:prstGeom prst="rect">
            <a:avLst/>
          </a:prstGeom>
          <a:noFill/>
        </p:spPr>
        <p:txBody>
          <a:bodyPr wrap="square" lIns="0" tIns="0" rIns="0" bIns="0" rtlCol="0">
            <a:spAutoFit/>
          </a:bodyPr>
          <a:lstStyle/>
          <a:p>
            <a:pPr algn="ctr"/>
            <a:r>
              <a:rPr lang="ko-KR" altLang="en-US" sz="1200" b="1" dirty="0">
                <a:ln>
                  <a:solidFill>
                    <a:schemeClr val="accent1">
                      <a:alpha val="0"/>
                    </a:schemeClr>
                  </a:solidFill>
                </a:ln>
                <a:solidFill>
                  <a:srgbClr val="00B8F5"/>
                </a:solidFill>
              </a:rPr>
              <a:t>오프라인 접점 확대</a:t>
            </a:r>
            <a:endParaRPr lang="en-US" altLang="ko-KR" sz="1200" b="1" dirty="0">
              <a:ln>
                <a:solidFill>
                  <a:schemeClr val="accent1">
                    <a:alpha val="0"/>
                  </a:schemeClr>
                </a:solidFill>
              </a:ln>
              <a:solidFill>
                <a:srgbClr val="00B8F5"/>
              </a:solidFill>
            </a:endParaRPr>
          </a:p>
        </p:txBody>
      </p:sp>
      <p:sp>
        <p:nvSpPr>
          <p:cNvPr id="16" name="TextBox 15">
            <a:extLst>
              <a:ext uri="{FF2B5EF4-FFF2-40B4-BE49-F238E27FC236}">
                <a16:creationId xmlns:a16="http://schemas.microsoft.com/office/drawing/2014/main" id="{B7A7CF79-EA07-93CA-F047-68FD4FA0F8DD}"/>
              </a:ext>
            </a:extLst>
          </p:cNvPr>
          <p:cNvSpPr txBox="1"/>
          <p:nvPr/>
        </p:nvSpPr>
        <p:spPr>
          <a:xfrm>
            <a:off x="4289057" y="3653277"/>
            <a:ext cx="1423766" cy="184666"/>
          </a:xfrm>
          <a:prstGeom prst="rect">
            <a:avLst/>
          </a:prstGeom>
          <a:noFill/>
        </p:spPr>
        <p:txBody>
          <a:bodyPr wrap="square" lIns="0" tIns="0" rIns="0" bIns="0" rtlCol="0">
            <a:spAutoFit/>
          </a:bodyPr>
          <a:lstStyle/>
          <a:p>
            <a:pPr algn="ctr"/>
            <a:r>
              <a:rPr lang="ko-KR" altLang="en-US" sz="1200" b="1" dirty="0">
                <a:ln>
                  <a:solidFill>
                    <a:schemeClr val="accent1">
                      <a:alpha val="0"/>
                    </a:schemeClr>
                  </a:solidFill>
                </a:ln>
                <a:solidFill>
                  <a:srgbClr val="00338D"/>
                </a:solidFill>
              </a:rPr>
              <a:t>확장하는 비즈니스</a:t>
            </a:r>
            <a:endParaRPr lang="en-US" altLang="ko-KR" sz="1200" b="1" dirty="0">
              <a:ln>
                <a:solidFill>
                  <a:schemeClr val="accent1">
                    <a:alpha val="0"/>
                  </a:schemeClr>
                </a:solidFill>
              </a:ln>
              <a:solidFill>
                <a:srgbClr val="00338D"/>
              </a:solidFill>
            </a:endParaRPr>
          </a:p>
        </p:txBody>
      </p:sp>
      <p:sp>
        <p:nvSpPr>
          <p:cNvPr id="18" name="TextBox 17">
            <a:extLst>
              <a:ext uri="{FF2B5EF4-FFF2-40B4-BE49-F238E27FC236}">
                <a16:creationId xmlns:a16="http://schemas.microsoft.com/office/drawing/2014/main" id="{895A15A0-5C0D-43BE-31B8-B95912A8EB60}"/>
              </a:ext>
            </a:extLst>
          </p:cNvPr>
          <p:cNvSpPr txBox="1"/>
          <p:nvPr/>
        </p:nvSpPr>
        <p:spPr>
          <a:xfrm>
            <a:off x="6032103" y="3653277"/>
            <a:ext cx="1423766" cy="184666"/>
          </a:xfrm>
          <a:prstGeom prst="rect">
            <a:avLst/>
          </a:prstGeom>
          <a:noFill/>
        </p:spPr>
        <p:txBody>
          <a:bodyPr wrap="square" lIns="0" tIns="0" rIns="0" bIns="0" rtlCol="0">
            <a:spAutoFit/>
          </a:bodyPr>
          <a:lstStyle/>
          <a:p>
            <a:pPr algn="ctr"/>
            <a:r>
              <a:rPr lang="ko-KR" altLang="en-US" sz="1200" b="1" dirty="0">
                <a:ln>
                  <a:solidFill>
                    <a:schemeClr val="accent1">
                      <a:alpha val="0"/>
                    </a:schemeClr>
                  </a:solidFill>
                </a:ln>
                <a:solidFill>
                  <a:srgbClr val="00C0AE"/>
                </a:solidFill>
              </a:rPr>
              <a:t>지급방식의 변화</a:t>
            </a:r>
            <a:endParaRPr lang="en-US" altLang="ko-KR" sz="1200" b="1" dirty="0">
              <a:ln>
                <a:solidFill>
                  <a:schemeClr val="accent1">
                    <a:alpha val="0"/>
                  </a:schemeClr>
                </a:solidFill>
              </a:ln>
              <a:solidFill>
                <a:srgbClr val="00C0AE"/>
              </a:solidFill>
            </a:endParaRPr>
          </a:p>
        </p:txBody>
      </p:sp>
      <p:sp>
        <p:nvSpPr>
          <p:cNvPr id="19" name="TextBox 18">
            <a:extLst>
              <a:ext uri="{FF2B5EF4-FFF2-40B4-BE49-F238E27FC236}">
                <a16:creationId xmlns:a16="http://schemas.microsoft.com/office/drawing/2014/main" id="{88C75F11-26A8-3054-AF18-F02E963E9FAD}"/>
              </a:ext>
            </a:extLst>
          </p:cNvPr>
          <p:cNvSpPr txBox="1"/>
          <p:nvPr/>
        </p:nvSpPr>
        <p:spPr>
          <a:xfrm>
            <a:off x="7823117" y="3653277"/>
            <a:ext cx="1423766" cy="184666"/>
          </a:xfrm>
          <a:prstGeom prst="rect">
            <a:avLst/>
          </a:prstGeom>
          <a:noFill/>
        </p:spPr>
        <p:txBody>
          <a:bodyPr wrap="square" lIns="0" tIns="0" rIns="0" bIns="0" rtlCol="0">
            <a:spAutoFit/>
          </a:bodyPr>
          <a:lstStyle/>
          <a:p>
            <a:pPr algn="ctr"/>
            <a:r>
              <a:rPr lang="ko-KR" altLang="en-US" sz="1200" b="1" dirty="0">
                <a:ln>
                  <a:solidFill>
                    <a:schemeClr val="accent1">
                      <a:alpha val="0"/>
                    </a:schemeClr>
                  </a:solidFill>
                </a:ln>
                <a:solidFill>
                  <a:srgbClr val="510DBC"/>
                </a:solidFill>
              </a:rPr>
              <a:t>이원화되는 전략 </a:t>
            </a:r>
            <a:endParaRPr lang="en-US" altLang="ko-KR" sz="1200" b="1" dirty="0">
              <a:ln>
                <a:solidFill>
                  <a:schemeClr val="accent1">
                    <a:alpha val="0"/>
                  </a:schemeClr>
                </a:solidFill>
              </a:ln>
              <a:solidFill>
                <a:srgbClr val="510DBC"/>
              </a:solidFill>
            </a:endParaRPr>
          </a:p>
        </p:txBody>
      </p:sp>
      <p:sp>
        <p:nvSpPr>
          <p:cNvPr id="20" name="자유형: 도형 19">
            <a:extLst>
              <a:ext uri="{FF2B5EF4-FFF2-40B4-BE49-F238E27FC236}">
                <a16:creationId xmlns:a16="http://schemas.microsoft.com/office/drawing/2014/main" id="{B11509CB-867C-ACB6-6A8D-0CA596E339AF}"/>
              </a:ext>
            </a:extLst>
          </p:cNvPr>
          <p:cNvSpPr/>
          <p:nvPr/>
        </p:nvSpPr>
        <p:spPr>
          <a:xfrm rot="5400000" flipH="1">
            <a:off x="2793901" y="2206245"/>
            <a:ext cx="736121" cy="1464152"/>
          </a:xfrm>
          <a:custGeom>
            <a:avLst/>
            <a:gdLst>
              <a:gd name="connsiteX0" fmla="*/ 788126 w 792480"/>
              <a:gd name="connsiteY0" fmla="*/ 0 h 1576251"/>
              <a:gd name="connsiteX1" fmla="*/ 792480 w 792480"/>
              <a:gd name="connsiteY1" fmla="*/ 220 h 1576251"/>
              <a:gd name="connsiteX2" fmla="*/ 792480 w 792480"/>
              <a:gd name="connsiteY2" fmla="*/ 1576032 h 1576251"/>
              <a:gd name="connsiteX3" fmla="*/ 788146 w 792480"/>
              <a:gd name="connsiteY3" fmla="*/ 1576251 h 1576251"/>
              <a:gd name="connsiteX4" fmla="*/ 788106 w 792480"/>
              <a:gd name="connsiteY4" fmla="*/ 1576251 h 1576251"/>
              <a:gd name="connsiteX5" fmla="*/ 707545 w 792480"/>
              <a:gd name="connsiteY5" fmla="*/ 1572183 h 1576251"/>
              <a:gd name="connsiteX6" fmla="*/ 0 w 792480"/>
              <a:gd name="connsiteY6" fmla="*/ 788126 h 1576251"/>
              <a:gd name="connsiteX7" fmla="*/ 788126 w 792480"/>
              <a:gd name="connsiteY7" fmla="*/ 0 h 157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1576251">
                <a:moveTo>
                  <a:pt x="788126" y="0"/>
                </a:moveTo>
                <a:lnTo>
                  <a:pt x="792480" y="220"/>
                </a:lnTo>
                <a:lnTo>
                  <a:pt x="792480" y="1576032"/>
                </a:lnTo>
                <a:lnTo>
                  <a:pt x="788146" y="1576251"/>
                </a:lnTo>
                <a:lnTo>
                  <a:pt x="788106" y="1576251"/>
                </a:lnTo>
                <a:lnTo>
                  <a:pt x="707545" y="1572183"/>
                </a:lnTo>
                <a:cubicBezTo>
                  <a:pt x="310127" y="1531823"/>
                  <a:pt x="0" y="1196192"/>
                  <a:pt x="0" y="788126"/>
                </a:cubicBezTo>
                <a:cubicBezTo>
                  <a:pt x="0" y="352856"/>
                  <a:pt x="352856" y="0"/>
                  <a:pt x="788126" y="0"/>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1" name="자유형: 도형 20">
            <a:extLst>
              <a:ext uri="{FF2B5EF4-FFF2-40B4-BE49-F238E27FC236}">
                <a16:creationId xmlns:a16="http://schemas.microsoft.com/office/drawing/2014/main" id="{87E3FE48-0743-97B7-92FD-A06DCAC74B1F}"/>
              </a:ext>
            </a:extLst>
          </p:cNvPr>
          <p:cNvSpPr/>
          <p:nvPr/>
        </p:nvSpPr>
        <p:spPr>
          <a:xfrm rot="5400000" flipH="1">
            <a:off x="4584913" y="2206245"/>
            <a:ext cx="736121" cy="1464152"/>
          </a:xfrm>
          <a:custGeom>
            <a:avLst/>
            <a:gdLst>
              <a:gd name="connsiteX0" fmla="*/ 788126 w 792480"/>
              <a:gd name="connsiteY0" fmla="*/ 0 h 1576251"/>
              <a:gd name="connsiteX1" fmla="*/ 792480 w 792480"/>
              <a:gd name="connsiteY1" fmla="*/ 220 h 1576251"/>
              <a:gd name="connsiteX2" fmla="*/ 792480 w 792480"/>
              <a:gd name="connsiteY2" fmla="*/ 1576032 h 1576251"/>
              <a:gd name="connsiteX3" fmla="*/ 788146 w 792480"/>
              <a:gd name="connsiteY3" fmla="*/ 1576251 h 1576251"/>
              <a:gd name="connsiteX4" fmla="*/ 788106 w 792480"/>
              <a:gd name="connsiteY4" fmla="*/ 1576251 h 1576251"/>
              <a:gd name="connsiteX5" fmla="*/ 707545 w 792480"/>
              <a:gd name="connsiteY5" fmla="*/ 1572183 h 1576251"/>
              <a:gd name="connsiteX6" fmla="*/ 0 w 792480"/>
              <a:gd name="connsiteY6" fmla="*/ 788126 h 1576251"/>
              <a:gd name="connsiteX7" fmla="*/ 788126 w 792480"/>
              <a:gd name="connsiteY7" fmla="*/ 0 h 157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1576251">
                <a:moveTo>
                  <a:pt x="788126" y="0"/>
                </a:moveTo>
                <a:lnTo>
                  <a:pt x="792480" y="220"/>
                </a:lnTo>
                <a:lnTo>
                  <a:pt x="792480" y="1576032"/>
                </a:lnTo>
                <a:lnTo>
                  <a:pt x="788146" y="1576251"/>
                </a:lnTo>
                <a:lnTo>
                  <a:pt x="788106" y="1576251"/>
                </a:lnTo>
                <a:lnTo>
                  <a:pt x="707545" y="1572183"/>
                </a:lnTo>
                <a:cubicBezTo>
                  <a:pt x="310127" y="1531823"/>
                  <a:pt x="0" y="1196192"/>
                  <a:pt x="0" y="788126"/>
                </a:cubicBezTo>
                <a:cubicBezTo>
                  <a:pt x="0" y="352856"/>
                  <a:pt x="352856" y="0"/>
                  <a:pt x="788126" y="0"/>
                </a:cubicBezTo>
                <a:close/>
              </a:path>
            </a:pathLst>
          </a:custGeom>
          <a:solidFill>
            <a:srgbClr val="00338D"/>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2" name="자유형: 도형 21">
            <a:extLst>
              <a:ext uri="{FF2B5EF4-FFF2-40B4-BE49-F238E27FC236}">
                <a16:creationId xmlns:a16="http://schemas.microsoft.com/office/drawing/2014/main" id="{A2F58DFB-87A9-D93A-B0BB-2C0C0CDA8F47}"/>
              </a:ext>
            </a:extLst>
          </p:cNvPr>
          <p:cNvSpPr/>
          <p:nvPr/>
        </p:nvSpPr>
        <p:spPr>
          <a:xfrm rot="5400000" flipH="1">
            <a:off x="6375925" y="2206245"/>
            <a:ext cx="736121" cy="1464152"/>
          </a:xfrm>
          <a:custGeom>
            <a:avLst/>
            <a:gdLst>
              <a:gd name="connsiteX0" fmla="*/ 788126 w 792480"/>
              <a:gd name="connsiteY0" fmla="*/ 0 h 1576251"/>
              <a:gd name="connsiteX1" fmla="*/ 792480 w 792480"/>
              <a:gd name="connsiteY1" fmla="*/ 220 h 1576251"/>
              <a:gd name="connsiteX2" fmla="*/ 792480 w 792480"/>
              <a:gd name="connsiteY2" fmla="*/ 1576032 h 1576251"/>
              <a:gd name="connsiteX3" fmla="*/ 788146 w 792480"/>
              <a:gd name="connsiteY3" fmla="*/ 1576251 h 1576251"/>
              <a:gd name="connsiteX4" fmla="*/ 788106 w 792480"/>
              <a:gd name="connsiteY4" fmla="*/ 1576251 h 1576251"/>
              <a:gd name="connsiteX5" fmla="*/ 707545 w 792480"/>
              <a:gd name="connsiteY5" fmla="*/ 1572183 h 1576251"/>
              <a:gd name="connsiteX6" fmla="*/ 0 w 792480"/>
              <a:gd name="connsiteY6" fmla="*/ 788126 h 1576251"/>
              <a:gd name="connsiteX7" fmla="*/ 788126 w 792480"/>
              <a:gd name="connsiteY7" fmla="*/ 0 h 157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1576251">
                <a:moveTo>
                  <a:pt x="788126" y="0"/>
                </a:moveTo>
                <a:lnTo>
                  <a:pt x="792480" y="220"/>
                </a:lnTo>
                <a:lnTo>
                  <a:pt x="792480" y="1576032"/>
                </a:lnTo>
                <a:lnTo>
                  <a:pt x="788146" y="1576251"/>
                </a:lnTo>
                <a:lnTo>
                  <a:pt x="788106" y="1576251"/>
                </a:lnTo>
                <a:lnTo>
                  <a:pt x="707545" y="1572183"/>
                </a:lnTo>
                <a:cubicBezTo>
                  <a:pt x="310127" y="1531823"/>
                  <a:pt x="0" y="1196192"/>
                  <a:pt x="0" y="788126"/>
                </a:cubicBezTo>
                <a:cubicBezTo>
                  <a:pt x="0" y="352856"/>
                  <a:pt x="352856" y="0"/>
                  <a:pt x="788126" y="0"/>
                </a:cubicBezTo>
                <a:close/>
              </a:path>
            </a:pathLst>
          </a:custGeom>
          <a:solidFill>
            <a:srgbClr val="00C0A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3" name="자유형: 도형 22">
            <a:extLst>
              <a:ext uri="{FF2B5EF4-FFF2-40B4-BE49-F238E27FC236}">
                <a16:creationId xmlns:a16="http://schemas.microsoft.com/office/drawing/2014/main" id="{C98296F9-61F8-30C7-112C-AD82075BB643}"/>
              </a:ext>
            </a:extLst>
          </p:cNvPr>
          <p:cNvSpPr/>
          <p:nvPr/>
        </p:nvSpPr>
        <p:spPr>
          <a:xfrm rot="5400000" flipH="1">
            <a:off x="8166939" y="2206245"/>
            <a:ext cx="736121" cy="1464152"/>
          </a:xfrm>
          <a:custGeom>
            <a:avLst/>
            <a:gdLst>
              <a:gd name="connsiteX0" fmla="*/ 788126 w 792480"/>
              <a:gd name="connsiteY0" fmla="*/ 0 h 1576251"/>
              <a:gd name="connsiteX1" fmla="*/ 792480 w 792480"/>
              <a:gd name="connsiteY1" fmla="*/ 220 h 1576251"/>
              <a:gd name="connsiteX2" fmla="*/ 792480 w 792480"/>
              <a:gd name="connsiteY2" fmla="*/ 1576032 h 1576251"/>
              <a:gd name="connsiteX3" fmla="*/ 788146 w 792480"/>
              <a:gd name="connsiteY3" fmla="*/ 1576251 h 1576251"/>
              <a:gd name="connsiteX4" fmla="*/ 788106 w 792480"/>
              <a:gd name="connsiteY4" fmla="*/ 1576251 h 1576251"/>
              <a:gd name="connsiteX5" fmla="*/ 707545 w 792480"/>
              <a:gd name="connsiteY5" fmla="*/ 1572183 h 1576251"/>
              <a:gd name="connsiteX6" fmla="*/ 0 w 792480"/>
              <a:gd name="connsiteY6" fmla="*/ 788126 h 1576251"/>
              <a:gd name="connsiteX7" fmla="*/ 788126 w 792480"/>
              <a:gd name="connsiteY7" fmla="*/ 0 h 157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1576251">
                <a:moveTo>
                  <a:pt x="788126" y="0"/>
                </a:moveTo>
                <a:lnTo>
                  <a:pt x="792480" y="220"/>
                </a:lnTo>
                <a:lnTo>
                  <a:pt x="792480" y="1576032"/>
                </a:lnTo>
                <a:lnTo>
                  <a:pt x="788146" y="1576251"/>
                </a:lnTo>
                <a:lnTo>
                  <a:pt x="788106" y="1576251"/>
                </a:lnTo>
                <a:lnTo>
                  <a:pt x="707545" y="1572183"/>
                </a:lnTo>
                <a:cubicBezTo>
                  <a:pt x="310127" y="1531823"/>
                  <a:pt x="0" y="1196192"/>
                  <a:pt x="0" y="788126"/>
                </a:cubicBezTo>
                <a:cubicBezTo>
                  <a:pt x="0" y="352856"/>
                  <a:pt x="352856" y="0"/>
                  <a:pt x="788126" y="0"/>
                </a:cubicBezTo>
                <a:close/>
              </a:path>
            </a:pathLst>
          </a:custGeom>
          <a:solidFill>
            <a:srgbClr val="510DBC"/>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4" name="TextBox 23">
            <a:extLst>
              <a:ext uri="{FF2B5EF4-FFF2-40B4-BE49-F238E27FC236}">
                <a16:creationId xmlns:a16="http://schemas.microsoft.com/office/drawing/2014/main" id="{FEE1A604-9EA5-7B0C-D1B1-8A3CDDBD6930}"/>
              </a:ext>
            </a:extLst>
          </p:cNvPr>
          <p:cNvSpPr txBox="1"/>
          <p:nvPr/>
        </p:nvSpPr>
        <p:spPr>
          <a:xfrm>
            <a:off x="573465" y="4195862"/>
            <a:ext cx="1594970" cy="1277273"/>
          </a:xfrm>
          <a:prstGeom prst="rect">
            <a:avLst/>
          </a:prstGeom>
          <a:noFill/>
        </p:spPr>
        <p:txBody>
          <a:bodyPr wrap="square" lIns="0" tIns="0" rIns="0" bIns="0" rtlCol="0" anchor="ctr">
            <a:spAutoFit/>
          </a:bodyPr>
          <a:lstStyle/>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각축전 벌이는 간편결제 서비스 업체들</a:t>
            </a:r>
            <a:endParaRPr lang="en-US" altLang="ko-KR" sz="1050" dirty="0">
              <a:ln>
                <a:solidFill>
                  <a:schemeClr val="accent1">
                    <a:alpha val="0"/>
                  </a:schemeClr>
                </a:solidFill>
              </a:ln>
              <a:solidFill>
                <a:schemeClr val="tx1">
                  <a:lumMod val="75000"/>
                  <a:lumOff val="25000"/>
                </a:schemeClr>
              </a:solidFill>
            </a:endParaRPr>
          </a:p>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애플페이 한국 상륙 </a:t>
            </a:r>
            <a:r>
              <a:rPr lang="en-US" altLang="ko-KR" sz="1050" dirty="0">
                <a:ln>
                  <a:solidFill>
                    <a:schemeClr val="accent1">
                      <a:alpha val="0"/>
                    </a:schemeClr>
                  </a:solidFill>
                </a:ln>
                <a:solidFill>
                  <a:schemeClr val="tx1">
                    <a:lumMod val="75000"/>
                    <a:lumOff val="25000"/>
                  </a:schemeClr>
                </a:solidFill>
              </a:rPr>
              <a:t>… </a:t>
            </a:r>
            <a:r>
              <a:rPr lang="ko-KR" altLang="en-US" sz="1050" dirty="0">
                <a:ln>
                  <a:solidFill>
                    <a:schemeClr val="accent1">
                      <a:alpha val="0"/>
                    </a:schemeClr>
                  </a:solidFill>
                </a:ln>
                <a:solidFill>
                  <a:schemeClr val="tx1">
                    <a:lumMod val="75000"/>
                    <a:lumOff val="25000"/>
                  </a:schemeClr>
                </a:solidFill>
              </a:rPr>
              <a:t>시장 지각변동에 영향</a:t>
            </a:r>
            <a:endParaRPr lang="en-US" altLang="ko-KR" sz="1050" dirty="0">
              <a:ln>
                <a:solidFill>
                  <a:schemeClr val="accent1">
                    <a:alpha val="0"/>
                  </a:schemeClr>
                </a:solidFill>
              </a:ln>
              <a:solidFill>
                <a:schemeClr val="tx1">
                  <a:lumMod val="75000"/>
                  <a:lumOff val="25000"/>
                </a:schemeClr>
              </a:solidFill>
            </a:endParaRPr>
          </a:p>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간편결제 전쟁 속 국내 카드사의 대응</a:t>
            </a:r>
            <a:endParaRPr lang="en-US" altLang="ko-KR" sz="1050" dirty="0">
              <a:ln>
                <a:solidFill>
                  <a:schemeClr val="accent1">
                    <a:alpha val="0"/>
                  </a:schemeClr>
                </a:solidFill>
              </a:ln>
              <a:solidFill>
                <a:schemeClr val="tx1">
                  <a:lumMod val="75000"/>
                  <a:lumOff val="25000"/>
                </a:schemeClr>
              </a:solidFill>
            </a:endParaRPr>
          </a:p>
        </p:txBody>
      </p:sp>
      <p:sp>
        <p:nvSpPr>
          <p:cNvPr id="25" name="TextBox 24">
            <a:extLst>
              <a:ext uri="{FF2B5EF4-FFF2-40B4-BE49-F238E27FC236}">
                <a16:creationId xmlns:a16="http://schemas.microsoft.com/office/drawing/2014/main" id="{F36CEA3F-A1C8-61AB-B9C4-936072EF350A}"/>
              </a:ext>
            </a:extLst>
          </p:cNvPr>
          <p:cNvSpPr txBox="1"/>
          <p:nvPr/>
        </p:nvSpPr>
        <p:spPr>
          <a:xfrm>
            <a:off x="2364476" y="4195862"/>
            <a:ext cx="1594970" cy="1115690"/>
          </a:xfrm>
          <a:prstGeom prst="rect">
            <a:avLst/>
          </a:prstGeom>
          <a:noFill/>
        </p:spPr>
        <p:txBody>
          <a:bodyPr wrap="square" lIns="0" tIns="0" rIns="0" bIns="0" rtlCol="0" anchor="ctr">
            <a:spAutoFit/>
          </a:bodyPr>
          <a:lstStyle/>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또다른 먹거리로 떠오른 오프라인</a:t>
            </a:r>
            <a:endParaRPr lang="en-US" altLang="ko-KR" sz="1050" dirty="0">
              <a:ln>
                <a:solidFill>
                  <a:schemeClr val="accent1">
                    <a:alpha val="0"/>
                  </a:schemeClr>
                </a:solidFill>
              </a:ln>
              <a:solidFill>
                <a:schemeClr val="tx1">
                  <a:lumMod val="75000"/>
                  <a:lumOff val="25000"/>
                </a:schemeClr>
              </a:solidFill>
            </a:endParaRPr>
          </a:p>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전략적 협업과 투자</a:t>
            </a:r>
            <a:endParaRPr lang="en-US" altLang="ko-KR" sz="1050" dirty="0">
              <a:ln>
                <a:solidFill>
                  <a:schemeClr val="accent1">
                    <a:alpha val="0"/>
                  </a:schemeClr>
                </a:solidFill>
              </a:ln>
              <a:solidFill>
                <a:schemeClr val="tx1">
                  <a:lumMod val="75000"/>
                  <a:lumOff val="25000"/>
                </a:schemeClr>
              </a:solidFill>
            </a:endParaRPr>
          </a:p>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해외 결제시장 노리는 간편결제</a:t>
            </a:r>
            <a:endParaRPr lang="en-US" altLang="ko-KR" sz="1050" dirty="0">
              <a:ln>
                <a:solidFill>
                  <a:schemeClr val="accent1">
                    <a:alpha val="0"/>
                  </a:schemeClr>
                </a:solidFill>
              </a:ln>
              <a:solidFill>
                <a:schemeClr val="tx1">
                  <a:lumMod val="75000"/>
                  <a:lumOff val="25000"/>
                </a:schemeClr>
              </a:solidFill>
            </a:endParaRPr>
          </a:p>
        </p:txBody>
      </p:sp>
      <p:sp>
        <p:nvSpPr>
          <p:cNvPr id="26" name="TextBox 25">
            <a:extLst>
              <a:ext uri="{FF2B5EF4-FFF2-40B4-BE49-F238E27FC236}">
                <a16:creationId xmlns:a16="http://schemas.microsoft.com/office/drawing/2014/main" id="{3FFEF3EC-BDDC-3430-434B-FB4241DDF3EC}"/>
              </a:ext>
            </a:extLst>
          </p:cNvPr>
          <p:cNvSpPr txBox="1"/>
          <p:nvPr/>
        </p:nvSpPr>
        <p:spPr>
          <a:xfrm>
            <a:off x="4155488" y="4195862"/>
            <a:ext cx="1594970" cy="800219"/>
          </a:xfrm>
          <a:prstGeom prst="rect">
            <a:avLst/>
          </a:prstGeom>
          <a:noFill/>
        </p:spPr>
        <p:txBody>
          <a:bodyPr wrap="square" lIns="0" tIns="0" rIns="0" bIns="0" rtlCol="0" anchor="ctr">
            <a:spAutoFit/>
          </a:bodyPr>
          <a:lstStyle/>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후불결제 이어 대환대출까지 진출</a:t>
            </a:r>
            <a:endParaRPr lang="en-US" altLang="ko-KR" sz="1050" dirty="0">
              <a:ln>
                <a:solidFill>
                  <a:schemeClr val="accent1">
                    <a:alpha val="0"/>
                  </a:schemeClr>
                </a:solidFill>
              </a:ln>
              <a:solidFill>
                <a:schemeClr val="tx1">
                  <a:lumMod val="75000"/>
                  <a:lumOff val="25000"/>
                </a:schemeClr>
              </a:solidFill>
            </a:endParaRPr>
          </a:p>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선불충전금</a:t>
            </a:r>
            <a:r>
              <a:rPr lang="en-US" altLang="ko-KR" sz="1050" dirty="0">
                <a:ln>
                  <a:solidFill>
                    <a:schemeClr val="accent1">
                      <a:alpha val="0"/>
                    </a:schemeClr>
                  </a:solidFill>
                </a:ln>
                <a:solidFill>
                  <a:schemeClr val="tx1">
                    <a:lumMod val="75000"/>
                    <a:lumOff val="25000"/>
                  </a:schemeClr>
                </a:solidFill>
              </a:rPr>
              <a:t>, </a:t>
            </a:r>
            <a:r>
              <a:rPr lang="ko-KR" altLang="en-US" sz="1050" dirty="0">
                <a:ln>
                  <a:solidFill>
                    <a:schemeClr val="accent1">
                      <a:alpha val="0"/>
                    </a:schemeClr>
                  </a:solidFill>
                </a:ln>
                <a:solidFill>
                  <a:schemeClr val="tx1">
                    <a:lumMod val="75000"/>
                    <a:lumOff val="25000"/>
                  </a:schemeClr>
                </a:solidFill>
              </a:rPr>
              <a:t>편의성</a:t>
            </a:r>
            <a:r>
              <a:rPr lang="en-US" altLang="ko-KR" sz="1050" dirty="0">
                <a:ln>
                  <a:solidFill>
                    <a:schemeClr val="accent1">
                      <a:alpha val="0"/>
                    </a:schemeClr>
                  </a:solidFill>
                </a:ln>
                <a:solidFill>
                  <a:schemeClr val="tx1">
                    <a:lumMod val="75000"/>
                    <a:lumOff val="25000"/>
                  </a:schemeClr>
                </a:solidFill>
              </a:rPr>
              <a:t>·</a:t>
            </a:r>
            <a:r>
              <a:rPr lang="ko-KR" altLang="en-US" sz="1050" dirty="0">
                <a:ln>
                  <a:solidFill>
                    <a:schemeClr val="accent1">
                      <a:alpha val="0"/>
                    </a:schemeClr>
                  </a:solidFill>
                </a:ln>
                <a:solidFill>
                  <a:schemeClr val="tx1">
                    <a:lumMod val="75000"/>
                    <a:lumOff val="25000"/>
                  </a:schemeClr>
                </a:solidFill>
              </a:rPr>
              <a:t>혜택 잡으며 확대</a:t>
            </a:r>
            <a:endParaRPr lang="en-US" altLang="ko-KR" sz="1050" dirty="0">
              <a:ln>
                <a:solidFill>
                  <a:schemeClr val="accent1">
                    <a:alpha val="0"/>
                  </a:schemeClr>
                </a:solidFill>
              </a:ln>
              <a:solidFill>
                <a:schemeClr val="tx1">
                  <a:lumMod val="75000"/>
                  <a:lumOff val="25000"/>
                </a:schemeClr>
              </a:solidFill>
            </a:endParaRPr>
          </a:p>
        </p:txBody>
      </p:sp>
      <p:sp>
        <p:nvSpPr>
          <p:cNvPr id="27" name="TextBox 26">
            <a:extLst>
              <a:ext uri="{FF2B5EF4-FFF2-40B4-BE49-F238E27FC236}">
                <a16:creationId xmlns:a16="http://schemas.microsoft.com/office/drawing/2014/main" id="{0535075E-5CAD-CBA3-4388-133D4CA44794}"/>
              </a:ext>
            </a:extLst>
          </p:cNvPr>
          <p:cNvSpPr txBox="1"/>
          <p:nvPr/>
        </p:nvSpPr>
        <p:spPr>
          <a:xfrm>
            <a:off x="5946554" y="4195862"/>
            <a:ext cx="1594970" cy="800219"/>
          </a:xfrm>
          <a:prstGeom prst="rect">
            <a:avLst/>
          </a:prstGeom>
          <a:noFill/>
        </p:spPr>
        <p:txBody>
          <a:bodyPr wrap="square" lIns="0" tIns="0" rIns="0" bIns="0" rtlCol="0" anchor="ctr">
            <a:spAutoFit/>
          </a:bodyPr>
          <a:lstStyle/>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모바일기기 등을 통한 간편결제 선호</a:t>
            </a:r>
            <a:endParaRPr lang="en-US" altLang="ko-KR" sz="1050" dirty="0">
              <a:ln>
                <a:solidFill>
                  <a:schemeClr val="accent1">
                    <a:alpha val="0"/>
                  </a:schemeClr>
                </a:solidFill>
              </a:ln>
              <a:solidFill>
                <a:schemeClr val="tx1">
                  <a:lumMod val="75000"/>
                  <a:lumOff val="25000"/>
                </a:schemeClr>
              </a:solidFill>
            </a:endParaRPr>
          </a:p>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주류 편입 가능성 점쳐지는 컨택리스 카드</a:t>
            </a:r>
            <a:endParaRPr lang="en-US" altLang="ko-KR" sz="1050" dirty="0">
              <a:ln>
                <a:solidFill>
                  <a:schemeClr val="accent1">
                    <a:alpha val="0"/>
                  </a:schemeClr>
                </a:solidFill>
              </a:ln>
              <a:solidFill>
                <a:schemeClr val="tx1">
                  <a:lumMod val="75000"/>
                  <a:lumOff val="25000"/>
                </a:schemeClr>
              </a:solidFill>
            </a:endParaRPr>
          </a:p>
        </p:txBody>
      </p:sp>
      <p:sp>
        <p:nvSpPr>
          <p:cNvPr id="31" name="TextBox 30">
            <a:extLst>
              <a:ext uri="{FF2B5EF4-FFF2-40B4-BE49-F238E27FC236}">
                <a16:creationId xmlns:a16="http://schemas.microsoft.com/office/drawing/2014/main" id="{5F0CA07E-0EDE-93EF-2587-FB1303E94951}"/>
              </a:ext>
            </a:extLst>
          </p:cNvPr>
          <p:cNvSpPr txBox="1"/>
          <p:nvPr/>
        </p:nvSpPr>
        <p:spPr>
          <a:xfrm>
            <a:off x="7737565" y="4195862"/>
            <a:ext cx="1594970" cy="800219"/>
          </a:xfrm>
          <a:prstGeom prst="rect">
            <a:avLst/>
          </a:prstGeom>
          <a:noFill/>
        </p:spPr>
        <p:txBody>
          <a:bodyPr wrap="square" lIns="0" tIns="0" rIns="0" bIns="0" rtlCol="0" anchor="ctr">
            <a:spAutoFit/>
          </a:bodyPr>
          <a:lstStyle/>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간편결제 사업 철수하고 본업에 집중</a:t>
            </a:r>
            <a:endParaRPr lang="en-US" altLang="ko-KR" sz="1050" dirty="0">
              <a:ln>
                <a:solidFill>
                  <a:schemeClr val="accent1">
                    <a:alpha val="0"/>
                  </a:schemeClr>
                </a:solidFill>
              </a:ln>
              <a:solidFill>
                <a:schemeClr val="tx1">
                  <a:lumMod val="75000"/>
                  <a:lumOff val="25000"/>
                </a:schemeClr>
              </a:solidFill>
            </a:endParaRPr>
          </a:p>
          <a:p>
            <a:pPr marL="171450" indent="-171450">
              <a:spcBef>
                <a:spcPts val="600"/>
              </a:spcBef>
              <a:spcAft>
                <a:spcPts val="600"/>
              </a:spcAft>
              <a:buFont typeface="Arial" panose="020B0604020202020204" pitchFamily="34" charset="0"/>
              <a:buChar char="•"/>
            </a:pPr>
            <a:r>
              <a:rPr lang="ko-KR" altLang="en-US" sz="1050" dirty="0">
                <a:ln>
                  <a:solidFill>
                    <a:schemeClr val="accent1">
                      <a:alpha val="0"/>
                    </a:schemeClr>
                  </a:solidFill>
                </a:ln>
                <a:solidFill>
                  <a:schemeClr val="tx1">
                    <a:lumMod val="75000"/>
                    <a:lumOff val="25000"/>
                  </a:schemeClr>
                </a:solidFill>
              </a:rPr>
              <a:t>비즈니스 강화 위한 간편결제 시장 진출</a:t>
            </a:r>
            <a:endParaRPr lang="en-US" altLang="ko-KR" sz="1050" dirty="0">
              <a:ln>
                <a:solidFill>
                  <a:schemeClr val="accent1">
                    <a:alpha val="0"/>
                  </a:schemeClr>
                </a:solidFill>
              </a:ln>
              <a:solidFill>
                <a:schemeClr val="tx1">
                  <a:lumMod val="75000"/>
                  <a:lumOff val="25000"/>
                </a:schemeClr>
              </a:solidFill>
            </a:endParaRPr>
          </a:p>
        </p:txBody>
      </p:sp>
      <p:pic>
        <p:nvPicPr>
          <p:cNvPr id="33" name="그래픽 32" descr="실행 단색으로 채워진">
            <a:extLst>
              <a:ext uri="{FF2B5EF4-FFF2-40B4-BE49-F238E27FC236}">
                <a16:creationId xmlns:a16="http://schemas.microsoft.com/office/drawing/2014/main" id="{9813DBC8-2397-8DFC-FC11-B7689CD92C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249" y="2652866"/>
            <a:ext cx="569398" cy="569398"/>
          </a:xfrm>
          <a:prstGeom prst="rect">
            <a:avLst/>
          </a:prstGeom>
        </p:spPr>
      </p:pic>
      <p:pic>
        <p:nvPicPr>
          <p:cNvPr id="41" name="그래픽 40" descr="지수 그래프 단색으로 채워진">
            <a:extLst>
              <a:ext uri="{FF2B5EF4-FFF2-40B4-BE49-F238E27FC236}">
                <a16:creationId xmlns:a16="http://schemas.microsoft.com/office/drawing/2014/main" id="{950828E8-641E-C36E-A5CF-9E4EB97ACD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8361" y="2601337"/>
            <a:ext cx="607200" cy="607200"/>
          </a:xfrm>
          <a:prstGeom prst="rect">
            <a:avLst/>
          </a:prstGeom>
        </p:spPr>
      </p:pic>
      <p:pic>
        <p:nvPicPr>
          <p:cNvPr id="45" name="그래픽 44" descr="신용 카드 단색으로 채워진">
            <a:extLst>
              <a:ext uri="{FF2B5EF4-FFF2-40B4-BE49-F238E27FC236}">
                <a16:creationId xmlns:a16="http://schemas.microsoft.com/office/drawing/2014/main" id="{A4246286-EE4F-0158-0938-1808751C23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21601" y="2575677"/>
            <a:ext cx="644767" cy="644767"/>
          </a:xfrm>
          <a:prstGeom prst="rect">
            <a:avLst/>
          </a:prstGeom>
        </p:spPr>
      </p:pic>
      <p:sp>
        <p:nvSpPr>
          <p:cNvPr id="10" name="Freeform 87">
            <a:extLst>
              <a:ext uri="{FF2B5EF4-FFF2-40B4-BE49-F238E27FC236}">
                <a16:creationId xmlns:a16="http://schemas.microsoft.com/office/drawing/2014/main" id="{EC489A2A-F26A-513B-B616-DB9C4ED48EF9}"/>
              </a:ext>
            </a:extLst>
          </p:cNvPr>
          <p:cNvSpPr>
            <a:spLocks/>
          </p:cNvSpPr>
          <p:nvPr/>
        </p:nvSpPr>
        <p:spPr bwMode="auto">
          <a:xfrm>
            <a:off x="8287191" y="2654960"/>
            <a:ext cx="483989" cy="523455"/>
          </a:xfrm>
          <a:custGeom>
            <a:avLst/>
            <a:gdLst>
              <a:gd name="T0" fmla="*/ 102 w 196"/>
              <a:gd name="T1" fmla="*/ 0 h 212"/>
              <a:gd name="T2" fmla="*/ 75 w 196"/>
              <a:gd name="T3" fmla="*/ 37 h 212"/>
              <a:gd name="T4" fmla="*/ 94 w 196"/>
              <a:gd name="T5" fmla="*/ 37 h 212"/>
              <a:gd name="T6" fmla="*/ 95 w 196"/>
              <a:gd name="T7" fmla="*/ 106 h 212"/>
              <a:gd name="T8" fmla="*/ 41 w 196"/>
              <a:gd name="T9" fmla="*/ 84 h 212"/>
              <a:gd name="T10" fmla="*/ 41 w 196"/>
              <a:gd name="T11" fmla="*/ 64 h 212"/>
              <a:gd name="T12" fmla="*/ 0 w 196"/>
              <a:gd name="T13" fmla="*/ 92 h 212"/>
              <a:gd name="T14" fmla="*/ 41 w 196"/>
              <a:gd name="T15" fmla="*/ 119 h 212"/>
              <a:gd name="T16" fmla="*/ 41 w 196"/>
              <a:gd name="T17" fmla="*/ 98 h 212"/>
              <a:gd name="T18" fmla="*/ 95 w 196"/>
              <a:gd name="T19" fmla="*/ 199 h 212"/>
              <a:gd name="T20" fmla="*/ 112 w 196"/>
              <a:gd name="T21" fmla="*/ 196 h 212"/>
              <a:gd name="T22" fmla="*/ 155 w 196"/>
              <a:gd name="T23" fmla="*/ 141 h 212"/>
              <a:gd name="T24" fmla="*/ 155 w 196"/>
              <a:gd name="T25" fmla="*/ 164 h 212"/>
              <a:gd name="T26" fmla="*/ 196 w 196"/>
              <a:gd name="T27" fmla="*/ 133 h 212"/>
              <a:gd name="T28" fmla="*/ 155 w 196"/>
              <a:gd name="T29" fmla="*/ 106 h 212"/>
              <a:gd name="T30" fmla="*/ 155 w 196"/>
              <a:gd name="T31" fmla="*/ 124 h 212"/>
              <a:gd name="T32" fmla="*/ 111 w 196"/>
              <a:gd name="T33" fmla="*/ 138 h 212"/>
              <a:gd name="T34" fmla="*/ 111 w 196"/>
              <a:gd name="T35" fmla="*/ 37 h 212"/>
              <a:gd name="T36" fmla="*/ 131 w 196"/>
              <a:gd name="T37" fmla="*/ 37 h 212"/>
              <a:gd name="T38" fmla="*/ 102 w 196"/>
              <a:gd name="T3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212">
                <a:moveTo>
                  <a:pt x="102" y="0"/>
                </a:moveTo>
                <a:cubicBezTo>
                  <a:pt x="75" y="37"/>
                  <a:pt x="75" y="37"/>
                  <a:pt x="75" y="37"/>
                </a:cubicBezTo>
                <a:cubicBezTo>
                  <a:pt x="94" y="37"/>
                  <a:pt x="94" y="37"/>
                  <a:pt x="94" y="37"/>
                </a:cubicBezTo>
                <a:cubicBezTo>
                  <a:pt x="95" y="106"/>
                  <a:pt x="95" y="106"/>
                  <a:pt x="95" y="106"/>
                </a:cubicBezTo>
                <a:cubicBezTo>
                  <a:pt x="95" y="106"/>
                  <a:pt x="71" y="74"/>
                  <a:pt x="41" y="84"/>
                </a:cubicBezTo>
                <a:cubicBezTo>
                  <a:pt x="41" y="64"/>
                  <a:pt x="41" y="64"/>
                  <a:pt x="41" y="64"/>
                </a:cubicBezTo>
                <a:cubicBezTo>
                  <a:pt x="0" y="92"/>
                  <a:pt x="0" y="92"/>
                  <a:pt x="0" y="92"/>
                </a:cubicBezTo>
                <a:cubicBezTo>
                  <a:pt x="41" y="119"/>
                  <a:pt x="41" y="119"/>
                  <a:pt x="41" y="119"/>
                </a:cubicBezTo>
                <a:cubicBezTo>
                  <a:pt x="41" y="98"/>
                  <a:pt x="41" y="98"/>
                  <a:pt x="41" y="98"/>
                </a:cubicBezTo>
                <a:cubicBezTo>
                  <a:pt x="90" y="105"/>
                  <a:pt x="98" y="135"/>
                  <a:pt x="95" y="199"/>
                </a:cubicBezTo>
                <a:cubicBezTo>
                  <a:pt x="93" y="211"/>
                  <a:pt x="114" y="212"/>
                  <a:pt x="112" y="196"/>
                </a:cubicBezTo>
                <a:cubicBezTo>
                  <a:pt x="112" y="182"/>
                  <a:pt x="107" y="141"/>
                  <a:pt x="155" y="141"/>
                </a:cubicBezTo>
                <a:cubicBezTo>
                  <a:pt x="155" y="164"/>
                  <a:pt x="155" y="164"/>
                  <a:pt x="155" y="164"/>
                </a:cubicBezTo>
                <a:cubicBezTo>
                  <a:pt x="196" y="133"/>
                  <a:pt x="196" y="133"/>
                  <a:pt x="196" y="133"/>
                </a:cubicBezTo>
                <a:cubicBezTo>
                  <a:pt x="155" y="106"/>
                  <a:pt x="155" y="106"/>
                  <a:pt x="155" y="106"/>
                </a:cubicBezTo>
                <a:cubicBezTo>
                  <a:pt x="155" y="124"/>
                  <a:pt x="155" y="124"/>
                  <a:pt x="155" y="124"/>
                </a:cubicBezTo>
                <a:cubicBezTo>
                  <a:pt x="155" y="124"/>
                  <a:pt x="122" y="124"/>
                  <a:pt x="111" y="138"/>
                </a:cubicBezTo>
                <a:cubicBezTo>
                  <a:pt x="111" y="37"/>
                  <a:pt x="111" y="37"/>
                  <a:pt x="111" y="37"/>
                </a:cubicBezTo>
                <a:cubicBezTo>
                  <a:pt x="131" y="37"/>
                  <a:pt x="131" y="37"/>
                  <a:pt x="131" y="37"/>
                </a:cubicBezTo>
                <a:lnTo>
                  <a:pt x="1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2" name="그래픽 31" descr="핀치 확대 단색으로 채워진">
            <a:extLst>
              <a:ext uri="{FF2B5EF4-FFF2-40B4-BE49-F238E27FC236}">
                <a16:creationId xmlns:a16="http://schemas.microsoft.com/office/drawing/2014/main" id="{27B34EEF-5508-B240-CD78-74B834F303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7223" y="2648714"/>
            <a:ext cx="571500" cy="571500"/>
          </a:xfrm>
          <a:prstGeom prst="rect">
            <a:avLst/>
          </a:prstGeom>
        </p:spPr>
      </p:pic>
    </p:spTree>
    <p:extLst>
      <p:ext uri="{BB962C8B-B14F-4D97-AF65-F5344CB8AC3E}">
        <p14:creationId xmlns:p14="http://schemas.microsoft.com/office/powerpoint/2010/main" val="127450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1. </a:t>
            </a:r>
            <a:r>
              <a:rPr lang="ko-KR" altLang="en-US" dirty="0"/>
              <a:t>거세지는 경쟁 </a:t>
            </a:r>
            <a:r>
              <a:rPr lang="en-US" altLang="ko-KR" dirty="0"/>
              <a:t>(1/3) – </a:t>
            </a:r>
            <a:r>
              <a:rPr lang="ko-KR" altLang="en-US" dirty="0"/>
              <a:t>각축전 벌이는 간편결제 서비스 업체들 </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t>국내 간편결제 서비스는 휴대폰제조사</a:t>
            </a:r>
            <a:r>
              <a:rPr lang="en-US" altLang="ko-KR" dirty="0"/>
              <a:t>, </a:t>
            </a:r>
            <a:r>
              <a:rPr lang="ko-KR" altLang="en-US" dirty="0"/>
              <a:t>전자금융업자</a:t>
            </a:r>
            <a:r>
              <a:rPr lang="en-US" altLang="ko-KR" dirty="0"/>
              <a:t>, </a:t>
            </a:r>
            <a:r>
              <a:rPr lang="ko-KR" altLang="en-US" dirty="0"/>
              <a:t>금융사가 제공하는 서비스로 나뉘며</a:t>
            </a:r>
            <a:r>
              <a:rPr lang="en-US" altLang="ko-KR" dirty="0"/>
              <a:t>, 2015</a:t>
            </a:r>
            <a:r>
              <a:rPr lang="ko-KR" altLang="en-US" dirty="0"/>
              <a:t>년 </a:t>
            </a:r>
            <a:r>
              <a:rPr lang="en-US" altLang="ko-KR" dirty="0"/>
              <a:t>5</a:t>
            </a:r>
            <a:r>
              <a:rPr lang="ko-KR" altLang="en-US" dirty="0"/>
              <a:t>월 금융감독원의 전자금융업 등록절차 개선 이후 비금융기업의 금융업 진출이 가속화되면서 전자금융업자로 등록한 기업은 </a:t>
            </a:r>
            <a:r>
              <a:rPr lang="en-US" altLang="ko-KR" dirty="0"/>
              <a:t>2023</a:t>
            </a:r>
            <a:r>
              <a:rPr lang="ko-KR" altLang="en-US" dirty="0"/>
              <a:t>년 </a:t>
            </a:r>
            <a:r>
              <a:rPr lang="en-US" altLang="ko-KR" dirty="0"/>
              <a:t>9</a:t>
            </a:r>
            <a:r>
              <a:rPr lang="ko-KR" altLang="en-US" dirty="0"/>
              <a:t>월 </a:t>
            </a:r>
            <a:r>
              <a:rPr lang="en-US" altLang="ko-KR" dirty="0"/>
              <a:t>185</a:t>
            </a:r>
            <a:r>
              <a:rPr lang="ko-KR" altLang="en-US" dirty="0"/>
              <a:t>개사에 달함</a:t>
            </a:r>
            <a:r>
              <a:rPr lang="en-US" altLang="ko-KR" dirty="0"/>
              <a:t>. </a:t>
            </a:r>
            <a:r>
              <a:rPr lang="ko-KR" altLang="en-US" dirty="0"/>
              <a:t>한편 국내 간편결제 애플리케이션</a:t>
            </a:r>
            <a:r>
              <a:rPr lang="en-US" altLang="ko-KR" dirty="0"/>
              <a:t>(</a:t>
            </a:r>
            <a:r>
              <a:rPr lang="ko-KR" altLang="en-US" dirty="0"/>
              <a:t>이하 앱</a:t>
            </a:r>
            <a:r>
              <a:rPr lang="en-US" altLang="ko-KR" dirty="0"/>
              <a:t>) </a:t>
            </a:r>
            <a:r>
              <a:rPr lang="ko-KR" altLang="en-US" dirty="0"/>
              <a:t>사용자 수 기준으로 삼성페이가 가장 활발하게 사용 중임</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968610"/>
            <a:ext cx="2680871"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dirty="0">
                <a:solidFill>
                  <a:srgbClr val="FFFFFF">
                    <a:lumMod val="50000"/>
                  </a:srgbClr>
                </a:solidFill>
              </a:rPr>
              <a:t>한국은행</a:t>
            </a:r>
            <a:r>
              <a:rPr lang="en-US" altLang="ko-KR" dirty="0">
                <a:solidFill>
                  <a:srgbClr val="FFFFFF">
                    <a:lumMod val="50000"/>
                  </a:srgbClr>
                </a:solidFill>
              </a:rPr>
              <a:t> </a:t>
            </a:r>
            <a:r>
              <a:rPr lang="ko-KR" altLang="en-US" dirty="0">
                <a:solidFill>
                  <a:srgbClr val="FFFFFF">
                    <a:lumMod val="50000"/>
                  </a:srgbClr>
                </a:solidFill>
              </a:rPr>
              <a:t>전자지급서비스 이용 현황 보도자료 종합</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11" name="그룹 10">
            <a:extLst>
              <a:ext uri="{FF2B5EF4-FFF2-40B4-BE49-F238E27FC236}">
                <a16:creationId xmlns:a16="http://schemas.microsoft.com/office/drawing/2014/main" id="{74C04691-BBAD-4E0A-A519-5E6D8100C236}"/>
              </a:ext>
            </a:extLst>
          </p:cNvPr>
          <p:cNvGrpSpPr/>
          <p:nvPr/>
        </p:nvGrpSpPr>
        <p:grpSpPr>
          <a:xfrm>
            <a:off x="489000" y="2176483"/>
            <a:ext cx="2769427" cy="276837"/>
            <a:chOff x="704850" y="2013298"/>
            <a:chExt cx="4140200" cy="276837"/>
          </a:xfrm>
        </p:grpSpPr>
        <p:sp>
          <p:nvSpPr>
            <p:cNvPr id="12" name="TextBox 11">
              <a:extLst>
                <a:ext uri="{FF2B5EF4-FFF2-40B4-BE49-F238E27FC236}">
                  <a16:creationId xmlns:a16="http://schemas.microsoft.com/office/drawing/2014/main" id="{FDC2FBFC-773A-49C4-8F6E-9E3231B9C811}"/>
                </a:ext>
              </a:extLst>
            </p:cNvPr>
            <p:cNvSpPr txBox="1"/>
            <p:nvPr/>
          </p:nvSpPr>
          <p:spPr>
            <a:xfrm>
              <a:off x="704850" y="2057487"/>
              <a:ext cx="352518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국내 간편결제 서비스 기업 수 추이</a:t>
              </a:r>
            </a:p>
          </p:txBody>
        </p:sp>
        <p:cxnSp>
          <p:nvCxnSpPr>
            <p:cNvPr id="13" name="직선 연결선 12">
              <a:extLst>
                <a:ext uri="{FF2B5EF4-FFF2-40B4-BE49-F238E27FC236}">
                  <a16:creationId xmlns:a16="http://schemas.microsoft.com/office/drawing/2014/main" id="{F471488C-FDF6-4CF0-B950-F002455766F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3D42DF7-3D3A-4217-9C6C-B9DCA9B8B67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1C731E21-4339-4B1C-820A-D63CE317CF21}"/>
              </a:ext>
            </a:extLst>
          </p:cNvPr>
          <p:cNvSpPr txBox="1"/>
          <p:nvPr/>
        </p:nvSpPr>
        <p:spPr>
          <a:xfrm>
            <a:off x="6659881" y="5599278"/>
            <a:ext cx="2765268" cy="60149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dirty="0" err="1">
                <a:solidFill>
                  <a:srgbClr val="FFFFFF">
                    <a:lumMod val="50000"/>
                  </a:srgbClr>
                </a:solidFill>
              </a:rPr>
              <a:t>와이즈앱</a:t>
            </a:r>
            <a:r>
              <a:rPr lang="en-US" altLang="ko-KR" dirty="0">
                <a:solidFill>
                  <a:srgbClr val="FFFFFF">
                    <a:lumMod val="50000"/>
                  </a:srgbClr>
                </a:solidFill>
              </a:rPr>
              <a:t>(2023.2.8), ‘</a:t>
            </a:r>
            <a:r>
              <a:rPr lang="ko-KR" altLang="en-US" dirty="0">
                <a:solidFill>
                  <a:srgbClr val="FFFFFF">
                    <a:lumMod val="50000"/>
                  </a:srgbClr>
                </a:solidFill>
              </a:rPr>
              <a:t>국내</a:t>
            </a:r>
            <a:r>
              <a:rPr lang="en-US" altLang="ko-KR" dirty="0">
                <a:solidFill>
                  <a:srgbClr val="FFFFFF">
                    <a:lumMod val="50000"/>
                  </a:srgbClr>
                </a:solidFill>
              </a:rPr>
              <a:t> </a:t>
            </a:r>
            <a:r>
              <a:rPr lang="ko-KR" altLang="en-US" dirty="0">
                <a:solidFill>
                  <a:srgbClr val="FFFFFF">
                    <a:lumMod val="50000"/>
                  </a:srgbClr>
                </a:solidFill>
              </a:rPr>
              <a:t>간편결제 앱 시장 분석 리포트</a:t>
            </a:r>
            <a:r>
              <a:rPr lang="en-US" altLang="ko-KR" dirty="0">
                <a:solidFill>
                  <a:srgbClr val="FFFFFF">
                    <a:lumMod val="50000"/>
                  </a:srgbClr>
                </a:solidFill>
              </a:rPr>
              <a:t>’</a:t>
            </a:r>
          </a:p>
          <a:p>
            <a:pPr>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1: 2022</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년</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월 평균 사용자 수 기준</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a:defRPr/>
            </a:pPr>
            <a:r>
              <a:rPr kumimoji="0" lang="en-US" altLang="ko-KR"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2: </a:t>
            </a:r>
            <a:r>
              <a:rPr kumimoji="0" lang="ko-KR" altLang="en-US" sz="800" b="0" i="0" u="none" strike="noStrike" kern="1200" cap="none" spc="-100"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카카오페이</a:t>
            </a:r>
            <a:r>
              <a:rPr kumimoji="0" lang="en-US" altLang="ko-KR" sz="800" b="0" i="0" u="none" strike="noStrike" kern="1200" cap="none" spc="-100"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100"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네이버페이는 온라인 쇼핑몰 결제 수단으로 제공되는 경우가 많아</a:t>
            </a:r>
            <a:r>
              <a:rPr kumimoji="0" lang="en-US" altLang="ko-KR" sz="800" b="0" i="0" u="none" strike="noStrike" kern="1200" cap="none" spc="-100"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100"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실제 서비스 사용자 수는 간편결제 앱 사용자 수보다 많을 것으로 예상</a:t>
            </a:r>
            <a:endParaRPr kumimoji="0" lang="en-US" altLang="ko-KR" sz="800" b="0" i="0" u="none" strike="noStrike" kern="1200" cap="none" spc="-100"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10" name="차트 9">
            <a:extLst>
              <a:ext uri="{FF2B5EF4-FFF2-40B4-BE49-F238E27FC236}">
                <a16:creationId xmlns:a16="http://schemas.microsoft.com/office/drawing/2014/main" id="{E353737A-C9F5-3722-F4C6-F57913ADAD4E}"/>
              </a:ext>
            </a:extLst>
          </p:cNvPr>
          <p:cNvGraphicFramePr/>
          <p:nvPr>
            <p:extLst>
              <p:ext uri="{D42A27DB-BD31-4B8C-83A1-F6EECF244321}">
                <p14:modId xmlns:p14="http://schemas.microsoft.com/office/powerpoint/2010/main" val="205529292"/>
              </p:ext>
            </p:extLst>
          </p:nvPr>
        </p:nvGraphicFramePr>
        <p:xfrm>
          <a:off x="435934" y="2541572"/>
          <a:ext cx="2934587" cy="3248069"/>
        </p:xfrm>
        <a:graphic>
          <a:graphicData uri="http://schemas.openxmlformats.org/drawingml/2006/chart">
            <c:chart xmlns:c="http://schemas.openxmlformats.org/drawingml/2006/chart" xmlns:r="http://schemas.openxmlformats.org/officeDocument/2006/relationships" r:id="rId3"/>
          </a:graphicData>
        </a:graphic>
      </p:graphicFrame>
      <p:sp>
        <p:nvSpPr>
          <p:cNvPr id="23" name="직사각형 22">
            <a:extLst>
              <a:ext uri="{FF2B5EF4-FFF2-40B4-BE49-F238E27FC236}">
                <a16:creationId xmlns:a16="http://schemas.microsoft.com/office/drawing/2014/main" id="{5D61DC51-8CC0-3F63-08CF-985E1BBAEE2A}"/>
              </a:ext>
            </a:extLst>
          </p:cNvPr>
          <p:cNvSpPr/>
          <p:nvPr/>
        </p:nvSpPr>
        <p:spPr>
          <a:xfrm>
            <a:off x="3608467" y="5832128"/>
            <a:ext cx="2680920"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e-</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금융민원센터</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각 년도 말 기준</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2023</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년은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9</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월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15</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일 기준</a:t>
            </a:r>
          </a:p>
        </p:txBody>
      </p:sp>
      <p:graphicFrame>
        <p:nvGraphicFramePr>
          <p:cNvPr id="24" name="차트 23">
            <a:extLst>
              <a:ext uri="{FF2B5EF4-FFF2-40B4-BE49-F238E27FC236}">
                <a16:creationId xmlns:a16="http://schemas.microsoft.com/office/drawing/2014/main" id="{9AC13CE7-8CDE-DA84-3419-2A19EEF5E728}"/>
              </a:ext>
            </a:extLst>
          </p:cNvPr>
          <p:cNvGraphicFramePr/>
          <p:nvPr>
            <p:extLst>
              <p:ext uri="{D42A27DB-BD31-4B8C-83A1-F6EECF244321}">
                <p14:modId xmlns:p14="http://schemas.microsoft.com/office/powerpoint/2010/main" val="4180296148"/>
              </p:ext>
            </p:extLst>
          </p:nvPr>
        </p:nvGraphicFramePr>
        <p:xfrm>
          <a:off x="3552825" y="2565198"/>
          <a:ext cx="2838450" cy="3221743"/>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a:extLst>
              <a:ext uri="{FF2B5EF4-FFF2-40B4-BE49-F238E27FC236}">
                <a16:creationId xmlns:a16="http://schemas.microsoft.com/office/drawing/2014/main" id="{3B8BDD27-39A4-E974-E85F-1CB1CD612C4D}"/>
              </a:ext>
            </a:extLst>
          </p:cNvPr>
          <p:cNvSpPr txBox="1"/>
          <p:nvPr/>
        </p:nvSpPr>
        <p:spPr>
          <a:xfrm>
            <a:off x="3650052" y="2597632"/>
            <a:ext cx="153888" cy="123111"/>
          </a:xfrm>
          <a:prstGeom prst="rect">
            <a:avLst/>
          </a:prstGeom>
          <a:noFill/>
          <a:ln>
            <a:noFill/>
          </a:ln>
        </p:spPr>
        <p:txBody>
          <a:bodyPr wrap="none" lIns="0" tIns="0" rIns="0" bIns="0" rtlCol="0">
            <a:spAutoFit/>
          </a:bodyPr>
          <a:lstStyle/>
          <a:p>
            <a:pPr algn="l"/>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개</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pSp>
        <p:nvGrpSpPr>
          <p:cNvPr id="39" name="그룹 38">
            <a:extLst>
              <a:ext uri="{FF2B5EF4-FFF2-40B4-BE49-F238E27FC236}">
                <a16:creationId xmlns:a16="http://schemas.microsoft.com/office/drawing/2014/main" id="{71C9A5F9-4572-38B3-700F-58D871682AEF}"/>
              </a:ext>
            </a:extLst>
          </p:cNvPr>
          <p:cNvGrpSpPr/>
          <p:nvPr/>
        </p:nvGrpSpPr>
        <p:grpSpPr>
          <a:xfrm>
            <a:off x="3568286" y="2176483"/>
            <a:ext cx="2789652" cy="276837"/>
            <a:chOff x="704850" y="2013298"/>
            <a:chExt cx="4140200" cy="276837"/>
          </a:xfrm>
        </p:grpSpPr>
        <p:sp>
          <p:nvSpPr>
            <p:cNvPr id="40" name="TextBox 39">
              <a:extLst>
                <a:ext uri="{FF2B5EF4-FFF2-40B4-BE49-F238E27FC236}">
                  <a16:creationId xmlns:a16="http://schemas.microsoft.com/office/drawing/2014/main" id="{A906B9FD-66A2-2663-AA05-3B4F4F3A3EC2}"/>
                </a:ext>
              </a:extLst>
            </p:cNvPr>
            <p:cNvSpPr txBox="1"/>
            <p:nvPr/>
          </p:nvSpPr>
          <p:spPr>
            <a:xfrm>
              <a:off x="704850" y="2057487"/>
              <a:ext cx="217601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전자금융업 등록 추이</a:t>
              </a:r>
            </a:p>
          </p:txBody>
        </p:sp>
        <p:cxnSp>
          <p:nvCxnSpPr>
            <p:cNvPr id="41" name="직선 연결선 40">
              <a:extLst>
                <a:ext uri="{FF2B5EF4-FFF2-40B4-BE49-F238E27FC236}">
                  <a16:creationId xmlns:a16="http://schemas.microsoft.com/office/drawing/2014/main" id="{B3782EAB-F19C-D4D9-9EE4-B73D99E5580B}"/>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70A92304-8CDA-D08C-FB9D-E7A043B23F5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C8A8A83A-15BB-6E2E-1ADC-2332CBFE4FC0}"/>
              </a:ext>
            </a:extLst>
          </p:cNvPr>
          <p:cNvGrpSpPr/>
          <p:nvPr/>
        </p:nvGrpSpPr>
        <p:grpSpPr>
          <a:xfrm>
            <a:off x="6681788" y="2176483"/>
            <a:ext cx="2735212" cy="276837"/>
            <a:chOff x="704850" y="2013298"/>
            <a:chExt cx="4140200" cy="276837"/>
          </a:xfrm>
        </p:grpSpPr>
        <p:sp>
          <p:nvSpPr>
            <p:cNvPr id="44" name="TextBox 43">
              <a:extLst>
                <a:ext uri="{FF2B5EF4-FFF2-40B4-BE49-F238E27FC236}">
                  <a16:creationId xmlns:a16="http://schemas.microsoft.com/office/drawing/2014/main" id="{42CFA3A8-ACF4-2C33-0732-CDBEAA9A1D3A}"/>
                </a:ext>
              </a:extLst>
            </p:cNvPr>
            <p:cNvSpPr txBox="1"/>
            <p:nvPr/>
          </p:nvSpPr>
          <p:spPr>
            <a:xfrm>
              <a:off x="704850" y="2057487"/>
              <a:ext cx="355172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국내 간편결제 앱 사용자 수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Top10</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5" name="직선 연결선 44">
              <a:extLst>
                <a:ext uri="{FF2B5EF4-FFF2-40B4-BE49-F238E27FC236}">
                  <a16:creationId xmlns:a16="http://schemas.microsoft.com/office/drawing/2014/main" id="{67687869-C22A-AF0A-5E56-FC325793589C}"/>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531195AA-3E10-EDC0-C040-D608139A663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5E43D89E-BFC9-DDE1-885A-ED0797757756}"/>
              </a:ext>
            </a:extLst>
          </p:cNvPr>
          <p:cNvSpPr txBox="1"/>
          <p:nvPr/>
        </p:nvSpPr>
        <p:spPr>
          <a:xfrm>
            <a:off x="550473" y="2597632"/>
            <a:ext cx="153888" cy="123111"/>
          </a:xfrm>
          <a:prstGeom prst="rect">
            <a:avLst/>
          </a:prstGeom>
          <a:noFill/>
          <a:ln>
            <a:noFill/>
          </a:ln>
        </p:spPr>
        <p:txBody>
          <a:bodyPr wrap="none" lIns="0" tIns="0" rIns="0" bIns="0" rtlCol="0">
            <a:spAutoFit/>
          </a:bodyPr>
          <a:lstStyle/>
          <a:p>
            <a:pPr algn="l"/>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개</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aphicFrame>
        <p:nvGraphicFramePr>
          <p:cNvPr id="15" name="차트 14">
            <a:extLst>
              <a:ext uri="{FF2B5EF4-FFF2-40B4-BE49-F238E27FC236}">
                <a16:creationId xmlns:a16="http://schemas.microsoft.com/office/drawing/2014/main" id="{1285C842-E094-92C6-62ED-F2475C7D9115}"/>
              </a:ext>
            </a:extLst>
          </p:cNvPr>
          <p:cNvGraphicFramePr/>
          <p:nvPr>
            <p:extLst>
              <p:ext uri="{D42A27DB-BD31-4B8C-83A1-F6EECF244321}">
                <p14:modId xmlns:p14="http://schemas.microsoft.com/office/powerpoint/2010/main" val="1671525558"/>
              </p:ext>
            </p:extLst>
          </p:nvPr>
        </p:nvGraphicFramePr>
        <p:xfrm>
          <a:off x="6549656" y="2785730"/>
          <a:ext cx="3009014" cy="2700670"/>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a:extLst>
              <a:ext uri="{FF2B5EF4-FFF2-40B4-BE49-F238E27FC236}">
                <a16:creationId xmlns:a16="http://schemas.microsoft.com/office/drawing/2014/main" id="{D14A6AA0-ADBA-4B3D-4878-7D979846A4C9}"/>
              </a:ext>
            </a:extLst>
          </p:cNvPr>
          <p:cNvSpPr txBox="1"/>
          <p:nvPr/>
        </p:nvSpPr>
        <p:spPr>
          <a:xfrm>
            <a:off x="9164152" y="5465534"/>
            <a:ext cx="274114" cy="123111"/>
          </a:xfrm>
          <a:prstGeom prst="rect">
            <a:avLst/>
          </a:prstGeom>
          <a:noFill/>
          <a:ln>
            <a:noFill/>
          </a:ln>
        </p:spPr>
        <p:txBody>
          <a:bodyPr wrap="none" lIns="0" tIns="0" rIns="0" bIns="0" rtlCol="0">
            <a:spAutoFit/>
          </a:bodyPr>
          <a:lstStyle/>
          <a:p>
            <a:pPr algn="l"/>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만 명</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 name="사각형: 둥근 모서리 2">
            <a:extLst>
              <a:ext uri="{FF2B5EF4-FFF2-40B4-BE49-F238E27FC236}">
                <a16:creationId xmlns:a16="http://schemas.microsoft.com/office/drawing/2014/main" id="{35BB4CF9-246D-79CF-A309-2845CAEF5641}"/>
              </a:ext>
            </a:extLst>
          </p:cNvPr>
          <p:cNvSpPr/>
          <p:nvPr/>
        </p:nvSpPr>
        <p:spPr>
          <a:xfrm>
            <a:off x="814807" y="3330174"/>
            <a:ext cx="455430" cy="197651"/>
          </a:xfrm>
          <a:prstGeom prst="roundRect">
            <a:avLst>
              <a:gd name="adj" fmla="val 50000"/>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44</a:t>
            </a:r>
            <a:endPar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 name="사각형: 둥근 모서리 3">
            <a:extLst>
              <a:ext uri="{FF2B5EF4-FFF2-40B4-BE49-F238E27FC236}">
                <a16:creationId xmlns:a16="http://schemas.microsoft.com/office/drawing/2014/main" id="{7E496540-24CE-8E55-9955-14826A00E397}"/>
              </a:ext>
            </a:extLst>
          </p:cNvPr>
          <p:cNvSpPr/>
          <p:nvPr/>
        </p:nvSpPr>
        <p:spPr>
          <a:xfrm>
            <a:off x="1433116" y="3234375"/>
            <a:ext cx="455430" cy="197651"/>
          </a:xfrm>
          <a:prstGeom prst="roundRect">
            <a:avLst>
              <a:gd name="adj" fmla="val 50000"/>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46</a:t>
            </a:r>
            <a:endPar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 name="사각형: 둥근 모서리 4">
            <a:extLst>
              <a:ext uri="{FF2B5EF4-FFF2-40B4-BE49-F238E27FC236}">
                <a16:creationId xmlns:a16="http://schemas.microsoft.com/office/drawing/2014/main" id="{4E2655DC-A9E5-60BE-575B-1391BBE30970}"/>
              </a:ext>
            </a:extLst>
          </p:cNvPr>
          <p:cNvSpPr/>
          <p:nvPr/>
        </p:nvSpPr>
        <p:spPr>
          <a:xfrm>
            <a:off x="2068843" y="2884005"/>
            <a:ext cx="455430" cy="197651"/>
          </a:xfrm>
          <a:prstGeom prst="roundRect">
            <a:avLst>
              <a:gd name="adj" fmla="val 50000"/>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54</a:t>
            </a:r>
            <a:endPar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사각형: 둥근 모서리 5">
            <a:extLst>
              <a:ext uri="{FF2B5EF4-FFF2-40B4-BE49-F238E27FC236}">
                <a16:creationId xmlns:a16="http://schemas.microsoft.com/office/drawing/2014/main" id="{3AF064AB-7E91-3A9E-A89C-905E6E9632B4}"/>
              </a:ext>
            </a:extLst>
          </p:cNvPr>
          <p:cNvSpPr/>
          <p:nvPr/>
        </p:nvSpPr>
        <p:spPr>
          <a:xfrm>
            <a:off x="2678443" y="2849169"/>
            <a:ext cx="455430" cy="197651"/>
          </a:xfrm>
          <a:prstGeom prst="roundRect">
            <a:avLst>
              <a:gd name="adj" fmla="val 50000"/>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55</a:t>
            </a:r>
            <a:endPar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3954641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1. </a:t>
            </a:r>
            <a:r>
              <a:rPr lang="ko-KR" altLang="en-US" dirty="0"/>
              <a:t>거세지는 경쟁 </a:t>
            </a:r>
            <a:r>
              <a:rPr lang="en-US" altLang="ko-KR" dirty="0"/>
              <a:t>(2/3)</a:t>
            </a:r>
            <a:r>
              <a:rPr lang="ko-KR" altLang="en-US" dirty="0"/>
              <a:t> </a:t>
            </a:r>
            <a:r>
              <a:rPr lang="en-US" altLang="ko-KR" dirty="0"/>
              <a:t>– </a:t>
            </a:r>
            <a:r>
              <a:rPr lang="ko-KR" altLang="en-US" spc="-100" dirty="0"/>
              <a:t>애플페이 한국 상륙 </a:t>
            </a:r>
            <a:r>
              <a:rPr lang="en-US" altLang="ko-KR" spc="-100" dirty="0"/>
              <a:t>… </a:t>
            </a:r>
            <a:r>
              <a:rPr lang="ko-KR" altLang="en-US" spc="-100" dirty="0"/>
              <a:t>시장 지각변동에 영향</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en-US" altLang="ko-KR" dirty="0"/>
              <a:t>2023</a:t>
            </a:r>
            <a:r>
              <a:rPr lang="ko-KR" altLang="en-US" dirty="0"/>
              <a:t>년 </a:t>
            </a:r>
            <a:r>
              <a:rPr lang="en-US" altLang="ko-KR" dirty="0"/>
              <a:t>3</a:t>
            </a:r>
            <a:r>
              <a:rPr lang="ko-KR" altLang="en-US" dirty="0"/>
              <a:t>월 </a:t>
            </a:r>
            <a:r>
              <a:rPr lang="en-US" altLang="ko-KR" dirty="0"/>
              <a:t>21</a:t>
            </a:r>
            <a:r>
              <a:rPr lang="ko-KR" altLang="en-US" dirty="0"/>
              <a:t>일 국내에서 정식 서비스를 시작한 애플페이는 높은 아이폰 점유율을 바탕으로 선전하고 있으며</a:t>
            </a:r>
            <a:r>
              <a:rPr lang="en-US" altLang="ko-KR" dirty="0"/>
              <a:t>, </a:t>
            </a:r>
            <a:r>
              <a:rPr lang="ko-KR" altLang="en-US" dirty="0"/>
              <a:t>독점 계약한 현대카드의 신규 회원 수도 증가했음</a:t>
            </a:r>
            <a:r>
              <a:rPr lang="en-US" altLang="ko-KR" dirty="0"/>
              <a:t>. </a:t>
            </a:r>
            <a:r>
              <a:rPr lang="ko-KR" altLang="en-US" dirty="0"/>
              <a:t>애플은 미국 내에서 다양한 금융 서비스를 선보이는 가운데</a:t>
            </a:r>
            <a:r>
              <a:rPr lang="en-US" altLang="ko-KR" dirty="0"/>
              <a:t> </a:t>
            </a:r>
            <a:r>
              <a:rPr lang="ko-KR" altLang="en-US" dirty="0"/>
              <a:t>애플페이 외 금융 서비스의 해외 진출 계획은 아직 발표되지 않음</a:t>
            </a:r>
            <a:r>
              <a:rPr lang="en-US" altLang="ko-KR" dirty="0"/>
              <a:t>. </a:t>
            </a:r>
            <a:r>
              <a:rPr lang="ko-KR" altLang="en-US" dirty="0"/>
              <a:t>국내 애플페이 도입으로 삼성페이 유료화 가능성이 높아지기도 함</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1" y="5722388"/>
            <a:ext cx="2680920"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dirty="0">
                <a:solidFill>
                  <a:srgbClr val="FFFFFF">
                    <a:lumMod val="50000"/>
                  </a:srgbClr>
                </a:solidFill>
              </a:rPr>
              <a:t>언론보도 종합</a:t>
            </a:r>
            <a:r>
              <a:rPr lang="en-US" altLang="ko-KR" dirty="0">
                <a:solidFill>
                  <a:srgbClr val="FFFFFF">
                    <a:lumMod val="50000"/>
                  </a:srgbClr>
                </a:solidFill>
              </a:rPr>
              <a:t>, </a:t>
            </a:r>
            <a:r>
              <a:rPr lang="ko-KR" altLang="en-US" dirty="0">
                <a:solidFill>
                  <a:srgbClr val="FFFFFF">
                    <a:lumMod val="50000"/>
                  </a:srgbClr>
                </a:solidFill>
              </a:rPr>
              <a:t>현대카드 홈페이지</a:t>
            </a:r>
            <a:endParaRPr lang="en-US" altLang="ko-KR" dirty="0">
              <a:solidFill>
                <a:srgbClr val="FFFFFF">
                  <a:lumMod val="50000"/>
                </a:srgb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공식 참여 브랜드는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2023.7.27</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일 </a:t>
            </a:r>
            <a:r>
              <a:rPr kumimoji="0" lang="en-US" altLang="ko-KR"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VISA·MasterCard</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국내 전용 기준</a:t>
            </a:r>
          </a:p>
        </p:txBody>
      </p:sp>
      <p:grpSp>
        <p:nvGrpSpPr>
          <p:cNvPr id="11" name="그룹 10">
            <a:extLst>
              <a:ext uri="{FF2B5EF4-FFF2-40B4-BE49-F238E27FC236}">
                <a16:creationId xmlns:a16="http://schemas.microsoft.com/office/drawing/2014/main" id="{74C04691-BBAD-4E0A-A519-5E6D8100C236}"/>
              </a:ext>
            </a:extLst>
          </p:cNvPr>
          <p:cNvGrpSpPr/>
          <p:nvPr/>
        </p:nvGrpSpPr>
        <p:grpSpPr>
          <a:xfrm>
            <a:off x="489001" y="2176483"/>
            <a:ext cx="2771724" cy="276837"/>
            <a:chOff x="704850" y="2013298"/>
            <a:chExt cx="4140200" cy="276837"/>
          </a:xfrm>
        </p:grpSpPr>
        <p:sp>
          <p:nvSpPr>
            <p:cNvPr id="12" name="TextBox 11">
              <a:extLst>
                <a:ext uri="{FF2B5EF4-FFF2-40B4-BE49-F238E27FC236}">
                  <a16:creationId xmlns:a16="http://schemas.microsoft.com/office/drawing/2014/main" id="{FDC2FBFC-773A-49C4-8F6E-9E3231B9C811}"/>
                </a:ext>
              </a:extLst>
            </p:cNvPr>
            <p:cNvSpPr txBox="1"/>
            <p:nvPr/>
          </p:nvSpPr>
          <p:spPr>
            <a:xfrm>
              <a:off x="704850" y="2057487"/>
              <a:ext cx="254981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애플페이 국내 진출 현황 </a:t>
              </a:r>
            </a:p>
          </p:txBody>
        </p:sp>
        <p:cxnSp>
          <p:nvCxnSpPr>
            <p:cNvPr id="13" name="직선 연결선 12">
              <a:extLst>
                <a:ext uri="{FF2B5EF4-FFF2-40B4-BE49-F238E27FC236}">
                  <a16:creationId xmlns:a16="http://schemas.microsoft.com/office/drawing/2014/main" id="{F471488C-FDF6-4CF0-B950-F002455766F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3D42DF7-3D3A-4217-9C6C-B9DCA9B8B67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1C731E21-4339-4B1C-820A-D63CE317CF21}"/>
              </a:ext>
            </a:extLst>
          </p:cNvPr>
          <p:cNvSpPr txBox="1"/>
          <p:nvPr/>
        </p:nvSpPr>
        <p:spPr>
          <a:xfrm>
            <a:off x="6736080" y="5968610"/>
            <a:ext cx="268097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4" name="표 4">
            <a:extLst>
              <a:ext uri="{FF2B5EF4-FFF2-40B4-BE49-F238E27FC236}">
                <a16:creationId xmlns:a16="http://schemas.microsoft.com/office/drawing/2014/main" id="{ED30F7DE-00DA-6B1B-0F77-D96B314CDE52}"/>
              </a:ext>
            </a:extLst>
          </p:cNvPr>
          <p:cNvGraphicFramePr>
            <a:graphicFrameLocks noGrp="1"/>
          </p:cNvGraphicFramePr>
          <p:nvPr>
            <p:extLst>
              <p:ext uri="{D42A27DB-BD31-4B8C-83A1-F6EECF244321}">
                <p14:modId xmlns:p14="http://schemas.microsoft.com/office/powerpoint/2010/main" val="1706561929"/>
              </p:ext>
            </p:extLst>
          </p:nvPr>
        </p:nvGraphicFramePr>
        <p:xfrm>
          <a:off x="505921" y="2576250"/>
          <a:ext cx="2754804" cy="3099427"/>
        </p:xfrm>
        <a:graphic>
          <a:graphicData uri="http://schemas.openxmlformats.org/drawingml/2006/table">
            <a:tbl>
              <a:tblPr firstRow="1" bandRow="1">
                <a:tableStyleId>{5C22544A-7EE6-4342-B048-85BDC9FD1C3A}</a:tableStyleId>
              </a:tblPr>
              <a:tblGrid>
                <a:gridCol w="760904">
                  <a:extLst>
                    <a:ext uri="{9D8B030D-6E8A-4147-A177-3AD203B41FA5}">
                      <a16:colId xmlns:a16="http://schemas.microsoft.com/office/drawing/2014/main" val="2482741474"/>
                    </a:ext>
                  </a:extLst>
                </a:gridCol>
                <a:gridCol w="1993900">
                  <a:extLst>
                    <a:ext uri="{9D8B030D-6E8A-4147-A177-3AD203B41FA5}">
                      <a16:colId xmlns:a16="http://schemas.microsoft.com/office/drawing/2014/main" val="1384574389"/>
                    </a:ext>
                  </a:extLst>
                </a:gridCol>
              </a:tblGrid>
              <a:tr h="327698">
                <a:tc>
                  <a:txBody>
                    <a:bodyPr/>
                    <a:lstStyle/>
                    <a:p>
                      <a:pPr algn="ctr" latinLnBrk="0"/>
                      <a:r>
                        <a:rPr lang="ko-KR" altLang="en-US"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국내</a:t>
                      </a:r>
                      <a:r>
                        <a:rPr lang="en-US" altLang="ko-KR"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출시일</a:t>
                      </a:r>
                    </a:p>
                  </a:txBody>
                  <a:tcPr anchor="ctr">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solidFill>
                  </a:tcPr>
                </a:tc>
                <a:tc>
                  <a:txBody>
                    <a:bodyPr/>
                    <a:lstStyle/>
                    <a:p>
                      <a:pPr latinLnBrk="0"/>
                      <a:r>
                        <a:rPr lang="en-US" altLang="ko-KR" sz="7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2023</a:t>
                      </a:r>
                      <a:r>
                        <a:rPr lang="ko-KR" altLang="en-US" sz="7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a:t>
                      </a:r>
                      <a:r>
                        <a:rPr lang="en-US" altLang="ko-KR" sz="7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a:t>
                      </a:r>
                      <a:r>
                        <a:rPr lang="ko-KR" altLang="en-US" sz="7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월 </a:t>
                      </a:r>
                      <a:r>
                        <a:rPr lang="en-US" altLang="ko-KR" sz="7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21</a:t>
                      </a:r>
                      <a:r>
                        <a:rPr lang="ko-KR" altLang="en-US" sz="7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일 정식 서비스 개시</a:t>
                      </a:r>
                    </a:p>
                  </a:txBody>
                  <a:tcPr anchor="ctr">
                    <a:lnL w="6350" cap="flat" cmpd="sng" algn="ctr">
                      <a:solidFill>
                        <a:schemeClr val="bg1">
                          <a:lumMod val="75000"/>
                        </a:schemeClr>
                      </a:solidFill>
                      <a:prstDash val="solid"/>
                      <a:round/>
                      <a:headEnd type="none" w="med" len="med"/>
                      <a:tailEnd type="none" w="med" len="med"/>
                    </a:lnL>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68980"/>
                  </a:ext>
                </a:extLst>
              </a:tr>
              <a:tr h="389233">
                <a:tc>
                  <a:txBody>
                    <a:bodyPr/>
                    <a:lstStyle/>
                    <a:p>
                      <a:pPr algn="ctr" latinLnBrk="0"/>
                      <a:r>
                        <a:rPr lang="ko-KR" altLang="en-US"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결제 방식</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solidFill>
                  </a:tcPr>
                </a:tc>
                <a:tc>
                  <a:txBody>
                    <a:bodyPr/>
                    <a:lstStyle/>
                    <a:p>
                      <a:pPr latinLnBrk="0"/>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NFC(Near Field Communication,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근거리 무선 통신</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95376"/>
                  </a:ext>
                </a:extLst>
              </a:tr>
              <a:tr h="327698">
                <a:tc>
                  <a:txBody>
                    <a:bodyPr/>
                    <a:lstStyle/>
                    <a:p>
                      <a:pPr algn="ctr" latinLnBrk="0"/>
                      <a:r>
                        <a:rPr lang="ko-KR" altLang="en-US"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제휴사</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solidFill>
                  </a:tcPr>
                </a:tc>
                <a:tc>
                  <a:txBody>
                    <a:bodyPr/>
                    <a:lstStyle/>
                    <a:p>
                      <a:pPr latinLnBrk="0"/>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현대카드</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2008013"/>
                  </a:ext>
                </a:extLst>
              </a:tr>
              <a:tr h="806268">
                <a:tc>
                  <a:txBody>
                    <a:bodyPr/>
                    <a:lstStyle/>
                    <a:p>
                      <a:pPr algn="ctr" latinLnBrk="0"/>
                      <a:r>
                        <a:rPr lang="ko-KR" altLang="en-US"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공식 참여 브랜드</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solidFill>
                  </a:tcPr>
                </a:tc>
                <a:tc>
                  <a:txBody>
                    <a:bodyPr/>
                    <a:lstStyle/>
                    <a:p>
                      <a:pPr latinLnBrk="0"/>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편의점</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백화점</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쇼핑</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(14</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마트</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슈퍼</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커피</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제과</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디저트</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외식</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(21</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생활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가전</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호텔</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리조트</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(27</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주유</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충전</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영화</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도서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레저</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여행</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온라인</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(23</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endPar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83199661"/>
                  </a:ext>
                </a:extLst>
              </a:tr>
              <a:tr h="1248530">
                <a:tc>
                  <a:txBody>
                    <a:bodyPr/>
                    <a:lstStyle/>
                    <a:p>
                      <a:pPr algn="ctr" latinLnBrk="0"/>
                      <a:r>
                        <a:rPr lang="ko-KR" altLang="en-US"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현대카드 </a:t>
                      </a:r>
                      <a:endParaRPr lang="en-US" altLang="ko-KR"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algn="ctr" latinLnBrk="0"/>
                      <a:r>
                        <a:rPr lang="ko-KR" altLang="en-US"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성과</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rgbClr val="EAEAEA"/>
                    </a:solidFill>
                  </a:tcPr>
                </a:tc>
                <a:tc>
                  <a:txBody>
                    <a:bodyPr/>
                    <a:lstStyle/>
                    <a:p>
                      <a:pPr marL="92075" indent="-80963" algn="just" latinLnBrk="0">
                        <a:buFont typeface="Arial" panose="020B0604020202020204" pitchFamily="34" charset="0"/>
                        <a:buChar char="•"/>
                      </a:pP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현대카드의 신용카드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개인</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신규 회원수는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2023</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월</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20.3</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만 명으로 전월대비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81.3%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증가하는 등 애플페이 도입에 따라 신규 회원수가 크게 증가 </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marL="92075" indent="-80963" algn="just" latinLnBrk="0">
                        <a:buFont typeface="Arial" panose="020B0604020202020204" pitchFamily="34" charset="0"/>
                        <a:buChar char="•"/>
                      </a:pP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출시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100</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일 기준</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결제 발생 가맹점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만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8,000</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여 곳</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결제 건수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2,580</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만 건 이상</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등으로 선전하는 모습 </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marL="92075" indent="-80963" algn="just" latinLnBrk="0">
                        <a:buFont typeface="Arial" panose="020B0604020202020204" pitchFamily="34" charset="0"/>
                        <a:buChar char="•"/>
                      </a:pP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다만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개월 독점 조건으로 계약하여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2023</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월부터 새로운 카드사들도 애플페이와 연동이 가능해질 전망</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extLst>
                  <a:ext uri="{0D108BD9-81ED-4DB2-BD59-A6C34878D82A}">
                    <a16:rowId xmlns:a16="http://schemas.microsoft.com/office/drawing/2014/main" val="1669990864"/>
                  </a:ext>
                </a:extLst>
              </a:tr>
            </a:tbl>
          </a:graphicData>
        </a:graphic>
      </p:graphicFrame>
      <p:sp>
        <p:nvSpPr>
          <p:cNvPr id="23" name="직사각형 22">
            <a:extLst>
              <a:ext uri="{FF2B5EF4-FFF2-40B4-BE49-F238E27FC236}">
                <a16:creationId xmlns:a16="http://schemas.microsoft.com/office/drawing/2014/main" id="{5D61DC51-8CC0-3F63-08CF-985E1BBAEE2A}"/>
              </a:ext>
            </a:extLst>
          </p:cNvPr>
          <p:cNvSpPr/>
          <p:nvPr/>
        </p:nvSpPr>
        <p:spPr>
          <a:xfrm>
            <a:off x="3608467" y="5832128"/>
            <a:ext cx="2680920"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한국은행</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(2023.5.4),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애플社의 금융업 진출 현황 및 시사점</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grpSp>
        <p:nvGrpSpPr>
          <p:cNvPr id="39" name="그룹 38">
            <a:extLst>
              <a:ext uri="{FF2B5EF4-FFF2-40B4-BE49-F238E27FC236}">
                <a16:creationId xmlns:a16="http://schemas.microsoft.com/office/drawing/2014/main" id="{71C9A5F9-4572-38B3-700F-58D871682AEF}"/>
              </a:ext>
            </a:extLst>
          </p:cNvPr>
          <p:cNvGrpSpPr/>
          <p:nvPr/>
        </p:nvGrpSpPr>
        <p:grpSpPr>
          <a:xfrm>
            <a:off x="3562350" y="2176483"/>
            <a:ext cx="2774950" cy="276837"/>
            <a:chOff x="704850" y="2013298"/>
            <a:chExt cx="4140200" cy="276837"/>
          </a:xfrm>
        </p:grpSpPr>
        <p:sp>
          <p:nvSpPr>
            <p:cNvPr id="40" name="TextBox 39">
              <a:extLst>
                <a:ext uri="{FF2B5EF4-FFF2-40B4-BE49-F238E27FC236}">
                  <a16:creationId xmlns:a16="http://schemas.microsoft.com/office/drawing/2014/main" id="{A906B9FD-66A2-2663-AA05-3B4F4F3A3EC2}"/>
                </a:ext>
              </a:extLst>
            </p:cNvPr>
            <p:cNvSpPr txBox="1"/>
            <p:nvPr/>
          </p:nvSpPr>
          <p:spPr>
            <a:xfrm>
              <a:off x="704850" y="2057487"/>
              <a:ext cx="247555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애플의 금융서비스 현황 </a:t>
              </a:r>
            </a:p>
          </p:txBody>
        </p:sp>
        <p:cxnSp>
          <p:nvCxnSpPr>
            <p:cNvPr id="41" name="직선 연결선 40">
              <a:extLst>
                <a:ext uri="{FF2B5EF4-FFF2-40B4-BE49-F238E27FC236}">
                  <a16:creationId xmlns:a16="http://schemas.microsoft.com/office/drawing/2014/main" id="{B3782EAB-F19C-D4D9-9EE4-B73D99E5580B}"/>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70A92304-8CDA-D08C-FB9D-E7A043B23F5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C8A8A83A-15BB-6E2E-1ADC-2332CBFE4FC0}"/>
              </a:ext>
            </a:extLst>
          </p:cNvPr>
          <p:cNvGrpSpPr/>
          <p:nvPr/>
        </p:nvGrpSpPr>
        <p:grpSpPr>
          <a:xfrm>
            <a:off x="6681788" y="2176483"/>
            <a:ext cx="2735212" cy="276837"/>
            <a:chOff x="704850" y="2013298"/>
            <a:chExt cx="4140200" cy="276837"/>
          </a:xfrm>
        </p:grpSpPr>
        <p:sp>
          <p:nvSpPr>
            <p:cNvPr id="44" name="TextBox 43">
              <a:extLst>
                <a:ext uri="{FF2B5EF4-FFF2-40B4-BE49-F238E27FC236}">
                  <a16:creationId xmlns:a16="http://schemas.microsoft.com/office/drawing/2014/main" id="{42CFA3A8-ACF4-2C33-0732-CDBEAA9A1D3A}"/>
                </a:ext>
              </a:extLst>
            </p:cNvPr>
            <p:cNvSpPr txBox="1"/>
            <p:nvPr/>
          </p:nvSpPr>
          <p:spPr>
            <a:xfrm>
              <a:off x="704850" y="2057487"/>
              <a:ext cx="292610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유료화 가능성 열린 삼성페이</a:t>
              </a:r>
            </a:p>
          </p:txBody>
        </p:sp>
        <p:cxnSp>
          <p:nvCxnSpPr>
            <p:cNvPr id="45" name="직선 연결선 44">
              <a:extLst>
                <a:ext uri="{FF2B5EF4-FFF2-40B4-BE49-F238E27FC236}">
                  <a16:creationId xmlns:a16="http://schemas.microsoft.com/office/drawing/2014/main" id="{67687869-C22A-AF0A-5E56-FC325793589C}"/>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531195AA-3E10-EDC0-C040-D608139A663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3" name="표 4">
            <a:extLst>
              <a:ext uri="{FF2B5EF4-FFF2-40B4-BE49-F238E27FC236}">
                <a16:creationId xmlns:a16="http://schemas.microsoft.com/office/drawing/2014/main" id="{C4AD9FD0-39E9-0326-0181-DCA6DE0FE87F}"/>
              </a:ext>
            </a:extLst>
          </p:cNvPr>
          <p:cNvGraphicFramePr>
            <a:graphicFrameLocks noGrp="1"/>
          </p:cNvGraphicFramePr>
          <p:nvPr>
            <p:extLst>
              <p:ext uri="{D42A27DB-BD31-4B8C-83A1-F6EECF244321}">
                <p14:modId xmlns:p14="http://schemas.microsoft.com/office/powerpoint/2010/main" val="2199221537"/>
              </p:ext>
            </p:extLst>
          </p:nvPr>
        </p:nvGraphicFramePr>
        <p:xfrm>
          <a:off x="3562350" y="2576250"/>
          <a:ext cx="2774950" cy="1813560"/>
        </p:xfrm>
        <a:graphic>
          <a:graphicData uri="http://schemas.openxmlformats.org/drawingml/2006/table">
            <a:tbl>
              <a:tblPr firstRow="1" bandRow="1">
                <a:tableStyleId>{5C22544A-7EE6-4342-B048-85BDC9FD1C3A}</a:tableStyleId>
              </a:tblPr>
              <a:tblGrid>
                <a:gridCol w="861129">
                  <a:extLst>
                    <a:ext uri="{9D8B030D-6E8A-4147-A177-3AD203B41FA5}">
                      <a16:colId xmlns:a16="http://schemas.microsoft.com/office/drawing/2014/main" val="2482741474"/>
                    </a:ext>
                  </a:extLst>
                </a:gridCol>
                <a:gridCol w="1054921">
                  <a:extLst>
                    <a:ext uri="{9D8B030D-6E8A-4147-A177-3AD203B41FA5}">
                      <a16:colId xmlns:a16="http://schemas.microsoft.com/office/drawing/2014/main" val="1384574389"/>
                    </a:ext>
                  </a:extLst>
                </a:gridCol>
                <a:gridCol w="858900">
                  <a:extLst>
                    <a:ext uri="{9D8B030D-6E8A-4147-A177-3AD203B41FA5}">
                      <a16:colId xmlns:a16="http://schemas.microsoft.com/office/drawing/2014/main" val="1963584562"/>
                    </a:ext>
                  </a:extLst>
                </a:gridCol>
              </a:tblGrid>
              <a:tr h="0">
                <a:tc>
                  <a:txBody>
                    <a:bodyPr/>
                    <a:lstStyle/>
                    <a:p>
                      <a:pPr algn="ctr" latinLnBrk="0"/>
                      <a:r>
                        <a:rPr lang="ko-KR" altLang="en-US"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서비스명</a:t>
                      </a:r>
                    </a:p>
                  </a:txBody>
                  <a:tcPr anchor="ctr">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solidFill>
                  </a:tcPr>
                </a:tc>
                <a:tc>
                  <a:txBody>
                    <a:bodyPr/>
                    <a:lstStyle/>
                    <a:p>
                      <a:pPr algn="ctr" latinLnBrk="0"/>
                      <a:r>
                        <a:rPr lang="ko-KR" altLang="en-US"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주요 서비스</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solidFill>
                  </a:tcPr>
                </a:tc>
                <a:tc>
                  <a:txBody>
                    <a:bodyPr/>
                    <a:lstStyle/>
                    <a:p>
                      <a:pPr algn="ctr" latinLnBrk="0"/>
                      <a:r>
                        <a:rPr lang="ko-KR" altLang="en-US" sz="8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제휴사</a:t>
                      </a:r>
                    </a:p>
                  </a:txBody>
                  <a:tcPr anchor="ctr">
                    <a:lnL w="6350" cap="flat" cmpd="sng" algn="ctr">
                      <a:solidFill>
                        <a:schemeClr val="bg1">
                          <a:lumMod val="75000"/>
                        </a:schemeClr>
                      </a:solidFill>
                      <a:prstDash val="solid"/>
                      <a:round/>
                      <a:headEnd type="none" w="med" len="med"/>
                      <a:tailEnd type="none" w="med" len="med"/>
                    </a:lnL>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solidFill>
                  </a:tcPr>
                </a:tc>
                <a:extLst>
                  <a:ext uri="{0D108BD9-81ED-4DB2-BD59-A6C34878D82A}">
                    <a16:rowId xmlns:a16="http://schemas.microsoft.com/office/drawing/2014/main" val="219968980"/>
                  </a:ext>
                </a:extLst>
              </a:tr>
              <a:tr h="0">
                <a:tc>
                  <a:txBody>
                    <a:bodyPr/>
                    <a:lstStyle/>
                    <a:p>
                      <a:pPr algn="ctr" latinLnBrk="0"/>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애플페이</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algn="ctr" latinLnBrk="0"/>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(2014)</a:t>
                      </a:r>
                      <a:endPar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0"/>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온</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오프라인 결제</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0"/>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은행</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카드사</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95376"/>
                  </a:ext>
                </a:extLst>
              </a:tr>
              <a:tr h="159283">
                <a:tc>
                  <a:txBody>
                    <a:bodyPr/>
                    <a:lstStyle/>
                    <a:p>
                      <a:pPr algn="ctr" latinLnBrk="0"/>
                      <a:r>
                        <a:rPr lang="ko-KR" altLang="en-US" sz="75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애플캐시</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algn="ctr" latinLnBrk="0"/>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(2017)</a:t>
                      </a:r>
                      <a:endPar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0"/>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결제</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개인 간 송금 등</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0"/>
                      <a:r>
                        <a:rPr lang="ko-KR" altLang="en-US" sz="75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그린닷은행</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비자카드</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2008013"/>
                  </a:ext>
                </a:extLst>
              </a:tr>
              <a:tr h="0">
                <a:tc>
                  <a:txBody>
                    <a:bodyPr/>
                    <a:lstStyle/>
                    <a:p>
                      <a:pPr algn="ctr" latinLnBrk="0"/>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애플카드</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algn="ctr" latinLnBrk="0"/>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(2019)</a:t>
                      </a:r>
                      <a:endPar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0"/>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신용카드</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0"/>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골드만삭스</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마스터카드</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83199661"/>
                  </a:ext>
                </a:extLst>
              </a:tr>
              <a:tr h="159283">
                <a:tc>
                  <a:txBody>
                    <a:bodyPr/>
                    <a:lstStyle/>
                    <a:p>
                      <a:pPr algn="ctr" latinLnBrk="0"/>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애플 페이 </a:t>
                      </a:r>
                      <a:r>
                        <a:rPr lang="ko-KR" altLang="en-US" sz="75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레이터</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algn="ctr" latinLnBrk="0"/>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(2023</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월</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1112" indent="0" algn="just" latinLnBrk="0">
                        <a:buFont typeface="Arial" panose="020B0604020202020204" pitchFamily="34" charset="0"/>
                        <a:buNone/>
                      </a:pPr>
                      <a:r>
                        <a:rPr lang="ko-KR" altLang="en-US" sz="75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선구매</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후결제</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marL="11112" indent="0" algn="just" latinLnBrk="0">
                        <a:buFont typeface="Arial" panose="020B0604020202020204" pitchFamily="34" charset="0"/>
                        <a:buNone/>
                      </a:pP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(BNPL)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1112" indent="0" algn="l" latinLnBrk="0">
                        <a:buFont typeface="Arial" panose="020B0604020202020204" pitchFamily="34" charset="0"/>
                        <a:buNone/>
                      </a:pP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골드만삭스</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마스터카드</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9990864"/>
                  </a:ext>
                </a:extLst>
              </a:tr>
              <a:tr h="0">
                <a:tc>
                  <a:txBody>
                    <a:bodyPr/>
                    <a:lstStyle/>
                    <a:p>
                      <a:pPr algn="ctr" latinLnBrk="0"/>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애플통장</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algn="ctr" latinLnBrk="0"/>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(2023</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년 </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a:t>
                      </a: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월</a:t>
                      </a:r>
                      <a:r>
                        <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marL="11112" indent="0" algn="just" latinLnBrk="0">
                        <a:buFont typeface="Arial" panose="020B0604020202020204" pitchFamily="34" charset="0"/>
                        <a:buNone/>
                      </a:pP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저축계좌</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marL="11112" indent="0" algn="l" latinLnBrk="0">
                        <a:buFont typeface="Arial" panose="020B0604020202020204" pitchFamily="34" charset="0"/>
                        <a:buNone/>
                      </a:pPr>
                      <a:r>
                        <a:rPr lang="ko-KR" altLang="en-US"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골드만삭스</a:t>
                      </a:r>
                      <a:endParaRPr lang="en-US" altLang="ko-KR" sz="75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extLst>
                  <a:ext uri="{0D108BD9-81ED-4DB2-BD59-A6C34878D82A}">
                    <a16:rowId xmlns:a16="http://schemas.microsoft.com/office/drawing/2014/main" val="2115942117"/>
                  </a:ext>
                </a:extLst>
              </a:tr>
            </a:tbl>
          </a:graphicData>
        </a:graphic>
      </p:graphicFrame>
      <p:sp>
        <p:nvSpPr>
          <p:cNvPr id="54" name="직사각형 231">
            <a:extLst>
              <a:ext uri="{FF2B5EF4-FFF2-40B4-BE49-F238E27FC236}">
                <a16:creationId xmlns:a16="http://schemas.microsoft.com/office/drawing/2014/main" id="{F3DFD542-C505-121F-1332-A407FB464450}"/>
              </a:ext>
            </a:extLst>
          </p:cNvPr>
          <p:cNvSpPr/>
          <p:nvPr/>
        </p:nvSpPr>
        <p:spPr bwMode="auto">
          <a:xfrm>
            <a:off x="3562350" y="4512740"/>
            <a:ext cx="2774950" cy="1162942"/>
          </a:xfrm>
          <a:prstGeom prst="rect">
            <a:avLst/>
          </a:prstGeom>
          <a:solidFill>
            <a:srgbClr val="CCF1FD"/>
          </a:solidFill>
          <a:ln w="3175">
            <a:solidFill>
              <a:srgbClr val="99E3F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7313" indent="-87313" defTabSz="914400">
              <a:lnSpc>
                <a:spcPct val="110000"/>
              </a:lnSpc>
              <a:spcAft>
                <a:spcPts val="300"/>
              </a:spcAft>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애플은 애플페이를 필두로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애플캐시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애플카드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 페이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레이터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애플통장 등을 출시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서비스하는 등 원스톱 금융 생태계를 만들어 나가고 있음</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7313" indent="-87313" defTabSz="914400">
              <a:lnSpc>
                <a:spcPct val="110000"/>
              </a:lnSpc>
              <a:spcAft>
                <a:spcPts val="300"/>
              </a:spcAft>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애플페이 외 여타 금융 서비스에 관한 해외 진출 계획은 발표되지 않았으나</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 전자제품에 대한 높은 충성도 등에 따라 향후 금융 서비스의 국내 추가 출시에 대응 방향을 고민할 필요성 상존</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7" name="직사각형 231">
            <a:extLst>
              <a:ext uri="{FF2B5EF4-FFF2-40B4-BE49-F238E27FC236}">
                <a16:creationId xmlns:a16="http://schemas.microsoft.com/office/drawing/2014/main" id="{AC9C379B-D024-DCCF-09D5-F89FEA47119E}"/>
              </a:ext>
            </a:extLst>
          </p:cNvPr>
          <p:cNvSpPr/>
          <p:nvPr/>
        </p:nvSpPr>
        <p:spPr bwMode="auto">
          <a:xfrm>
            <a:off x="6887451" y="2593459"/>
            <a:ext cx="2529549" cy="464922"/>
          </a:xfrm>
          <a:prstGeom prst="rect">
            <a:avLst/>
          </a:prstGeom>
          <a:solidFill>
            <a:schemeClr val="bg1"/>
          </a:solidFill>
          <a:ln w="6350">
            <a:solidFill>
              <a:srgbClr val="99E3F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indent="-87313" defTabSz="914400">
              <a:lnSpc>
                <a:spcPct val="110000"/>
              </a:lnSpc>
              <a:spcAft>
                <a:spcPts val="300"/>
              </a:spcAft>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2015</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삼성페이 서비스 개시할 때 카드사들과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수수료 무료</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포함한 삼성페이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앱카드</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서비스 운영 협약을 맺고 연장해옴</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2" name="직사각형 231">
            <a:extLst>
              <a:ext uri="{FF2B5EF4-FFF2-40B4-BE49-F238E27FC236}">
                <a16:creationId xmlns:a16="http://schemas.microsoft.com/office/drawing/2014/main" id="{A11954AB-0E00-F834-EC0B-B168E0709758}"/>
              </a:ext>
            </a:extLst>
          </p:cNvPr>
          <p:cNvSpPr/>
          <p:nvPr/>
        </p:nvSpPr>
        <p:spPr bwMode="auto">
          <a:xfrm>
            <a:off x="6887451" y="3140004"/>
            <a:ext cx="2529549" cy="464922"/>
          </a:xfrm>
          <a:prstGeom prst="rect">
            <a:avLst/>
          </a:prstGeom>
          <a:solidFill>
            <a:schemeClr val="bg1"/>
          </a:solidFill>
          <a:ln w="6350">
            <a:solidFill>
              <a:srgbClr val="99E3F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indent="-87313" defTabSz="914400">
              <a:lnSpc>
                <a:spcPct val="110000"/>
              </a:lnSpc>
              <a:spcAft>
                <a:spcPts val="300"/>
              </a:spcAft>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애플페이가 국내 서비스를 시작하며 현대카드에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0.15%</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수수료를 부과하면서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삼성페이의 수수료 부과 가능성이 거론</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4" name="직사각형 231">
            <a:extLst>
              <a:ext uri="{FF2B5EF4-FFF2-40B4-BE49-F238E27FC236}">
                <a16:creationId xmlns:a16="http://schemas.microsoft.com/office/drawing/2014/main" id="{08CA242C-B5F3-35A7-0C44-07AEFA212609}"/>
              </a:ext>
            </a:extLst>
          </p:cNvPr>
          <p:cNvSpPr/>
          <p:nvPr/>
        </p:nvSpPr>
        <p:spPr bwMode="auto">
          <a:xfrm>
            <a:off x="6887451" y="3686549"/>
            <a:ext cx="2529549" cy="336418"/>
          </a:xfrm>
          <a:prstGeom prst="rect">
            <a:avLst/>
          </a:prstGeom>
          <a:solidFill>
            <a:schemeClr val="bg1"/>
          </a:solidFill>
          <a:ln w="6350">
            <a:solidFill>
              <a:srgbClr val="99E3F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indent="-87313" defTabSz="914400">
              <a:lnSpc>
                <a:spcPct val="110000"/>
              </a:lnSpc>
              <a:spcAft>
                <a:spcPts val="300"/>
              </a:spcAft>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삼성전자는 카드사에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 수수료 면제 계약이 만료됨을 통보하고 수수료 부과 검토</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6" name="직사각형 231">
            <a:extLst>
              <a:ext uri="{FF2B5EF4-FFF2-40B4-BE49-F238E27FC236}">
                <a16:creationId xmlns:a16="http://schemas.microsoft.com/office/drawing/2014/main" id="{21DC4761-22E7-CF53-B45A-CC6A82031E92}"/>
              </a:ext>
            </a:extLst>
          </p:cNvPr>
          <p:cNvSpPr/>
          <p:nvPr/>
        </p:nvSpPr>
        <p:spPr bwMode="auto">
          <a:xfrm>
            <a:off x="6887451" y="4104590"/>
            <a:ext cx="2529549" cy="336418"/>
          </a:xfrm>
          <a:prstGeom prst="rect">
            <a:avLst/>
          </a:prstGeom>
          <a:solidFill>
            <a:schemeClr val="bg1"/>
          </a:solidFill>
          <a:ln w="6350">
            <a:solidFill>
              <a:srgbClr val="99E3F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indent="-87313" defTabSz="914400">
              <a:lnSpc>
                <a:spcPct val="110000"/>
              </a:lnSpc>
              <a:spcAft>
                <a:spcPts val="300"/>
              </a:spcAft>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일각에서는 삼성페이 수수료가 전체적으로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1,000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억 원 이상 발생할 것이라는 전망이 나오기도 함</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8" name="직사각형 231">
            <a:extLst>
              <a:ext uri="{FF2B5EF4-FFF2-40B4-BE49-F238E27FC236}">
                <a16:creationId xmlns:a16="http://schemas.microsoft.com/office/drawing/2014/main" id="{37A7D72C-78A5-F12F-F50F-293F648994EB}"/>
              </a:ext>
            </a:extLst>
          </p:cNvPr>
          <p:cNvSpPr/>
          <p:nvPr/>
        </p:nvSpPr>
        <p:spPr bwMode="auto">
          <a:xfrm>
            <a:off x="6887451" y="4522631"/>
            <a:ext cx="2529549" cy="606505"/>
          </a:xfrm>
          <a:prstGeom prst="rect">
            <a:avLst/>
          </a:prstGeom>
          <a:solidFill>
            <a:schemeClr val="bg1"/>
          </a:solidFill>
          <a:ln w="6350">
            <a:solidFill>
              <a:srgbClr val="99E3F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indent="-87313" defTabSz="914400">
              <a:lnSpc>
                <a:spcPct val="110000"/>
              </a:lnSpc>
              <a:spcAft>
                <a:spcPts val="300"/>
              </a:spcAft>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19</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 삼성전자는 카드사들과 기존 계약이 종료되는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개별 카드사들과 새로운 계약을 체결하되</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카드사들과의 상생을 위해 삼성페이 수수료를 무료로 유지하기로 결정했다는 공식 입장 발표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pSp>
        <p:nvGrpSpPr>
          <p:cNvPr id="2" name="그룹 1">
            <a:extLst>
              <a:ext uri="{FF2B5EF4-FFF2-40B4-BE49-F238E27FC236}">
                <a16:creationId xmlns:a16="http://schemas.microsoft.com/office/drawing/2014/main" id="{BBE80015-82C9-EAAA-919C-0BB53EC56C43}"/>
              </a:ext>
            </a:extLst>
          </p:cNvPr>
          <p:cNvGrpSpPr/>
          <p:nvPr/>
        </p:nvGrpSpPr>
        <p:grpSpPr>
          <a:xfrm>
            <a:off x="6681788" y="2592643"/>
            <a:ext cx="205663" cy="3083034"/>
            <a:chOff x="6743451" y="2592643"/>
            <a:chExt cx="144000" cy="3083034"/>
          </a:xfrm>
        </p:grpSpPr>
        <p:sp>
          <p:nvSpPr>
            <p:cNvPr id="25" name="직사각형 24">
              <a:extLst>
                <a:ext uri="{FF2B5EF4-FFF2-40B4-BE49-F238E27FC236}">
                  <a16:creationId xmlns:a16="http://schemas.microsoft.com/office/drawing/2014/main" id="{3112B4E1-071C-03EA-CE4E-7A759794199C}"/>
                </a:ext>
              </a:extLst>
            </p:cNvPr>
            <p:cNvSpPr/>
            <p:nvPr/>
          </p:nvSpPr>
          <p:spPr>
            <a:xfrm>
              <a:off x="6743451" y="2592643"/>
              <a:ext cx="144000" cy="464922"/>
            </a:xfrm>
            <a:prstGeom prst="rect">
              <a:avLst/>
            </a:prstGeom>
            <a:solidFill>
              <a:srgbClr val="CCF1FD"/>
            </a:solidFill>
            <a:ln w="6350">
              <a:solidFill>
                <a:srgbClr val="99E3FB"/>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rPr>
                <a:t>1</a:t>
              </a:r>
              <a:endParaRPr lang="ko-KR" altLang="en-US"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endParaRPr>
            </a:p>
          </p:txBody>
        </p:sp>
        <p:sp>
          <p:nvSpPr>
            <p:cNvPr id="31" name="직사각형 30">
              <a:extLst>
                <a:ext uri="{FF2B5EF4-FFF2-40B4-BE49-F238E27FC236}">
                  <a16:creationId xmlns:a16="http://schemas.microsoft.com/office/drawing/2014/main" id="{10FFA62A-4458-26A3-D4AE-FD07149A4510}"/>
                </a:ext>
              </a:extLst>
            </p:cNvPr>
            <p:cNvSpPr/>
            <p:nvPr/>
          </p:nvSpPr>
          <p:spPr>
            <a:xfrm>
              <a:off x="6743451" y="3139186"/>
              <a:ext cx="144000" cy="467347"/>
            </a:xfrm>
            <a:prstGeom prst="rect">
              <a:avLst/>
            </a:prstGeom>
            <a:solidFill>
              <a:srgbClr val="CCF1FD"/>
            </a:solidFill>
            <a:ln w="6350">
              <a:solidFill>
                <a:srgbClr val="99E3FB"/>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rPr>
                <a:t>2</a:t>
              </a:r>
              <a:endParaRPr lang="ko-KR" altLang="en-US"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endParaRPr>
            </a:p>
          </p:txBody>
        </p:sp>
        <p:sp>
          <p:nvSpPr>
            <p:cNvPr id="33" name="직사각형 32">
              <a:extLst>
                <a:ext uri="{FF2B5EF4-FFF2-40B4-BE49-F238E27FC236}">
                  <a16:creationId xmlns:a16="http://schemas.microsoft.com/office/drawing/2014/main" id="{E2AA4676-80E8-9200-C90F-8DDA85E24541}"/>
                </a:ext>
              </a:extLst>
            </p:cNvPr>
            <p:cNvSpPr/>
            <p:nvPr/>
          </p:nvSpPr>
          <p:spPr>
            <a:xfrm>
              <a:off x="6743451" y="3686548"/>
              <a:ext cx="144000" cy="336417"/>
            </a:xfrm>
            <a:prstGeom prst="rect">
              <a:avLst/>
            </a:prstGeom>
            <a:solidFill>
              <a:srgbClr val="CCF1FD"/>
            </a:solidFill>
            <a:ln w="6350">
              <a:solidFill>
                <a:srgbClr val="99E3FB"/>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rPr>
                <a:t>3</a:t>
              </a:r>
              <a:endParaRPr lang="ko-KR" altLang="en-US"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endParaRPr>
            </a:p>
          </p:txBody>
        </p:sp>
        <p:sp>
          <p:nvSpPr>
            <p:cNvPr id="35" name="직사각형 34">
              <a:extLst>
                <a:ext uri="{FF2B5EF4-FFF2-40B4-BE49-F238E27FC236}">
                  <a16:creationId xmlns:a16="http://schemas.microsoft.com/office/drawing/2014/main" id="{F71B63AE-8964-E79F-97F7-98626B73BB4E}"/>
                </a:ext>
              </a:extLst>
            </p:cNvPr>
            <p:cNvSpPr/>
            <p:nvPr/>
          </p:nvSpPr>
          <p:spPr>
            <a:xfrm>
              <a:off x="6743451" y="4104590"/>
              <a:ext cx="144000" cy="336416"/>
            </a:xfrm>
            <a:prstGeom prst="rect">
              <a:avLst/>
            </a:prstGeom>
            <a:solidFill>
              <a:srgbClr val="CCF1FD"/>
            </a:solidFill>
            <a:ln w="6350">
              <a:solidFill>
                <a:srgbClr val="99E3FB"/>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rPr>
                <a:t>4</a:t>
              </a:r>
              <a:endParaRPr lang="ko-KR" altLang="en-US"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endParaRPr>
            </a:p>
          </p:txBody>
        </p:sp>
        <p:sp>
          <p:nvSpPr>
            <p:cNvPr id="37" name="직사각형 36">
              <a:extLst>
                <a:ext uri="{FF2B5EF4-FFF2-40B4-BE49-F238E27FC236}">
                  <a16:creationId xmlns:a16="http://schemas.microsoft.com/office/drawing/2014/main" id="{C64B65AC-2591-9D23-01EC-BFF460754FBC}"/>
                </a:ext>
              </a:extLst>
            </p:cNvPr>
            <p:cNvSpPr/>
            <p:nvPr/>
          </p:nvSpPr>
          <p:spPr>
            <a:xfrm>
              <a:off x="6743451" y="4522631"/>
              <a:ext cx="144000" cy="606504"/>
            </a:xfrm>
            <a:prstGeom prst="rect">
              <a:avLst/>
            </a:prstGeom>
            <a:solidFill>
              <a:srgbClr val="CCF1FD"/>
            </a:solidFill>
            <a:ln w="6350">
              <a:solidFill>
                <a:srgbClr val="99E3FB"/>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rPr>
                <a:t>5</a:t>
              </a:r>
              <a:endParaRPr lang="ko-KR" altLang="en-US"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endParaRPr>
            </a:p>
          </p:txBody>
        </p:sp>
        <p:sp>
          <p:nvSpPr>
            <p:cNvPr id="47" name="직사각형 46">
              <a:extLst>
                <a:ext uri="{FF2B5EF4-FFF2-40B4-BE49-F238E27FC236}">
                  <a16:creationId xmlns:a16="http://schemas.microsoft.com/office/drawing/2014/main" id="{4D3417C2-DF19-CE0B-C665-9C4D717F62FF}"/>
                </a:ext>
              </a:extLst>
            </p:cNvPr>
            <p:cNvSpPr/>
            <p:nvPr/>
          </p:nvSpPr>
          <p:spPr>
            <a:xfrm>
              <a:off x="6743451" y="5210757"/>
              <a:ext cx="144000" cy="464920"/>
            </a:xfrm>
            <a:prstGeom prst="rect">
              <a:avLst/>
            </a:prstGeom>
            <a:solidFill>
              <a:srgbClr val="CCF1FD"/>
            </a:solidFill>
            <a:ln w="6350">
              <a:solidFill>
                <a:srgbClr val="99E3FB"/>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rPr>
                <a:t>6</a:t>
              </a:r>
              <a:endParaRPr lang="ko-KR" altLang="en-US" sz="1000" b="1" dirty="0">
                <a:ln>
                  <a:solidFill>
                    <a:schemeClr val="bg1">
                      <a:lumMod val="75000"/>
                      <a:alpha val="0"/>
                    </a:schemeClr>
                  </a:solidFill>
                </a:ln>
                <a:solidFill>
                  <a:srgbClr val="00B8F5"/>
                </a:solidFill>
                <a:latin typeface="KoPub돋움체 Medium" panose="02020603020101020101" pitchFamily="18" charset="-127"/>
                <a:ea typeface="KoPub돋움체 Medium" panose="02020603020101020101" pitchFamily="18" charset="-127"/>
              </a:endParaRPr>
            </a:p>
          </p:txBody>
        </p:sp>
      </p:grpSp>
      <p:sp>
        <p:nvSpPr>
          <p:cNvPr id="48" name="직사각형 231">
            <a:extLst>
              <a:ext uri="{FF2B5EF4-FFF2-40B4-BE49-F238E27FC236}">
                <a16:creationId xmlns:a16="http://schemas.microsoft.com/office/drawing/2014/main" id="{626FF9E4-2433-A2D7-A506-709357C01EEE}"/>
              </a:ext>
            </a:extLst>
          </p:cNvPr>
          <p:cNvSpPr/>
          <p:nvPr/>
        </p:nvSpPr>
        <p:spPr bwMode="auto">
          <a:xfrm>
            <a:off x="6887451" y="5210757"/>
            <a:ext cx="2529549" cy="464922"/>
          </a:xfrm>
          <a:prstGeom prst="rect">
            <a:avLst/>
          </a:prstGeom>
          <a:solidFill>
            <a:schemeClr val="bg1"/>
          </a:solidFill>
          <a:ln w="6350">
            <a:solidFill>
              <a:srgbClr val="99E3F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indent="-87313" defTabSz="914400">
              <a:lnSpc>
                <a:spcPct val="110000"/>
              </a:lnSpc>
              <a:spcAft>
                <a:spcPts val="300"/>
              </a:spcAft>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카드업계에서는 수수료 부담을 덜 수 있어 다행이라는 입장이나</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향후 삼성페이가 유료 전환할 가능성도 있어 카드사 수익성 악화</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카드 소비자 혜택 축소 등이 예상</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2315385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1. </a:t>
            </a:r>
            <a:r>
              <a:rPr lang="ko-KR" altLang="en-US" dirty="0"/>
              <a:t>거세지는 경쟁 </a:t>
            </a:r>
            <a:r>
              <a:rPr lang="en-US" altLang="ko-KR" dirty="0"/>
              <a:t>(3/3)</a:t>
            </a:r>
            <a:r>
              <a:rPr lang="ko-KR" altLang="en-US" dirty="0"/>
              <a:t> </a:t>
            </a:r>
            <a:r>
              <a:rPr lang="en-US" altLang="ko-KR" dirty="0"/>
              <a:t>– </a:t>
            </a:r>
            <a:r>
              <a:rPr lang="ko-KR" altLang="en-US" dirty="0"/>
              <a:t>간편결제 전쟁 속 국내 카드사의 대응</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t>간편결제 경쟁이 치열해지는 가운데</a:t>
            </a:r>
            <a:r>
              <a:rPr lang="en-US" altLang="ko-KR" dirty="0"/>
              <a:t>, </a:t>
            </a:r>
            <a:r>
              <a:rPr lang="ko-KR" altLang="en-US" dirty="0"/>
              <a:t>카드사들은 결제 시장을 수성하기 위해 자사 페이 플랫폼 고도화 등의 노력을 진행하고 있음</a:t>
            </a:r>
            <a:r>
              <a:rPr lang="en-US" altLang="ko-KR" dirty="0"/>
              <a:t>. 2022</a:t>
            </a:r>
            <a:r>
              <a:rPr lang="ko-KR" altLang="en-US" dirty="0"/>
              <a:t>년 </a:t>
            </a:r>
            <a:r>
              <a:rPr lang="en-US" altLang="ko-KR" dirty="0"/>
              <a:t>12</a:t>
            </a:r>
            <a:r>
              <a:rPr lang="ko-KR" altLang="en-US" dirty="0"/>
              <a:t>월 </a:t>
            </a:r>
            <a:r>
              <a:rPr lang="ko-KR" altLang="en-US" dirty="0" err="1"/>
              <a:t>앱카드</a:t>
            </a:r>
            <a:r>
              <a:rPr lang="ko-KR" altLang="en-US" dirty="0"/>
              <a:t> 상호연동 서비스인 </a:t>
            </a:r>
            <a:r>
              <a:rPr lang="en-US" altLang="ko-KR" dirty="0"/>
              <a:t>‘</a:t>
            </a:r>
            <a:r>
              <a:rPr lang="ko-KR" altLang="en-US" dirty="0"/>
              <a:t>오픈페이</a:t>
            </a:r>
            <a:r>
              <a:rPr lang="en-US" altLang="ko-KR" dirty="0"/>
              <a:t>’</a:t>
            </a:r>
            <a:r>
              <a:rPr lang="ko-KR" altLang="en-US" dirty="0"/>
              <a:t>를 출시했으나 시장 효과는 크지 않은 상황인 가운데</a:t>
            </a:r>
            <a:r>
              <a:rPr lang="en-US" altLang="ko-KR" dirty="0"/>
              <a:t>, </a:t>
            </a:r>
            <a:r>
              <a:rPr lang="ko-KR" altLang="en-US" dirty="0"/>
              <a:t>카드사 주도의 </a:t>
            </a:r>
            <a:r>
              <a:rPr lang="en-US" altLang="ko-KR" dirty="0"/>
              <a:t>QR</a:t>
            </a:r>
            <a:r>
              <a:rPr lang="ko-KR" altLang="en-US" dirty="0"/>
              <a:t>코드 공동 </a:t>
            </a:r>
            <a:r>
              <a:rPr lang="ko-KR" altLang="en-US" dirty="0" err="1"/>
              <a:t>결제망</a:t>
            </a:r>
            <a:r>
              <a:rPr lang="ko-KR" altLang="en-US" dirty="0"/>
              <a:t> 구축을 통해 모바일 간편결제 시장 공략에 나서는 중임</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599278"/>
            <a:ext cx="4281737" cy="60149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dirty="0">
                <a:solidFill>
                  <a:srgbClr val="FFFFFF">
                    <a:lumMod val="50000"/>
                  </a:srgbClr>
                </a:solidFill>
              </a:rPr>
              <a:t>언론보도 종합 </a:t>
            </a:r>
            <a:endParaRPr lang="en-US" altLang="ko-KR" dirty="0">
              <a:solidFill>
                <a:srgbClr val="FFFFFF">
                  <a:lumMod val="50000"/>
                </a:srgb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1: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카드사 순서는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2023</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분기 이용실적 기준</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2: </a:t>
            </a:r>
            <a:r>
              <a:rPr lang="ko-KR" altLang="en-US" dirty="0" err="1">
                <a:solidFill>
                  <a:srgbClr val="FFFFFF">
                    <a:lumMod val="50000"/>
                  </a:srgbClr>
                </a:solidFill>
              </a:rPr>
              <a:t>우리카드는</a:t>
            </a:r>
            <a:r>
              <a:rPr lang="ko-KR" altLang="en-US" dirty="0">
                <a:solidFill>
                  <a:srgbClr val="FFFFFF">
                    <a:lumMod val="50000"/>
                  </a:srgbClr>
                </a:solidFill>
              </a:rPr>
              <a:t> 오픈페이 참여 의사를 밝혔으나 도입 시기 미정이며</a:t>
            </a:r>
            <a:r>
              <a:rPr lang="en-US" altLang="ko-KR" dirty="0">
                <a:solidFill>
                  <a:srgbClr val="FFFFFF">
                    <a:lumMod val="50000"/>
                  </a:srgbClr>
                </a:solidFill>
              </a:rPr>
              <a:t>, </a:t>
            </a:r>
            <a:r>
              <a:rPr lang="ko-KR" altLang="en-US" dirty="0">
                <a:solidFill>
                  <a:srgbClr val="FFFFFF">
                    <a:lumMod val="50000"/>
                  </a:srgbClr>
                </a:solidFill>
              </a:rPr>
              <a:t>삼성카드와 현대카드는 참여 여부를 확정하지 않은 상태임</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2" name="표 10">
            <a:extLst>
              <a:ext uri="{FF2B5EF4-FFF2-40B4-BE49-F238E27FC236}">
                <a16:creationId xmlns:a16="http://schemas.microsoft.com/office/drawing/2014/main" id="{C23801C9-4FF3-77F8-0B75-DE199BF04525}"/>
              </a:ext>
            </a:extLst>
          </p:cNvPr>
          <p:cNvGraphicFramePr>
            <a:graphicFrameLocks noGrp="1"/>
          </p:cNvGraphicFramePr>
          <p:nvPr>
            <p:extLst>
              <p:ext uri="{D42A27DB-BD31-4B8C-83A1-F6EECF244321}">
                <p14:modId xmlns:p14="http://schemas.microsoft.com/office/powerpoint/2010/main" val="3399188336"/>
              </p:ext>
            </p:extLst>
          </p:nvPr>
        </p:nvGraphicFramePr>
        <p:xfrm>
          <a:off x="486126" y="3429003"/>
          <a:ext cx="4284612" cy="2170269"/>
        </p:xfrm>
        <a:graphic>
          <a:graphicData uri="http://schemas.openxmlformats.org/drawingml/2006/table">
            <a:tbl>
              <a:tblPr firstRow="1" bandRow="1">
                <a:tableStyleId>{5C22544A-7EE6-4342-B048-85BDC9FD1C3A}</a:tableStyleId>
              </a:tblPr>
              <a:tblGrid>
                <a:gridCol w="1428204">
                  <a:extLst>
                    <a:ext uri="{9D8B030D-6E8A-4147-A177-3AD203B41FA5}">
                      <a16:colId xmlns:a16="http://schemas.microsoft.com/office/drawing/2014/main" val="3867431141"/>
                    </a:ext>
                  </a:extLst>
                </a:gridCol>
                <a:gridCol w="1428204">
                  <a:extLst>
                    <a:ext uri="{9D8B030D-6E8A-4147-A177-3AD203B41FA5}">
                      <a16:colId xmlns:a16="http://schemas.microsoft.com/office/drawing/2014/main" val="1092467478"/>
                    </a:ext>
                  </a:extLst>
                </a:gridCol>
                <a:gridCol w="1428204">
                  <a:extLst>
                    <a:ext uri="{9D8B030D-6E8A-4147-A177-3AD203B41FA5}">
                      <a16:colId xmlns:a16="http://schemas.microsoft.com/office/drawing/2014/main" val="918635664"/>
                    </a:ext>
                  </a:extLst>
                </a:gridCol>
              </a:tblGrid>
              <a:tr h="241141">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카드사명</a:t>
                      </a:r>
                    </a:p>
                  </a:txBody>
                  <a:tcPr marL="36000" marR="36000" anchor="ctr">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alpha val="70000"/>
                      </a:srgbClr>
                    </a:solidFill>
                  </a:tcPr>
                </a:tc>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결제 서비스</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alpha val="70000"/>
                      </a:srgbClr>
                    </a:solidFill>
                  </a:tcPr>
                </a:tc>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오픈페이 참여 여부</a:t>
                      </a:r>
                    </a:p>
                  </a:txBody>
                  <a:tcPr marL="36000" marR="3600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alpha val="70000"/>
                      </a:srgbClr>
                    </a:solidFill>
                  </a:tcPr>
                </a:tc>
                <a:extLst>
                  <a:ext uri="{0D108BD9-81ED-4DB2-BD59-A6C34878D82A}">
                    <a16:rowId xmlns:a16="http://schemas.microsoft.com/office/drawing/2014/main" val="2967133563"/>
                  </a:ext>
                </a:extLst>
              </a:tr>
              <a:tr h="241141">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신한카드</a:t>
                      </a: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0"/>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신한</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Pay</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latinLnBrk="0">
                        <a:buFont typeface="Arial" panose="020B0604020202020204" pitchFamily="34" charset="0"/>
                        <a:buNone/>
                      </a:pP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p>
                  </a:txBody>
                  <a:tcPr marL="36000" marR="3600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8129673"/>
                  </a:ext>
                </a:extLst>
              </a:tr>
              <a:tr h="241141">
                <a:tc>
                  <a:txBody>
                    <a:bodyPr/>
                    <a:lstStyle/>
                    <a:p>
                      <a:pPr algn="ctr" latinLnBrk="0"/>
                      <a:r>
                        <a:rPr lang="en-US" altLang="ko-KR"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KB</a:t>
                      </a:r>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국민카드</a:t>
                      </a: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KB Pay</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p>
                  </a:txBody>
                  <a:tcPr marL="36000" marR="3600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6332373"/>
                  </a:ext>
                </a:extLst>
              </a:tr>
              <a:tr h="241141">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삼성카드</a:t>
                      </a: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0"/>
                      <a:r>
                        <a:rPr lang="ko-KR" altLang="en-US" sz="900" b="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삼성앱카드</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등</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latinLnBrk="0">
                        <a:buFont typeface="Arial" panose="020B0604020202020204" pitchFamily="34" charset="0"/>
                        <a:buNone/>
                      </a:pP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p>
                  </a:txBody>
                  <a:tcPr marL="36000" marR="3600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16077823"/>
                  </a:ext>
                </a:extLst>
              </a:tr>
              <a:tr h="241141">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현대카드</a:t>
                      </a: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0"/>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현대카드 앱</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latinLnBrk="0">
                        <a:buFont typeface="Arial" panose="020B0604020202020204" pitchFamily="34" charset="0"/>
                        <a:buNone/>
                      </a:pP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p>
                  </a:txBody>
                  <a:tcPr marL="36000" marR="3600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31077175"/>
                  </a:ext>
                </a:extLst>
              </a:tr>
              <a:tr h="241141">
                <a:tc>
                  <a:txBody>
                    <a:bodyPr/>
                    <a:lstStyle/>
                    <a:p>
                      <a:pPr algn="ctr" latinLnBrk="0"/>
                      <a:r>
                        <a:rPr lang="ko-KR" altLang="en-US" sz="900" b="1"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우리카드</a:t>
                      </a:r>
                      <a:endPar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0"/>
                      <a:r>
                        <a:rPr lang="ko-KR" altLang="en-US" sz="900" b="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우리페이</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latinLnBrk="0">
                        <a:buFont typeface="Arial" panose="020B0604020202020204" pitchFamily="34" charset="0"/>
                        <a:buNone/>
                      </a:pP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p>
                  </a:txBody>
                  <a:tcPr marL="36000" marR="3600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2279417"/>
                  </a:ext>
                </a:extLst>
              </a:tr>
              <a:tr h="241141">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롯데카드</a:t>
                      </a: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0"/>
                      <a:r>
                        <a:rPr lang="ko-KR" altLang="en-US" sz="900" b="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디지로카앱</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p>
                  </a:txBody>
                  <a:tcPr marL="36000" marR="3600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4910949"/>
                  </a:ext>
                </a:extLst>
              </a:tr>
              <a:tr h="241141">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하나카드</a:t>
                      </a: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1Q</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페이</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p>
                  </a:txBody>
                  <a:tcPr marL="36000" marR="3600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7541018"/>
                  </a:ext>
                </a:extLst>
              </a:tr>
              <a:tr h="241141">
                <a:tc>
                  <a:txBody>
                    <a:bodyPr/>
                    <a:lstStyle/>
                    <a:p>
                      <a:pPr algn="ctr" latinLnBrk="0"/>
                      <a:r>
                        <a:rPr lang="ko-KR" altLang="en-US" sz="900" b="1"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비씨카드</a:t>
                      </a:r>
                      <a:endPar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ctr" latinLnBrk="0"/>
                      <a:r>
                        <a:rPr lang="ko-KR" altLang="en-US" sz="900" b="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페이북</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앱</a:t>
                      </a: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p>
                  </a:txBody>
                  <a:tcPr marL="36000" marR="3600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extLst>
                  <a:ext uri="{0D108BD9-81ED-4DB2-BD59-A6C34878D82A}">
                    <a16:rowId xmlns:a16="http://schemas.microsoft.com/office/drawing/2014/main" val="2463458117"/>
                  </a:ext>
                </a:extLst>
              </a:tr>
            </a:tbl>
          </a:graphicData>
        </a:graphic>
      </p:graphicFrame>
      <p:sp>
        <p:nvSpPr>
          <p:cNvPr id="3" name="직사각형 2">
            <a:extLst>
              <a:ext uri="{FF2B5EF4-FFF2-40B4-BE49-F238E27FC236}">
                <a16:creationId xmlns:a16="http://schemas.microsoft.com/office/drawing/2014/main" id="{B9D3CACA-0222-0ECE-A9AE-56977310E892}"/>
              </a:ext>
            </a:extLst>
          </p:cNvPr>
          <p:cNvSpPr/>
          <p:nvPr/>
        </p:nvSpPr>
        <p:spPr>
          <a:xfrm>
            <a:off x="488950" y="2568358"/>
            <a:ext cx="4284612" cy="763645"/>
          </a:xfrm>
          <a:prstGeom prst="rect">
            <a:avLst/>
          </a:prstGeom>
          <a:solidFill>
            <a:srgbClr val="CCF1FD"/>
          </a:solidFill>
          <a:ln w="6350">
            <a:solidFill>
              <a:srgbClr val="99E3FB"/>
            </a:solidFill>
          </a:ln>
        </p:spPr>
        <p:style>
          <a:lnRef idx="0">
            <a:scrgbClr r="0" g="0" b="0"/>
          </a:lnRef>
          <a:fillRef idx="0">
            <a:scrgbClr r="0" g="0" b="0"/>
          </a:fillRef>
          <a:effectRef idx="0">
            <a:scrgbClr r="0" g="0" b="0"/>
          </a:effectRef>
          <a:fontRef idx="minor">
            <a:schemeClr val="lt1"/>
          </a:fontRef>
        </p:style>
        <p:txBody>
          <a:bodyPr rtlCol="0" anchor="ctr"/>
          <a:lstStyle/>
          <a:p>
            <a:pPr>
              <a:spcBef>
                <a:spcPts val="300"/>
              </a:spcBef>
            </a:pPr>
            <a:r>
              <a:rPr lang="ko-KR" altLang="en-US" sz="900" b="1" dirty="0">
                <a:ln>
                  <a:solidFill>
                    <a:schemeClr val="tx1">
                      <a:alpha val="0"/>
                    </a:schemeClr>
                  </a:solidFill>
                </a:ln>
                <a:solidFill>
                  <a:srgbClr val="1C48E2"/>
                </a:solidFill>
                <a:latin typeface="KoPub돋움체 Medium" panose="02020603020101020101" pitchFamily="18" charset="-127"/>
                <a:ea typeface="KoPub돋움체 Medium" panose="02020603020101020101" pitchFamily="18" charset="-127"/>
              </a:rPr>
              <a:t>오픈페이란</a:t>
            </a:r>
            <a:r>
              <a:rPr lang="en-US" altLang="ko-KR" sz="900" b="1" dirty="0">
                <a:ln>
                  <a:solidFill>
                    <a:schemeClr val="tx1">
                      <a:alpha val="0"/>
                    </a:schemeClr>
                  </a:solidFill>
                </a:ln>
                <a:solidFill>
                  <a:srgbClr val="1C48E2"/>
                </a:solidFill>
                <a:latin typeface="KoPub돋움체 Medium" panose="02020603020101020101" pitchFamily="18" charset="-127"/>
                <a:ea typeface="KoPub돋움체 Medium" panose="02020603020101020101" pitchFamily="18" charset="-127"/>
              </a:rPr>
              <a:t>? </a:t>
            </a:r>
          </a:p>
          <a:p>
            <a:pPr>
              <a:spcBef>
                <a:spcPts val="300"/>
              </a:spcBef>
            </a:pP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앱카드</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상호연동 서비스</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오픈페이</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는 </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개의 카드사 </a:t>
            </a:r>
            <a:r>
              <a:rPr lang="ko-KR" altLang="en-US" sz="9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결제앱</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플랫폼</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으로 카드사</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발급사</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구분없이 모든 카드를 간편하게 등록</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사용</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조회할 수 있는 카드업계 통합 간편결제 서비스를 뜻함</a:t>
            </a:r>
          </a:p>
        </p:txBody>
      </p:sp>
      <p:grpSp>
        <p:nvGrpSpPr>
          <p:cNvPr id="5" name="그룹 4">
            <a:extLst>
              <a:ext uri="{FF2B5EF4-FFF2-40B4-BE49-F238E27FC236}">
                <a16:creationId xmlns:a16="http://schemas.microsoft.com/office/drawing/2014/main" id="{88289F29-1C1C-18E8-88B7-62AA7320706A}"/>
              </a:ext>
            </a:extLst>
          </p:cNvPr>
          <p:cNvGrpSpPr/>
          <p:nvPr/>
        </p:nvGrpSpPr>
        <p:grpSpPr>
          <a:xfrm>
            <a:off x="489000" y="2176483"/>
            <a:ext cx="4284613" cy="276837"/>
            <a:chOff x="704850" y="2013298"/>
            <a:chExt cx="4140200" cy="276837"/>
          </a:xfrm>
        </p:grpSpPr>
        <p:sp>
          <p:nvSpPr>
            <p:cNvPr id="6" name="TextBox 5">
              <a:extLst>
                <a:ext uri="{FF2B5EF4-FFF2-40B4-BE49-F238E27FC236}">
                  <a16:creationId xmlns:a16="http://schemas.microsoft.com/office/drawing/2014/main" id="{FF5EDC97-1375-2FB2-30DB-8720E775A8A1}"/>
                </a:ext>
              </a:extLst>
            </p:cNvPr>
            <p:cNvSpPr txBox="1"/>
            <p:nvPr/>
          </p:nvSpPr>
          <p:spPr>
            <a:xfrm>
              <a:off x="704850" y="2056379"/>
              <a:ext cx="173640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오픈페이 개념 및 참여 현황</a:t>
              </a:r>
            </a:p>
          </p:txBody>
        </p:sp>
        <p:cxnSp>
          <p:nvCxnSpPr>
            <p:cNvPr id="7" name="직선 연결선 6">
              <a:extLst>
                <a:ext uri="{FF2B5EF4-FFF2-40B4-BE49-F238E27FC236}">
                  <a16:creationId xmlns:a16="http://schemas.microsoft.com/office/drawing/2014/main" id="{4822982A-2CE7-1E0F-571A-A2EDB959118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B7ABBA67-3352-B154-DCD0-B9EEC2DF7ED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5573308B-6322-487F-00C7-AEFC5DA8CAA9}"/>
              </a:ext>
            </a:extLst>
          </p:cNvPr>
          <p:cNvGrpSpPr/>
          <p:nvPr/>
        </p:nvGrpSpPr>
        <p:grpSpPr>
          <a:xfrm>
            <a:off x="5135039" y="2176483"/>
            <a:ext cx="4284613" cy="276837"/>
            <a:chOff x="704850" y="2013298"/>
            <a:chExt cx="4140200" cy="276837"/>
          </a:xfrm>
        </p:grpSpPr>
        <p:sp>
          <p:nvSpPr>
            <p:cNvPr id="10" name="TextBox 9">
              <a:extLst>
                <a:ext uri="{FF2B5EF4-FFF2-40B4-BE49-F238E27FC236}">
                  <a16:creationId xmlns:a16="http://schemas.microsoft.com/office/drawing/2014/main" id="{BBBE8309-523E-C64E-58F3-65AD5C55CDAD}"/>
                </a:ext>
              </a:extLst>
            </p:cNvPr>
            <p:cNvSpPr txBox="1"/>
            <p:nvPr/>
          </p:nvSpPr>
          <p:spPr>
            <a:xfrm>
              <a:off x="704850" y="2056379"/>
              <a:ext cx="243498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카드사 주도의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QR</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코드 공동 규격 마련</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5" name="직선 연결선 14">
              <a:extLst>
                <a:ext uri="{FF2B5EF4-FFF2-40B4-BE49-F238E27FC236}">
                  <a16:creationId xmlns:a16="http://schemas.microsoft.com/office/drawing/2014/main" id="{D3649549-95E3-1C06-D4E2-D4A472E895D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617700D0-A6C5-0953-A929-D84F594E74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9F9D12C-CED1-C997-237C-8C6DC625CB89}"/>
              </a:ext>
            </a:extLst>
          </p:cNvPr>
          <p:cNvSpPr txBox="1"/>
          <p:nvPr/>
        </p:nvSpPr>
        <p:spPr>
          <a:xfrm>
            <a:off x="5132437" y="5722388"/>
            <a:ext cx="4284613"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 </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EMV</a:t>
            </a:r>
            <a:r>
              <a:rPr lang="ko-KR" altLang="en-US" dirty="0">
                <a:solidFill>
                  <a:srgbClr val="FFFFFF">
                    <a:lumMod val="50000"/>
                  </a:srgbClr>
                </a:solidFill>
              </a:rPr>
              <a:t>는 </a:t>
            </a:r>
            <a:r>
              <a:rPr lang="en-US" altLang="ko-KR" dirty="0" err="1">
                <a:solidFill>
                  <a:srgbClr val="FFFFFF">
                    <a:lumMod val="50000"/>
                  </a:srgbClr>
                </a:solidFill>
              </a:rPr>
              <a:t>Europay</a:t>
            </a:r>
            <a:r>
              <a:rPr lang="en-US" altLang="ko-KR" dirty="0">
                <a:solidFill>
                  <a:srgbClr val="FFFFFF">
                    <a:lumMod val="50000"/>
                  </a:srgbClr>
                </a:solidFill>
              </a:rPr>
              <a:t>, MasterCard, Visa</a:t>
            </a:r>
            <a:r>
              <a:rPr lang="ko-KR" altLang="en-US" dirty="0">
                <a:solidFill>
                  <a:srgbClr val="FFFFFF">
                    <a:lumMod val="50000"/>
                  </a:srgbClr>
                </a:solidFill>
              </a:rPr>
              <a:t>의 앞 글자를 따왔으며 </a:t>
            </a:r>
            <a:r>
              <a:rPr lang="en-US" altLang="ko-KR" dirty="0">
                <a:solidFill>
                  <a:srgbClr val="FFFFFF">
                    <a:lumMod val="50000"/>
                  </a:srgbClr>
                </a:solidFill>
              </a:rPr>
              <a:t>3</a:t>
            </a:r>
            <a:r>
              <a:rPr lang="ko-KR" altLang="en-US" dirty="0">
                <a:solidFill>
                  <a:srgbClr val="FFFFFF">
                    <a:lumMod val="50000"/>
                  </a:srgbClr>
                </a:solidFill>
              </a:rPr>
              <a:t>사 공동으로 제정한 규격으로</a:t>
            </a:r>
            <a:r>
              <a:rPr lang="en-US" altLang="ko-KR" dirty="0">
                <a:solidFill>
                  <a:srgbClr val="FFFFFF">
                    <a:lumMod val="50000"/>
                  </a:srgbClr>
                </a:solidFill>
              </a:rPr>
              <a:t>, </a:t>
            </a:r>
            <a:r>
              <a:rPr lang="ko-KR" altLang="en-US" dirty="0">
                <a:solidFill>
                  <a:srgbClr val="FFFFFF">
                    <a:lumMod val="50000"/>
                  </a:srgbClr>
                </a:solidFill>
              </a:rPr>
              <a:t>정보가 저장된 자기 띠나 집적회로가 삽입된 카드를 결제 기기에 꽂아 결제하는 지불 방식 표준을 뜻함 </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19" name="표 19">
            <a:extLst>
              <a:ext uri="{FF2B5EF4-FFF2-40B4-BE49-F238E27FC236}">
                <a16:creationId xmlns:a16="http://schemas.microsoft.com/office/drawing/2014/main" id="{8B8B7AF1-5F32-EE34-9565-1C8930B6EEE5}"/>
              </a:ext>
            </a:extLst>
          </p:cNvPr>
          <p:cNvGraphicFramePr>
            <a:graphicFrameLocks noGrp="1"/>
          </p:cNvGraphicFramePr>
          <p:nvPr>
            <p:extLst>
              <p:ext uri="{D42A27DB-BD31-4B8C-83A1-F6EECF244321}">
                <p14:modId xmlns:p14="http://schemas.microsoft.com/office/powerpoint/2010/main" val="1146549912"/>
              </p:ext>
            </p:extLst>
          </p:nvPr>
        </p:nvGraphicFramePr>
        <p:xfrm>
          <a:off x="5132436" y="2568360"/>
          <a:ext cx="4284613" cy="3031377"/>
        </p:xfrm>
        <a:graphic>
          <a:graphicData uri="http://schemas.openxmlformats.org/drawingml/2006/table">
            <a:tbl>
              <a:tblPr firstRow="1" bandRow="1">
                <a:tableStyleId>{5C22544A-7EE6-4342-B048-85BDC9FD1C3A}</a:tableStyleId>
              </a:tblPr>
              <a:tblGrid>
                <a:gridCol w="988963">
                  <a:extLst>
                    <a:ext uri="{9D8B030D-6E8A-4147-A177-3AD203B41FA5}">
                      <a16:colId xmlns:a16="http://schemas.microsoft.com/office/drawing/2014/main" val="2995935401"/>
                    </a:ext>
                  </a:extLst>
                </a:gridCol>
                <a:gridCol w="3295650">
                  <a:extLst>
                    <a:ext uri="{9D8B030D-6E8A-4147-A177-3AD203B41FA5}">
                      <a16:colId xmlns:a16="http://schemas.microsoft.com/office/drawing/2014/main" val="76914455"/>
                    </a:ext>
                  </a:extLst>
                </a:gridCol>
              </a:tblGrid>
              <a:tr h="228133">
                <a:tc>
                  <a:txBody>
                    <a:bodyPr/>
                    <a:lstStyle/>
                    <a:p>
                      <a:pPr algn="ctr" latinLnBrk="1"/>
                      <a:r>
                        <a:rPr lang="ko-KR" altLang="en-US" sz="9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구분</a:t>
                      </a:r>
                    </a:p>
                  </a:txBody>
                  <a:tcPr anchor="ctr">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solidFill>
                  </a:tcPr>
                </a:tc>
                <a:tc>
                  <a:txBody>
                    <a:bodyPr/>
                    <a:lstStyle/>
                    <a:p>
                      <a:pPr algn="ctr" latinLnBrk="1"/>
                      <a:r>
                        <a:rPr lang="ko-KR" altLang="en-US" sz="9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주요 내용</a:t>
                      </a:r>
                    </a:p>
                  </a:txBody>
                  <a:tcPr anchor="ctr">
                    <a:lnL w="6350" cap="flat" cmpd="sng" algn="ctr">
                      <a:solidFill>
                        <a:schemeClr val="bg1">
                          <a:lumMod val="75000"/>
                        </a:schemeClr>
                      </a:solidFill>
                      <a:prstDash val="solid"/>
                      <a:round/>
                      <a:headEnd type="none" w="med" len="med"/>
                      <a:tailEnd type="none" w="med" len="med"/>
                    </a:lnL>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solidFill>
                  </a:tcPr>
                </a:tc>
                <a:extLst>
                  <a:ext uri="{0D108BD9-81ED-4DB2-BD59-A6C34878D82A}">
                    <a16:rowId xmlns:a16="http://schemas.microsoft.com/office/drawing/2014/main" val="2856949334"/>
                  </a:ext>
                </a:extLst>
              </a:tr>
              <a:tr h="619218">
                <a:tc>
                  <a:txBody>
                    <a:bodyPr/>
                    <a:lstStyle/>
                    <a:p>
                      <a:pPr algn="ctr" latinLnBrk="1"/>
                      <a:r>
                        <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참여기업</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개 국내 카드사</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롯데카드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삼성카드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신한카드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우리카드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하나카드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현대카드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KB</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국민카드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NH</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농협카드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p>
                    <a:p>
                      <a:pPr marL="171450" indent="-171450" latinLnBrk="0">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VAN</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나이스정보통신</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한국정보통신</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KIS</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정보통신</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p>
                    <a:p>
                      <a:pPr marL="171450" indent="-171450" latinLnBrk="0">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간편결제사</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카카오페이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endPar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437507"/>
                  </a:ext>
                </a:extLst>
              </a:tr>
              <a:tr h="358495">
                <a:tc>
                  <a:txBody>
                    <a:bodyPr/>
                    <a:lstStyle/>
                    <a:p>
                      <a:pPr algn="ctr" latinLnBrk="1"/>
                      <a:r>
                        <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일시</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en-US" altLang="ko-KR"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2023</a:t>
                      </a:r>
                      <a:r>
                        <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년 </a:t>
                      </a:r>
                      <a:r>
                        <a:rPr lang="en-US" altLang="ko-KR"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5</a:t>
                      </a:r>
                      <a:r>
                        <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월 </a:t>
                      </a:r>
                      <a:r>
                        <a:rPr lang="en-US" altLang="ko-KR"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24</a:t>
                      </a:r>
                      <a:r>
                        <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일 모바일 결제 공통 규격 추진을 위한 전략적 업무협약</a:t>
                      </a:r>
                      <a:r>
                        <a:rPr lang="en-US" altLang="ko-KR"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(MOU) </a:t>
                      </a:r>
                      <a:r>
                        <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체결</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20311452"/>
                  </a:ext>
                </a:extLst>
              </a:tr>
              <a:tr h="358495">
                <a:tc>
                  <a:txBody>
                    <a:bodyPr/>
                    <a:lstStyle/>
                    <a:p>
                      <a:pPr algn="ctr" latinLnBrk="1"/>
                      <a:r>
                        <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목적</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보다 편리하고 안전한 모바일 결제 환경을 구축하기 위해 모바일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 공통 규격으로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‘EMV QR’</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을 채택 </a:t>
                      </a:r>
                      <a:endPar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57841720"/>
                  </a:ext>
                </a:extLst>
              </a:tr>
              <a:tr h="358495">
                <a:tc>
                  <a:txBody>
                    <a:bodyPr/>
                    <a:lstStyle/>
                    <a:p>
                      <a:pPr algn="ctr" latinLnBrk="1"/>
                      <a:r>
                        <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현황</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현재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규격 보안</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안정성 등을 점검하고 있으며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분기 도입이 유력시</a:t>
                      </a:r>
                      <a:endPar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2819406"/>
                  </a:ext>
                </a:extLst>
              </a:tr>
              <a:tr h="619218">
                <a:tc>
                  <a:txBody>
                    <a:bodyPr/>
                    <a:lstStyle/>
                    <a:p>
                      <a:pPr algn="ctr" latinLnBrk="1"/>
                      <a:r>
                        <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기대효과</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단말기 교체 등 비용 부담이 큰 근거리무선통신</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(NFC)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결제와 다르게</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QR</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결제의 경우 상대적으로 도입이 쉽고 비용이 저렴하다는 장점이 있음</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171450" latinLnBrk="0">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이번 협약을 통해 국내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 공통 규격 마련 시 해외 간편결제사들도 한국의 가맹점에서 자사 간편결제 서비스를 제공할 수 있을 것으로 전망 </a:t>
                      </a:r>
                      <a:endPar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5803263"/>
                  </a:ext>
                </a:extLst>
              </a:tr>
              <a:tr h="488856">
                <a:tc>
                  <a:txBody>
                    <a:bodyPr/>
                    <a:lstStyle/>
                    <a:p>
                      <a:pPr algn="ctr" latinLnBrk="1"/>
                      <a:r>
                        <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함의</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결제망은 카드사업의 핵심이라 할 수 있으며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공동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결제망</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구축을 통해 모바일 결제서비스 주도권을 카드사 중심으로 재편하려는 시도로 해석할 수 있음 </a:t>
                      </a:r>
                      <a:endParaRPr lang="ko-KR" altLang="en-US" sz="80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extLst>
                  <a:ext uri="{0D108BD9-81ED-4DB2-BD59-A6C34878D82A}">
                    <a16:rowId xmlns:a16="http://schemas.microsoft.com/office/drawing/2014/main" val="3635776105"/>
                  </a:ext>
                </a:extLst>
              </a:tr>
            </a:tbl>
          </a:graphicData>
        </a:graphic>
      </p:graphicFrame>
    </p:spTree>
    <p:extLst>
      <p:ext uri="{BB962C8B-B14F-4D97-AF65-F5344CB8AC3E}">
        <p14:creationId xmlns:p14="http://schemas.microsoft.com/office/powerpoint/2010/main" val="137358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8C3A85B5-A070-337E-47D7-9A7A4AACE48C}"/>
              </a:ext>
            </a:extLst>
          </p:cNvPr>
          <p:cNvSpPr/>
          <p:nvPr/>
        </p:nvSpPr>
        <p:spPr>
          <a:xfrm>
            <a:off x="3562350" y="2574521"/>
            <a:ext cx="2771775" cy="235121"/>
          </a:xfrm>
          <a:prstGeom prst="rect">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900" b="1" dirty="0">
                <a:ln>
                  <a:solidFill>
                    <a:schemeClr val="accent1">
                      <a:alpha val="0"/>
                    </a:schemeClr>
                  </a:solidFill>
                </a:ln>
                <a:solidFill>
                  <a:schemeClr val="tx1">
                    <a:lumMod val="75000"/>
                    <a:lumOff val="25000"/>
                  </a:schemeClr>
                </a:solidFill>
                <a:latin typeface="+mn-ea"/>
              </a:rPr>
              <a:t>인터넷 쇼핑 결제방법</a:t>
            </a:r>
            <a:endParaRPr lang="en-US" altLang="ko-KR" sz="900" b="1" dirty="0">
              <a:ln>
                <a:solidFill>
                  <a:schemeClr val="accent1">
                    <a:alpha val="0"/>
                  </a:schemeClr>
                </a:solidFill>
              </a:ln>
              <a:solidFill>
                <a:schemeClr val="tx1">
                  <a:lumMod val="75000"/>
                  <a:lumOff val="25000"/>
                </a:schemeClr>
              </a:solidFill>
              <a:latin typeface="+mn-ea"/>
            </a:endParaRPr>
          </a:p>
        </p:txBody>
      </p:sp>
      <p:sp>
        <p:nvSpPr>
          <p:cNvPr id="8" name="직사각형 7">
            <a:extLst>
              <a:ext uri="{FF2B5EF4-FFF2-40B4-BE49-F238E27FC236}">
                <a16:creationId xmlns:a16="http://schemas.microsoft.com/office/drawing/2014/main" id="{3EB9475D-6E52-7B2A-3C38-151961328F84}"/>
              </a:ext>
            </a:extLst>
          </p:cNvPr>
          <p:cNvSpPr/>
          <p:nvPr/>
        </p:nvSpPr>
        <p:spPr>
          <a:xfrm>
            <a:off x="488950" y="2574521"/>
            <a:ext cx="2771775" cy="235121"/>
          </a:xfrm>
          <a:prstGeom prst="rect">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900" b="1">
                <a:ln>
                  <a:solidFill>
                    <a:schemeClr val="accent1">
                      <a:alpha val="0"/>
                    </a:schemeClr>
                  </a:solidFill>
                </a:ln>
                <a:solidFill>
                  <a:schemeClr val="tx1">
                    <a:lumMod val="75000"/>
                    <a:lumOff val="25000"/>
                  </a:schemeClr>
                </a:solidFill>
                <a:latin typeface="+mn-ea"/>
              </a:rPr>
              <a:t>온라인쇼핑 규모 추이</a:t>
            </a:r>
            <a:endParaRPr lang="en-US" altLang="ko-KR" sz="900" b="1" dirty="0">
              <a:ln>
                <a:solidFill>
                  <a:schemeClr val="accent1">
                    <a:alpha val="0"/>
                  </a:schemeClr>
                </a:solidFill>
              </a:ln>
              <a:solidFill>
                <a:schemeClr val="tx1">
                  <a:lumMod val="75000"/>
                  <a:lumOff val="25000"/>
                </a:schemeClr>
              </a:solidFill>
              <a:latin typeface="+mn-ea"/>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2. </a:t>
            </a:r>
            <a:r>
              <a:rPr lang="ko-KR" altLang="en-US" dirty="0"/>
              <a:t>오프라인 접점 확대 </a:t>
            </a:r>
            <a:r>
              <a:rPr lang="en-US" altLang="ko-KR" dirty="0"/>
              <a:t>(1/3)</a:t>
            </a:r>
            <a:r>
              <a:rPr lang="ko-KR" altLang="en-US" dirty="0"/>
              <a:t> </a:t>
            </a:r>
            <a:r>
              <a:rPr lang="en-US" altLang="ko-KR" dirty="0"/>
              <a:t>– </a:t>
            </a:r>
            <a:r>
              <a:rPr lang="ko-KR" altLang="en-US" dirty="0"/>
              <a:t>또다른</a:t>
            </a:r>
            <a:r>
              <a:rPr lang="en-US" altLang="ko-KR" dirty="0"/>
              <a:t> </a:t>
            </a:r>
            <a:r>
              <a:rPr lang="ko-KR" altLang="en-US" dirty="0"/>
              <a:t>먹거리로 떠오른 오프라인</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간편결제 플랫폼은 이커머스</a:t>
            </a:r>
            <a:r>
              <a:rPr lang="en-US" altLang="ko-KR" dirty="0"/>
              <a:t>(e-Commerce)</a:t>
            </a:r>
            <a:r>
              <a:rPr lang="ko-KR" altLang="en-US" dirty="0"/>
              <a:t>와 함께 성장하면서</a:t>
            </a:r>
            <a:r>
              <a:rPr lang="en-US" altLang="ko-KR" dirty="0"/>
              <a:t>, 2022</a:t>
            </a:r>
            <a:r>
              <a:rPr lang="ko-KR" altLang="en-US" dirty="0"/>
              <a:t>년 인터넷 이용 실태 조사에서 인터넷쇼핑 시 소비자들이 선택한 결제방법 중 간편결제 비중이 전년대비 </a:t>
            </a:r>
            <a:r>
              <a:rPr lang="en-US" altLang="ko-KR" dirty="0"/>
              <a:t>15.3%p </a:t>
            </a:r>
            <a:r>
              <a:rPr lang="ko-KR" altLang="en-US" dirty="0"/>
              <a:t>증가한 </a:t>
            </a:r>
            <a:r>
              <a:rPr lang="en-US" altLang="ko-KR" dirty="0"/>
              <a:t>56.1%</a:t>
            </a:r>
            <a:r>
              <a:rPr lang="ko-KR" altLang="en-US" dirty="0"/>
              <a:t>를</a:t>
            </a:r>
            <a:r>
              <a:rPr lang="en-US" altLang="ko-KR" dirty="0"/>
              <a:t> </a:t>
            </a:r>
            <a:r>
              <a:rPr lang="ko-KR" altLang="en-US" dirty="0"/>
              <a:t>차지할 정도로 온라인 주요 결제 수단으로 안착</a:t>
            </a:r>
            <a:r>
              <a:rPr lang="en-US" altLang="ko-KR" dirty="0"/>
              <a:t>. </a:t>
            </a:r>
            <a:r>
              <a:rPr lang="ko-KR" altLang="en-US" dirty="0"/>
              <a:t>간편결제 플랫폼들은 더 많은 거래액과 결제 데이터가 생성되는 오프라인으로 확장하고자 함 </a:t>
            </a:r>
            <a:endParaRPr lang="en-US" altLang="ko-KR" dirty="0"/>
          </a:p>
        </p:txBody>
      </p:sp>
      <p:sp>
        <p:nvSpPr>
          <p:cNvPr id="2" name="TextBox 1">
            <a:extLst>
              <a:ext uri="{FF2B5EF4-FFF2-40B4-BE49-F238E27FC236}">
                <a16:creationId xmlns:a16="http://schemas.microsoft.com/office/drawing/2014/main" id="{6F703BD8-911C-19D5-6CB3-268A754BBDAD}"/>
              </a:ext>
            </a:extLst>
          </p:cNvPr>
          <p:cNvSpPr txBox="1"/>
          <p:nvPr/>
        </p:nvSpPr>
        <p:spPr>
          <a:xfrm>
            <a:off x="489000" y="5722388"/>
            <a:ext cx="5804434"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lvl="0">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dirty="0">
                <a:solidFill>
                  <a:srgbClr val="FFFFFF">
                    <a:lumMod val="50000"/>
                  </a:srgbClr>
                </a:solidFill>
              </a:rPr>
              <a:t>통계청</a:t>
            </a:r>
            <a:r>
              <a:rPr lang="en-US" altLang="ko-KR" dirty="0">
                <a:solidFill>
                  <a:srgbClr val="FFFFFF">
                    <a:lumMod val="50000"/>
                  </a:srgbClr>
                </a:solidFill>
              </a:rPr>
              <a:t>, </a:t>
            </a:r>
            <a:r>
              <a:rPr lang="ko-KR" altLang="en-US" dirty="0" err="1">
                <a:solidFill>
                  <a:srgbClr val="FFFFFF">
                    <a:lumMod val="50000"/>
                  </a:srgbClr>
                </a:solidFill>
              </a:rPr>
              <a:t>한국지능정보사회진흥원</a:t>
            </a:r>
            <a:r>
              <a:rPr lang="en-US" altLang="ko-KR" dirty="0">
                <a:solidFill>
                  <a:srgbClr val="FFFFFF">
                    <a:lumMod val="50000"/>
                  </a:srgbClr>
                </a:solidFill>
              </a:rPr>
              <a:t>(2023.6.1), ‘2022 </a:t>
            </a:r>
            <a:r>
              <a:rPr lang="ko-KR" altLang="en-US" dirty="0">
                <a:solidFill>
                  <a:srgbClr val="FFFFFF">
                    <a:lumMod val="50000"/>
                  </a:srgbClr>
                </a:solidFill>
              </a:rPr>
              <a:t>인터넷이용실태조사 통계표</a:t>
            </a:r>
            <a:r>
              <a:rPr lang="en-US" altLang="ko-KR" dirty="0">
                <a:solidFill>
                  <a:srgbClr val="FFFFFF">
                    <a:lumMod val="50000"/>
                  </a:srgbClr>
                </a:solidFill>
              </a:rPr>
              <a:t>’</a:t>
            </a:r>
          </a:p>
          <a:p>
            <a:pPr lvl="0">
              <a:defRPr/>
            </a:pPr>
            <a:r>
              <a:rPr lang="en-US" altLang="ko-KR" dirty="0">
                <a:solidFill>
                  <a:srgbClr val="FFFFFF">
                    <a:lumMod val="50000"/>
                  </a:srgbClr>
                </a:solidFill>
              </a:rPr>
              <a:t>Note 1: </a:t>
            </a:r>
            <a:r>
              <a:rPr lang="ko-KR" altLang="en-US" dirty="0">
                <a:solidFill>
                  <a:srgbClr val="FFFFFF">
                    <a:lumMod val="50000"/>
                  </a:srgbClr>
                </a:solidFill>
              </a:rPr>
              <a:t>인터넷쇼핑</a:t>
            </a:r>
            <a:r>
              <a:rPr lang="en-US" altLang="ko-KR" dirty="0">
                <a:solidFill>
                  <a:srgbClr val="FFFFFF">
                    <a:lumMod val="50000"/>
                  </a:srgbClr>
                </a:solidFill>
              </a:rPr>
              <a:t>, </a:t>
            </a:r>
            <a:r>
              <a:rPr lang="ko-KR" altLang="en-US" dirty="0">
                <a:solidFill>
                  <a:srgbClr val="FFFFFF">
                    <a:lumMod val="50000"/>
                  </a:srgbClr>
                </a:solidFill>
              </a:rPr>
              <a:t>모바일쇼핑</a:t>
            </a:r>
            <a:r>
              <a:rPr lang="en-US" altLang="ko-KR" dirty="0">
                <a:solidFill>
                  <a:srgbClr val="FFFFFF">
                    <a:lumMod val="50000"/>
                  </a:srgbClr>
                </a:solidFill>
              </a:rPr>
              <a:t>, </a:t>
            </a:r>
            <a:r>
              <a:rPr lang="ko-KR" altLang="en-US" dirty="0">
                <a:solidFill>
                  <a:srgbClr val="FFFFFF">
                    <a:lumMod val="50000"/>
                  </a:srgbClr>
                </a:solidFill>
              </a:rPr>
              <a:t>소매판매액의 </a:t>
            </a:r>
            <a:r>
              <a:rPr lang="en-US" altLang="ko-KR" dirty="0">
                <a:solidFill>
                  <a:srgbClr val="FFFFFF">
                    <a:lumMod val="50000"/>
                  </a:srgbClr>
                </a:solidFill>
              </a:rPr>
              <a:t>2023</a:t>
            </a:r>
            <a:r>
              <a:rPr lang="ko-KR" altLang="en-US" dirty="0">
                <a:solidFill>
                  <a:srgbClr val="FFFFFF">
                    <a:lumMod val="50000"/>
                  </a:srgbClr>
                </a:solidFill>
              </a:rPr>
              <a:t>년 </a:t>
            </a:r>
            <a:r>
              <a:rPr lang="en-US" altLang="ko-KR" dirty="0">
                <a:solidFill>
                  <a:srgbClr val="FFFFFF">
                    <a:lumMod val="50000"/>
                  </a:srgbClr>
                </a:solidFill>
              </a:rPr>
              <a:t>6</a:t>
            </a:r>
            <a:r>
              <a:rPr lang="ko-KR" altLang="en-US" dirty="0">
                <a:solidFill>
                  <a:srgbClr val="FFFFFF">
                    <a:lumMod val="50000"/>
                  </a:srgbClr>
                </a:solidFill>
              </a:rPr>
              <a:t>월</a:t>
            </a:r>
            <a:r>
              <a:rPr lang="en-US" altLang="ko-KR" dirty="0">
                <a:solidFill>
                  <a:srgbClr val="FFFFFF">
                    <a:lumMod val="50000"/>
                  </a:srgbClr>
                </a:solidFill>
              </a:rPr>
              <a:t>, 7</a:t>
            </a:r>
            <a:r>
              <a:rPr lang="ko-KR" altLang="en-US" dirty="0">
                <a:solidFill>
                  <a:srgbClr val="FFFFFF">
                    <a:lumMod val="50000"/>
                  </a:srgbClr>
                </a:solidFill>
              </a:rPr>
              <a:t>월 데이터는 잠정치임</a:t>
            </a:r>
            <a:endParaRPr lang="en-US" altLang="ko-KR" dirty="0">
              <a:solidFill>
                <a:srgbClr val="FFFFFF">
                  <a:lumMod val="50000"/>
                </a:srgbClr>
              </a:solidFill>
            </a:endParaRPr>
          </a:p>
          <a:p>
            <a:pPr lvl="0">
              <a:defRPr/>
            </a:pPr>
            <a:r>
              <a:rPr lang="en-US" altLang="ko-KR" dirty="0">
                <a:solidFill>
                  <a:srgbClr val="FFFFFF">
                    <a:lumMod val="50000"/>
                  </a:srgbClr>
                </a:solidFill>
              </a:rPr>
              <a:t>Note 2: </a:t>
            </a:r>
            <a:r>
              <a:rPr lang="ko-KR" altLang="en-US" dirty="0">
                <a:solidFill>
                  <a:srgbClr val="FFFFFF">
                    <a:lumMod val="50000"/>
                  </a:srgbClr>
                </a:solidFill>
              </a:rPr>
              <a:t>인터넷쇼핑 결제방법은 만 </a:t>
            </a:r>
            <a:r>
              <a:rPr lang="en-US" altLang="ko-KR" dirty="0">
                <a:solidFill>
                  <a:srgbClr val="FFFFFF">
                    <a:lumMod val="50000"/>
                  </a:srgbClr>
                </a:solidFill>
              </a:rPr>
              <a:t>12</a:t>
            </a:r>
            <a:r>
              <a:rPr lang="ko-KR" altLang="en-US" dirty="0">
                <a:solidFill>
                  <a:srgbClr val="FFFFFF">
                    <a:lumMod val="50000"/>
                  </a:srgbClr>
                </a:solidFill>
              </a:rPr>
              <a:t>세 이상 최근 </a:t>
            </a:r>
            <a:r>
              <a:rPr lang="en-US" altLang="ko-KR" dirty="0">
                <a:solidFill>
                  <a:srgbClr val="FFFFFF">
                    <a:lumMod val="50000"/>
                  </a:srgbClr>
                </a:solidFill>
              </a:rPr>
              <a:t>1</a:t>
            </a:r>
            <a:r>
              <a:rPr lang="ko-KR" altLang="en-US" dirty="0">
                <a:solidFill>
                  <a:srgbClr val="FFFFFF">
                    <a:lumMod val="50000"/>
                  </a:srgbClr>
                </a:solidFill>
              </a:rPr>
              <a:t>년 이내 인터넷쇼핑 이용자 대상 복수응답</a:t>
            </a:r>
            <a:endParaRPr lang="en-US" altLang="ko-KR" dirty="0">
              <a:solidFill>
                <a:srgbClr val="FFFFFF">
                  <a:lumMod val="50000"/>
                </a:srgbClr>
              </a:solidFill>
            </a:endParaRPr>
          </a:p>
        </p:txBody>
      </p:sp>
      <p:grpSp>
        <p:nvGrpSpPr>
          <p:cNvPr id="3" name="그룹 2">
            <a:extLst>
              <a:ext uri="{FF2B5EF4-FFF2-40B4-BE49-F238E27FC236}">
                <a16:creationId xmlns:a16="http://schemas.microsoft.com/office/drawing/2014/main" id="{709BDB97-20F8-1A2B-5050-C145803D7B1D}"/>
              </a:ext>
            </a:extLst>
          </p:cNvPr>
          <p:cNvGrpSpPr/>
          <p:nvPr/>
        </p:nvGrpSpPr>
        <p:grpSpPr>
          <a:xfrm>
            <a:off x="489001" y="2176483"/>
            <a:ext cx="5804434" cy="276837"/>
            <a:chOff x="704850" y="2013298"/>
            <a:chExt cx="4140200" cy="276837"/>
          </a:xfrm>
        </p:grpSpPr>
        <p:sp>
          <p:nvSpPr>
            <p:cNvPr id="4" name="TextBox 3">
              <a:extLst>
                <a:ext uri="{FF2B5EF4-FFF2-40B4-BE49-F238E27FC236}">
                  <a16:creationId xmlns:a16="http://schemas.microsoft.com/office/drawing/2014/main" id="{50D267C9-D529-1D1E-9C75-516F212FF227}"/>
                </a:ext>
              </a:extLst>
            </p:cNvPr>
            <p:cNvSpPr txBox="1"/>
            <p:nvPr/>
          </p:nvSpPr>
          <p:spPr>
            <a:xfrm>
              <a:off x="704850" y="2057487"/>
              <a:ext cx="162819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국내 온라인쇼핑 규모 및 결제 방식</a:t>
              </a:r>
            </a:p>
          </p:txBody>
        </p:sp>
        <p:cxnSp>
          <p:nvCxnSpPr>
            <p:cNvPr id="6" name="직선 연결선 5">
              <a:extLst>
                <a:ext uri="{FF2B5EF4-FFF2-40B4-BE49-F238E27FC236}">
                  <a16:creationId xmlns:a16="http://schemas.microsoft.com/office/drawing/2014/main" id="{5D2EC963-CD97-DA7F-47C8-D635A578F1A0}"/>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5B87A8F0-79A7-39F3-DB9B-624B18239CF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 name="사각형: 둥근 모서리 4">
            <a:extLst>
              <a:ext uri="{FF2B5EF4-FFF2-40B4-BE49-F238E27FC236}">
                <a16:creationId xmlns:a16="http://schemas.microsoft.com/office/drawing/2014/main" id="{4E46DBE5-C487-9CA8-CD46-F39C51F0299F}"/>
              </a:ext>
            </a:extLst>
          </p:cNvPr>
          <p:cNvSpPr/>
          <p:nvPr/>
        </p:nvSpPr>
        <p:spPr>
          <a:xfrm>
            <a:off x="6681788" y="2565400"/>
            <a:ext cx="2735212" cy="3064934"/>
          </a:xfrm>
          <a:prstGeom prst="roundRect">
            <a:avLst>
              <a:gd name="adj" fmla="val 0"/>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2" name="그룹 11">
            <a:extLst>
              <a:ext uri="{FF2B5EF4-FFF2-40B4-BE49-F238E27FC236}">
                <a16:creationId xmlns:a16="http://schemas.microsoft.com/office/drawing/2014/main" id="{DC724C33-D18E-48B9-BA4D-76B925EDB4D3}"/>
              </a:ext>
            </a:extLst>
          </p:cNvPr>
          <p:cNvGrpSpPr/>
          <p:nvPr/>
        </p:nvGrpSpPr>
        <p:grpSpPr>
          <a:xfrm>
            <a:off x="6724427" y="3648816"/>
            <a:ext cx="2626354" cy="818802"/>
            <a:chOff x="6724427" y="3610716"/>
            <a:chExt cx="2626354" cy="818802"/>
          </a:xfrm>
        </p:grpSpPr>
        <p:grpSp>
          <p:nvGrpSpPr>
            <p:cNvPr id="26" name="Group 269">
              <a:extLst>
                <a:ext uri="{FF2B5EF4-FFF2-40B4-BE49-F238E27FC236}">
                  <a16:creationId xmlns:a16="http://schemas.microsoft.com/office/drawing/2014/main" id="{D7FB5E2A-A057-2D00-9AFD-91BB37B70DCD}"/>
                </a:ext>
              </a:extLst>
            </p:cNvPr>
            <p:cNvGrpSpPr/>
            <p:nvPr/>
          </p:nvGrpSpPr>
          <p:grpSpPr>
            <a:xfrm>
              <a:off x="7027821" y="3980098"/>
              <a:ext cx="449506" cy="312199"/>
              <a:chOff x="146050" y="3676650"/>
              <a:chExt cx="930276" cy="646113"/>
            </a:xfrm>
            <a:solidFill>
              <a:srgbClr val="99E3FB"/>
            </a:solidFill>
          </p:grpSpPr>
          <p:sp>
            <p:nvSpPr>
              <p:cNvPr id="32" name="Freeform 39">
                <a:extLst>
                  <a:ext uri="{FF2B5EF4-FFF2-40B4-BE49-F238E27FC236}">
                    <a16:creationId xmlns:a16="http://schemas.microsoft.com/office/drawing/2014/main" id="{1CAA88F7-868E-7F65-3FFD-F799CBFC186B}"/>
                  </a:ext>
                </a:extLst>
              </p:cNvPr>
              <p:cNvSpPr>
                <a:spLocks/>
              </p:cNvSpPr>
              <p:nvPr/>
            </p:nvSpPr>
            <p:spPr bwMode="auto">
              <a:xfrm>
                <a:off x="146050" y="3676650"/>
                <a:ext cx="490538" cy="355600"/>
              </a:xfrm>
              <a:custGeom>
                <a:avLst/>
                <a:gdLst>
                  <a:gd name="T0" fmla="*/ 130 w 130"/>
                  <a:gd name="T1" fmla="*/ 39 h 94"/>
                  <a:gd name="T2" fmla="*/ 92 w 130"/>
                  <a:gd name="T3" fmla="*/ 8 h 94"/>
                  <a:gd name="T4" fmla="*/ 65 w 130"/>
                  <a:gd name="T5" fmla="*/ 4 h 94"/>
                  <a:gd name="T6" fmla="*/ 0 w 130"/>
                  <a:gd name="T7" fmla="*/ 30 h 94"/>
                  <a:gd name="T8" fmla="*/ 0 w 130"/>
                  <a:gd name="T9" fmla="*/ 86 h 94"/>
                  <a:gd name="T10" fmla="*/ 46 w 130"/>
                  <a:gd name="T11" fmla="*/ 85 h 94"/>
                  <a:gd name="T12" fmla="*/ 105 w 130"/>
                  <a:gd name="T13" fmla="*/ 93 h 94"/>
                  <a:gd name="T14" fmla="*/ 122 w 130"/>
                  <a:gd name="T15" fmla="*/ 80 h 94"/>
                  <a:gd name="T16" fmla="*/ 122 w 130"/>
                  <a:gd name="T17" fmla="*/ 80 h 94"/>
                  <a:gd name="T18" fmla="*/ 109 w 130"/>
                  <a:gd name="T19" fmla="*/ 62 h 94"/>
                  <a:gd name="T20" fmla="*/ 72 w 130"/>
                  <a:gd name="T21" fmla="*/ 58 h 94"/>
                  <a:gd name="T22" fmla="*/ 70 w 130"/>
                  <a:gd name="T23" fmla="*/ 56 h 94"/>
                  <a:gd name="T24" fmla="*/ 83 w 130"/>
                  <a:gd name="T25" fmla="*/ 44 h 94"/>
                  <a:gd name="T26" fmla="*/ 85 w 130"/>
                  <a:gd name="T27" fmla="*/ 44 h 94"/>
                  <a:gd name="T28" fmla="*/ 98 w 130"/>
                  <a:gd name="T29" fmla="*/ 51 h 94"/>
                  <a:gd name="T30" fmla="*/ 130 w 130"/>
                  <a:gd name="T31"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94">
                    <a:moveTo>
                      <a:pt x="130" y="39"/>
                    </a:moveTo>
                    <a:cubicBezTo>
                      <a:pt x="92" y="8"/>
                      <a:pt x="92" y="8"/>
                      <a:pt x="92" y="8"/>
                    </a:cubicBezTo>
                    <a:cubicBezTo>
                      <a:pt x="84" y="2"/>
                      <a:pt x="74" y="0"/>
                      <a:pt x="65" y="4"/>
                    </a:cubicBezTo>
                    <a:cubicBezTo>
                      <a:pt x="0" y="30"/>
                      <a:pt x="0" y="30"/>
                      <a:pt x="0" y="30"/>
                    </a:cubicBezTo>
                    <a:cubicBezTo>
                      <a:pt x="0" y="86"/>
                      <a:pt x="0" y="86"/>
                      <a:pt x="0" y="86"/>
                    </a:cubicBezTo>
                    <a:cubicBezTo>
                      <a:pt x="46" y="85"/>
                      <a:pt x="46" y="85"/>
                      <a:pt x="46" y="85"/>
                    </a:cubicBezTo>
                    <a:cubicBezTo>
                      <a:pt x="105" y="93"/>
                      <a:pt x="105" y="93"/>
                      <a:pt x="105" y="93"/>
                    </a:cubicBezTo>
                    <a:cubicBezTo>
                      <a:pt x="114" y="94"/>
                      <a:pt x="121" y="88"/>
                      <a:pt x="122" y="80"/>
                    </a:cubicBezTo>
                    <a:cubicBezTo>
                      <a:pt x="122" y="80"/>
                      <a:pt x="122" y="80"/>
                      <a:pt x="122" y="80"/>
                    </a:cubicBezTo>
                    <a:cubicBezTo>
                      <a:pt x="124" y="72"/>
                      <a:pt x="118" y="64"/>
                      <a:pt x="109" y="62"/>
                    </a:cubicBezTo>
                    <a:cubicBezTo>
                      <a:pt x="72" y="58"/>
                      <a:pt x="72" y="58"/>
                      <a:pt x="72" y="58"/>
                    </a:cubicBezTo>
                    <a:cubicBezTo>
                      <a:pt x="71" y="58"/>
                      <a:pt x="70" y="57"/>
                      <a:pt x="70" y="56"/>
                    </a:cubicBezTo>
                    <a:cubicBezTo>
                      <a:pt x="71" y="53"/>
                      <a:pt x="73" y="48"/>
                      <a:pt x="83" y="44"/>
                    </a:cubicBezTo>
                    <a:cubicBezTo>
                      <a:pt x="84" y="44"/>
                      <a:pt x="84" y="44"/>
                      <a:pt x="85" y="44"/>
                    </a:cubicBezTo>
                    <a:cubicBezTo>
                      <a:pt x="87" y="45"/>
                      <a:pt x="95" y="49"/>
                      <a:pt x="98" y="51"/>
                    </a:cubicBezTo>
                    <a:lnTo>
                      <a:pt x="13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0">
                <a:extLst>
                  <a:ext uri="{FF2B5EF4-FFF2-40B4-BE49-F238E27FC236}">
                    <a16:creationId xmlns:a16="http://schemas.microsoft.com/office/drawing/2014/main" id="{89C0D1C0-D7A3-5C92-679C-822A0C0A2523}"/>
                  </a:ext>
                </a:extLst>
              </p:cNvPr>
              <p:cNvSpPr>
                <a:spLocks noEditPoints="1"/>
              </p:cNvSpPr>
              <p:nvPr/>
            </p:nvSpPr>
            <p:spPr bwMode="auto">
              <a:xfrm>
                <a:off x="334963" y="3763963"/>
                <a:ext cx="741363" cy="558800"/>
              </a:xfrm>
              <a:custGeom>
                <a:avLst/>
                <a:gdLst>
                  <a:gd name="T0" fmla="*/ 170 w 197"/>
                  <a:gd name="T1" fmla="*/ 55 h 148"/>
                  <a:gd name="T2" fmla="*/ 163 w 197"/>
                  <a:gd name="T3" fmla="*/ 58 h 148"/>
                  <a:gd name="T4" fmla="*/ 148 w 197"/>
                  <a:gd name="T5" fmla="*/ 15 h 148"/>
                  <a:gd name="T6" fmla="*/ 138 w 197"/>
                  <a:gd name="T7" fmla="*/ 3 h 148"/>
                  <a:gd name="T8" fmla="*/ 121 w 197"/>
                  <a:gd name="T9" fmla="*/ 2 h 148"/>
                  <a:gd name="T10" fmla="*/ 24 w 197"/>
                  <a:gd name="T11" fmla="*/ 36 h 148"/>
                  <a:gd name="T12" fmla="*/ 11 w 197"/>
                  <a:gd name="T13" fmla="*/ 63 h 148"/>
                  <a:gd name="T14" fmla="*/ 27 w 197"/>
                  <a:gd name="T15" fmla="*/ 106 h 148"/>
                  <a:gd name="T16" fmla="*/ 14 w 197"/>
                  <a:gd name="T17" fmla="*/ 111 h 148"/>
                  <a:gd name="T18" fmla="*/ 3 w 197"/>
                  <a:gd name="T19" fmla="*/ 134 h 148"/>
                  <a:gd name="T20" fmla="*/ 3 w 197"/>
                  <a:gd name="T21" fmla="*/ 134 h 148"/>
                  <a:gd name="T22" fmla="*/ 26 w 197"/>
                  <a:gd name="T23" fmla="*/ 145 h 148"/>
                  <a:gd name="T24" fmla="*/ 182 w 197"/>
                  <a:gd name="T25" fmla="*/ 89 h 148"/>
                  <a:gd name="T26" fmla="*/ 193 w 197"/>
                  <a:gd name="T27" fmla="*/ 66 h 148"/>
                  <a:gd name="T28" fmla="*/ 193 w 197"/>
                  <a:gd name="T29" fmla="*/ 66 h 148"/>
                  <a:gd name="T30" fmla="*/ 170 w 197"/>
                  <a:gd name="T31" fmla="*/ 55 h 148"/>
                  <a:gd name="T32" fmla="*/ 28 w 197"/>
                  <a:gd name="T33" fmla="*/ 46 h 148"/>
                  <a:gd name="T34" fmla="*/ 124 w 197"/>
                  <a:gd name="T35" fmla="*/ 11 h 148"/>
                  <a:gd name="T36" fmla="*/ 124 w 197"/>
                  <a:gd name="T37" fmla="*/ 11 h 148"/>
                  <a:gd name="T38" fmla="*/ 128 w 197"/>
                  <a:gd name="T39" fmla="*/ 11 h 148"/>
                  <a:gd name="T40" fmla="*/ 133 w 197"/>
                  <a:gd name="T41" fmla="*/ 12 h 148"/>
                  <a:gd name="T42" fmla="*/ 138 w 197"/>
                  <a:gd name="T43" fmla="*/ 18 h 148"/>
                  <a:gd name="T44" fmla="*/ 153 w 197"/>
                  <a:gd name="T45" fmla="*/ 61 h 148"/>
                  <a:gd name="T46" fmla="*/ 36 w 197"/>
                  <a:gd name="T47" fmla="*/ 103 h 148"/>
                  <a:gd name="T48" fmla="*/ 21 w 197"/>
                  <a:gd name="T49" fmla="*/ 60 h 148"/>
                  <a:gd name="T50" fmla="*/ 28 w 197"/>
                  <a:gd name="T51" fmla="*/ 46 h 148"/>
                  <a:gd name="T52" fmla="*/ 42 w 197"/>
                  <a:gd name="T53" fmla="*/ 111 h 148"/>
                  <a:gd name="T54" fmla="*/ 48 w 197"/>
                  <a:gd name="T55" fmla="*/ 129 h 148"/>
                  <a:gd name="T56" fmla="*/ 30 w 197"/>
                  <a:gd name="T57" fmla="*/ 125 h 148"/>
                  <a:gd name="T58" fmla="*/ 42 w 197"/>
                  <a:gd name="T5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148">
                    <a:moveTo>
                      <a:pt x="170" y="55"/>
                    </a:moveTo>
                    <a:cubicBezTo>
                      <a:pt x="163" y="58"/>
                      <a:pt x="163" y="58"/>
                      <a:pt x="163" y="58"/>
                    </a:cubicBezTo>
                    <a:cubicBezTo>
                      <a:pt x="148" y="15"/>
                      <a:pt x="148" y="15"/>
                      <a:pt x="148" y="15"/>
                    </a:cubicBezTo>
                    <a:cubicBezTo>
                      <a:pt x="146" y="10"/>
                      <a:pt x="143" y="6"/>
                      <a:pt x="138" y="3"/>
                    </a:cubicBezTo>
                    <a:cubicBezTo>
                      <a:pt x="133" y="0"/>
                      <a:pt x="127" y="0"/>
                      <a:pt x="121" y="2"/>
                    </a:cubicBezTo>
                    <a:cubicBezTo>
                      <a:pt x="24" y="36"/>
                      <a:pt x="24" y="36"/>
                      <a:pt x="24" y="36"/>
                    </a:cubicBezTo>
                    <a:cubicBezTo>
                      <a:pt x="13" y="40"/>
                      <a:pt x="7" y="52"/>
                      <a:pt x="11" y="63"/>
                    </a:cubicBezTo>
                    <a:cubicBezTo>
                      <a:pt x="27" y="106"/>
                      <a:pt x="27" y="106"/>
                      <a:pt x="27" y="106"/>
                    </a:cubicBezTo>
                    <a:cubicBezTo>
                      <a:pt x="14" y="111"/>
                      <a:pt x="14" y="111"/>
                      <a:pt x="14" y="111"/>
                    </a:cubicBezTo>
                    <a:cubicBezTo>
                      <a:pt x="5" y="114"/>
                      <a:pt x="0" y="124"/>
                      <a:pt x="3" y="134"/>
                    </a:cubicBezTo>
                    <a:cubicBezTo>
                      <a:pt x="3" y="134"/>
                      <a:pt x="3" y="134"/>
                      <a:pt x="3" y="134"/>
                    </a:cubicBezTo>
                    <a:cubicBezTo>
                      <a:pt x="7" y="143"/>
                      <a:pt x="17" y="148"/>
                      <a:pt x="26" y="145"/>
                    </a:cubicBezTo>
                    <a:cubicBezTo>
                      <a:pt x="182" y="89"/>
                      <a:pt x="182" y="89"/>
                      <a:pt x="182" y="89"/>
                    </a:cubicBezTo>
                    <a:cubicBezTo>
                      <a:pt x="192" y="86"/>
                      <a:pt x="197" y="76"/>
                      <a:pt x="193" y="66"/>
                    </a:cubicBezTo>
                    <a:cubicBezTo>
                      <a:pt x="193" y="66"/>
                      <a:pt x="193" y="66"/>
                      <a:pt x="193" y="66"/>
                    </a:cubicBezTo>
                    <a:cubicBezTo>
                      <a:pt x="190" y="57"/>
                      <a:pt x="180" y="52"/>
                      <a:pt x="170" y="55"/>
                    </a:cubicBezTo>
                    <a:close/>
                    <a:moveTo>
                      <a:pt x="28" y="46"/>
                    </a:moveTo>
                    <a:cubicBezTo>
                      <a:pt x="124" y="11"/>
                      <a:pt x="124" y="11"/>
                      <a:pt x="124" y="11"/>
                    </a:cubicBezTo>
                    <a:cubicBezTo>
                      <a:pt x="124" y="11"/>
                      <a:pt x="124" y="11"/>
                      <a:pt x="124" y="11"/>
                    </a:cubicBezTo>
                    <a:cubicBezTo>
                      <a:pt x="125" y="11"/>
                      <a:pt x="127" y="11"/>
                      <a:pt x="128" y="11"/>
                    </a:cubicBezTo>
                    <a:cubicBezTo>
                      <a:pt x="129" y="11"/>
                      <a:pt x="131" y="11"/>
                      <a:pt x="133" y="12"/>
                    </a:cubicBezTo>
                    <a:cubicBezTo>
                      <a:pt x="135" y="13"/>
                      <a:pt x="137" y="15"/>
                      <a:pt x="138" y="18"/>
                    </a:cubicBezTo>
                    <a:cubicBezTo>
                      <a:pt x="153" y="61"/>
                      <a:pt x="153" y="61"/>
                      <a:pt x="153" y="61"/>
                    </a:cubicBezTo>
                    <a:cubicBezTo>
                      <a:pt x="36" y="103"/>
                      <a:pt x="36" y="103"/>
                      <a:pt x="36" y="103"/>
                    </a:cubicBezTo>
                    <a:cubicBezTo>
                      <a:pt x="21" y="60"/>
                      <a:pt x="21" y="60"/>
                      <a:pt x="21" y="60"/>
                    </a:cubicBezTo>
                    <a:cubicBezTo>
                      <a:pt x="19" y="54"/>
                      <a:pt x="22" y="48"/>
                      <a:pt x="28" y="46"/>
                    </a:cubicBezTo>
                    <a:close/>
                    <a:moveTo>
                      <a:pt x="42" y="111"/>
                    </a:moveTo>
                    <a:cubicBezTo>
                      <a:pt x="48" y="129"/>
                      <a:pt x="48" y="129"/>
                      <a:pt x="48" y="129"/>
                    </a:cubicBezTo>
                    <a:cubicBezTo>
                      <a:pt x="30" y="125"/>
                      <a:pt x="30" y="125"/>
                      <a:pt x="30" y="125"/>
                    </a:cubicBezTo>
                    <a:lnTo>
                      <a:pt x="42"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3" name="직사각형 231">
              <a:extLst>
                <a:ext uri="{FF2B5EF4-FFF2-40B4-BE49-F238E27FC236}">
                  <a16:creationId xmlns:a16="http://schemas.microsoft.com/office/drawing/2014/main" id="{79498D3C-E119-B946-AEDB-64BE9EE501FC}"/>
                </a:ext>
              </a:extLst>
            </p:cNvPr>
            <p:cNvSpPr/>
            <p:nvPr/>
          </p:nvSpPr>
          <p:spPr bwMode="auto">
            <a:xfrm>
              <a:off x="7406237" y="3709929"/>
              <a:ext cx="1944544" cy="719589"/>
            </a:xfrm>
            <a:prstGeom prst="roundRect">
              <a:avLst/>
            </a:prstGeom>
            <a:noFill/>
            <a:ln w="158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defTabSz="914400">
                <a:lnSpc>
                  <a:spcPct val="110000"/>
                </a:lnSpc>
                <a:spcAft>
                  <a:spcPts val="300"/>
                </a:spcAft>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온라인에서의 결제 경험을 오프라인에서도 누릴 수 있어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사용자 경험을 확장함으로써 소비자의 편의성이 증가하고 플랫폼 이용 활성화</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44" name="직사각형 231">
              <a:extLst>
                <a:ext uri="{FF2B5EF4-FFF2-40B4-BE49-F238E27FC236}">
                  <a16:creationId xmlns:a16="http://schemas.microsoft.com/office/drawing/2014/main" id="{04172F55-7946-6E95-A225-4C0C53416453}"/>
                </a:ext>
              </a:extLst>
            </p:cNvPr>
            <p:cNvSpPr/>
            <p:nvPr/>
          </p:nvSpPr>
          <p:spPr bwMode="auto">
            <a:xfrm>
              <a:off x="6724427" y="3610716"/>
              <a:ext cx="262014" cy="553422"/>
            </a:xfrm>
            <a:prstGeom prst="roundRect">
              <a:avLst/>
            </a:prstGeom>
            <a:noFill/>
            <a:ln w="158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just" defTabSz="914400">
                <a:lnSpc>
                  <a:spcPct val="110000"/>
                </a:lnSpc>
                <a:spcAft>
                  <a:spcPts val="300"/>
                </a:spcAft>
              </a:pPr>
              <a:r>
                <a:rPr lang="en-US" altLang="ko-KR" sz="2400" dirty="0">
                  <a:ln>
                    <a:solidFill>
                      <a:schemeClr val="tx1">
                        <a:alpha val="0"/>
                      </a:schemeClr>
                    </a:solidFill>
                  </a:ln>
                  <a:solidFill>
                    <a:srgbClr val="99E3FB"/>
                  </a:solidFill>
                  <a:latin typeface="KPMG Bold" panose="020B0803030202040204" pitchFamily="34" charset="0"/>
                  <a:ea typeface="KoPub돋움체 Medium" panose="02020603020101020101" pitchFamily="18" charset="-127"/>
                </a:rPr>
                <a:t>2</a:t>
              </a:r>
            </a:p>
          </p:txBody>
        </p:sp>
      </p:grpSp>
      <p:grpSp>
        <p:nvGrpSpPr>
          <p:cNvPr id="13" name="그룹 12">
            <a:extLst>
              <a:ext uri="{FF2B5EF4-FFF2-40B4-BE49-F238E27FC236}">
                <a16:creationId xmlns:a16="http://schemas.microsoft.com/office/drawing/2014/main" id="{1B8A6F67-3CA4-F973-DAE2-D69732EC7A7C}"/>
              </a:ext>
            </a:extLst>
          </p:cNvPr>
          <p:cNvGrpSpPr/>
          <p:nvPr/>
        </p:nvGrpSpPr>
        <p:grpSpPr>
          <a:xfrm>
            <a:off x="6732529" y="4659605"/>
            <a:ext cx="2618252" cy="814871"/>
            <a:chOff x="6732529" y="4592930"/>
            <a:chExt cx="2618252" cy="814871"/>
          </a:xfrm>
        </p:grpSpPr>
        <p:grpSp>
          <p:nvGrpSpPr>
            <p:cNvPr id="20" name="Grupo 627">
              <a:extLst>
                <a:ext uri="{FF2B5EF4-FFF2-40B4-BE49-F238E27FC236}">
                  <a16:creationId xmlns:a16="http://schemas.microsoft.com/office/drawing/2014/main" id="{40D1A745-231B-7C4B-A97C-D90549905A3A}"/>
                </a:ext>
              </a:extLst>
            </p:cNvPr>
            <p:cNvGrpSpPr/>
            <p:nvPr/>
          </p:nvGrpSpPr>
          <p:grpSpPr>
            <a:xfrm>
              <a:off x="7092311" y="4917678"/>
              <a:ext cx="343839" cy="393550"/>
              <a:chOff x="6948488" y="2012950"/>
              <a:chExt cx="658813" cy="754063"/>
            </a:xfrm>
            <a:solidFill>
              <a:srgbClr val="99E3FB"/>
            </a:solidFill>
          </p:grpSpPr>
          <p:sp>
            <p:nvSpPr>
              <p:cNvPr id="21" name="Freeform 76">
                <a:extLst>
                  <a:ext uri="{FF2B5EF4-FFF2-40B4-BE49-F238E27FC236}">
                    <a16:creationId xmlns:a16="http://schemas.microsoft.com/office/drawing/2014/main" id="{10D69560-4E3B-825D-B325-F56B3BA696A2}"/>
                  </a:ext>
                </a:extLst>
              </p:cNvPr>
              <p:cNvSpPr>
                <a:spLocks/>
              </p:cNvSpPr>
              <p:nvPr/>
            </p:nvSpPr>
            <p:spPr bwMode="auto">
              <a:xfrm>
                <a:off x="7327901" y="2420938"/>
                <a:ext cx="279400" cy="346075"/>
              </a:xfrm>
              <a:custGeom>
                <a:avLst/>
                <a:gdLst>
                  <a:gd name="T0" fmla="*/ 69 w 74"/>
                  <a:gd name="T1" fmla="*/ 39 h 92"/>
                  <a:gd name="T2" fmla="*/ 57 w 74"/>
                  <a:gd name="T3" fmla="*/ 34 h 92"/>
                  <a:gd name="T4" fmla="*/ 42 w 74"/>
                  <a:gd name="T5" fmla="*/ 33 h 92"/>
                  <a:gd name="T6" fmla="*/ 40 w 74"/>
                  <a:gd name="T7" fmla="*/ 33 h 92"/>
                  <a:gd name="T8" fmla="*/ 38 w 74"/>
                  <a:gd name="T9" fmla="*/ 33 h 92"/>
                  <a:gd name="T10" fmla="*/ 35 w 74"/>
                  <a:gd name="T11" fmla="*/ 20 h 92"/>
                  <a:gd name="T12" fmla="*/ 31 w 74"/>
                  <a:gd name="T13" fmla="*/ 7 h 92"/>
                  <a:gd name="T14" fmla="*/ 30 w 74"/>
                  <a:gd name="T15" fmla="*/ 6 h 92"/>
                  <a:gd name="T16" fmla="*/ 17 w 74"/>
                  <a:gd name="T17" fmla="*/ 9 h 92"/>
                  <a:gd name="T18" fmla="*/ 17 w 74"/>
                  <a:gd name="T19" fmla="*/ 10 h 92"/>
                  <a:gd name="T20" fmla="*/ 26 w 74"/>
                  <a:gd name="T21" fmla="*/ 54 h 92"/>
                  <a:gd name="T22" fmla="*/ 18 w 74"/>
                  <a:gd name="T23" fmla="*/ 46 h 92"/>
                  <a:gd name="T24" fmla="*/ 15 w 74"/>
                  <a:gd name="T25" fmla="*/ 44 h 92"/>
                  <a:gd name="T26" fmla="*/ 14 w 74"/>
                  <a:gd name="T27" fmla="*/ 43 h 92"/>
                  <a:gd name="T28" fmla="*/ 6 w 74"/>
                  <a:gd name="T29" fmla="*/ 54 h 92"/>
                  <a:gd name="T30" fmla="*/ 9 w 74"/>
                  <a:gd name="T31" fmla="*/ 57 h 92"/>
                  <a:gd name="T32" fmla="*/ 11 w 74"/>
                  <a:gd name="T33" fmla="*/ 59 h 92"/>
                  <a:gd name="T34" fmla="*/ 16 w 74"/>
                  <a:gd name="T35" fmla="*/ 65 h 92"/>
                  <a:gd name="T36" fmla="*/ 17 w 74"/>
                  <a:gd name="T37" fmla="*/ 67 h 92"/>
                  <a:gd name="T38" fmla="*/ 21 w 74"/>
                  <a:gd name="T39" fmla="*/ 75 h 92"/>
                  <a:gd name="T40" fmla="*/ 23 w 74"/>
                  <a:gd name="T41" fmla="*/ 77 h 92"/>
                  <a:gd name="T42" fmla="*/ 28 w 74"/>
                  <a:gd name="T43" fmla="*/ 83 h 92"/>
                  <a:gd name="T44" fmla="*/ 30 w 74"/>
                  <a:gd name="T45" fmla="*/ 85 h 92"/>
                  <a:gd name="T46" fmla="*/ 31 w 74"/>
                  <a:gd name="T47" fmla="*/ 92 h 92"/>
                  <a:gd name="T48" fmla="*/ 72 w 74"/>
                  <a:gd name="T49" fmla="*/ 92 h 92"/>
                  <a:gd name="T50" fmla="*/ 72 w 74"/>
                  <a:gd name="T51" fmla="*/ 81 h 92"/>
                  <a:gd name="T52" fmla="*/ 73 w 74"/>
                  <a:gd name="T53" fmla="*/ 72 h 92"/>
                  <a:gd name="T54" fmla="*/ 71 w 74"/>
                  <a:gd name="T55" fmla="*/ 45 h 92"/>
                  <a:gd name="T56" fmla="*/ 71 w 74"/>
                  <a:gd name="T57" fmla="*/ 42 h 92"/>
                  <a:gd name="T58" fmla="*/ 69 w 74"/>
                  <a:gd name="T5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 h="92">
                    <a:moveTo>
                      <a:pt x="69" y="39"/>
                    </a:moveTo>
                    <a:cubicBezTo>
                      <a:pt x="68" y="37"/>
                      <a:pt x="59" y="35"/>
                      <a:pt x="57" y="34"/>
                    </a:cubicBezTo>
                    <a:cubicBezTo>
                      <a:pt x="53" y="34"/>
                      <a:pt x="46" y="33"/>
                      <a:pt x="42" y="33"/>
                    </a:cubicBezTo>
                    <a:cubicBezTo>
                      <a:pt x="40" y="33"/>
                      <a:pt x="40" y="33"/>
                      <a:pt x="40" y="33"/>
                    </a:cubicBezTo>
                    <a:cubicBezTo>
                      <a:pt x="38" y="33"/>
                      <a:pt x="38" y="33"/>
                      <a:pt x="38" y="33"/>
                    </a:cubicBezTo>
                    <a:cubicBezTo>
                      <a:pt x="38" y="30"/>
                      <a:pt x="36" y="24"/>
                      <a:pt x="35" y="20"/>
                    </a:cubicBezTo>
                    <a:cubicBezTo>
                      <a:pt x="31" y="7"/>
                      <a:pt x="31" y="7"/>
                      <a:pt x="31" y="7"/>
                    </a:cubicBezTo>
                    <a:cubicBezTo>
                      <a:pt x="30" y="6"/>
                      <a:pt x="30" y="6"/>
                      <a:pt x="30" y="6"/>
                    </a:cubicBezTo>
                    <a:cubicBezTo>
                      <a:pt x="27" y="0"/>
                      <a:pt x="17" y="2"/>
                      <a:pt x="17" y="9"/>
                    </a:cubicBezTo>
                    <a:cubicBezTo>
                      <a:pt x="17" y="10"/>
                      <a:pt x="17" y="10"/>
                      <a:pt x="17" y="10"/>
                    </a:cubicBezTo>
                    <a:cubicBezTo>
                      <a:pt x="21" y="24"/>
                      <a:pt x="24" y="40"/>
                      <a:pt x="26" y="54"/>
                    </a:cubicBezTo>
                    <a:cubicBezTo>
                      <a:pt x="23" y="52"/>
                      <a:pt x="20" y="49"/>
                      <a:pt x="18" y="46"/>
                    </a:cubicBezTo>
                    <a:cubicBezTo>
                      <a:pt x="15" y="44"/>
                      <a:pt x="15" y="44"/>
                      <a:pt x="15" y="44"/>
                    </a:cubicBezTo>
                    <a:cubicBezTo>
                      <a:pt x="14" y="43"/>
                      <a:pt x="14" y="43"/>
                      <a:pt x="14" y="43"/>
                    </a:cubicBezTo>
                    <a:cubicBezTo>
                      <a:pt x="7" y="40"/>
                      <a:pt x="0" y="49"/>
                      <a:pt x="6" y="54"/>
                    </a:cubicBezTo>
                    <a:cubicBezTo>
                      <a:pt x="9" y="57"/>
                      <a:pt x="9" y="57"/>
                      <a:pt x="9" y="57"/>
                    </a:cubicBezTo>
                    <a:cubicBezTo>
                      <a:pt x="11" y="59"/>
                      <a:pt x="11" y="59"/>
                      <a:pt x="11" y="59"/>
                    </a:cubicBezTo>
                    <a:cubicBezTo>
                      <a:pt x="13" y="61"/>
                      <a:pt x="15" y="63"/>
                      <a:pt x="16" y="65"/>
                    </a:cubicBezTo>
                    <a:cubicBezTo>
                      <a:pt x="17" y="67"/>
                      <a:pt x="17" y="67"/>
                      <a:pt x="17" y="67"/>
                    </a:cubicBezTo>
                    <a:cubicBezTo>
                      <a:pt x="18" y="69"/>
                      <a:pt x="20" y="73"/>
                      <a:pt x="21" y="75"/>
                    </a:cubicBezTo>
                    <a:cubicBezTo>
                      <a:pt x="23" y="77"/>
                      <a:pt x="23" y="77"/>
                      <a:pt x="23" y="77"/>
                    </a:cubicBezTo>
                    <a:cubicBezTo>
                      <a:pt x="24" y="79"/>
                      <a:pt x="26" y="82"/>
                      <a:pt x="28" y="83"/>
                    </a:cubicBezTo>
                    <a:cubicBezTo>
                      <a:pt x="30" y="85"/>
                      <a:pt x="30" y="85"/>
                      <a:pt x="30" y="85"/>
                    </a:cubicBezTo>
                    <a:cubicBezTo>
                      <a:pt x="31" y="92"/>
                      <a:pt x="31" y="92"/>
                      <a:pt x="31" y="92"/>
                    </a:cubicBezTo>
                    <a:cubicBezTo>
                      <a:pt x="72" y="92"/>
                      <a:pt x="72" y="92"/>
                      <a:pt x="72" y="92"/>
                    </a:cubicBezTo>
                    <a:cubicBezTo>
                      <a:pt x="72" y="81"/>
                      <a:pt x="72" y="81"/>
                      <a:pt x="72" y="81"/>
                    </a:cubicBezTo>
                    <a:cubicBezTo>
                      <a:pt x="72" y="79"/>
                      <a:pt x="73" y="74"/>
                      <a:pt x="73" y="72"/>
                    </a:cubicBezTo>
                    <a:cubicBezTo>
                      <a:pt x="74" y="63"/>
                      <a:pt x="74" y="53"/>
                      <a:pt x="71" y="45"/>
                    </a:cubicBezTo>
                    <a:cubicBezTo>
                      <a:pt x="71" y="42"/>
                      <a:pt x="71" y="42"/>
                      <a:pt x="71" y="42"/>
                    </a:cubicBezTo>
                    <a:cubicBezTo>
                      <a:pt x="70" y="41"/>
                      <a:pt x="70" y="40"/>
                      <a:pt x="6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8">
                <a:extLst>
                  <a:ext uri="{FF2B5EF4-FFF2-40B4-BE49-F238E27FC236}">
                    <a16:creationId xmlns:a16="http://schemas.microsoft.com/office/drawing/2014/main" id="{615C81C6-AB08-6D82-6A60-A3ACE1C03611}"/>
                  </a:ext>
                </a:extLst>
              </p:cNvPr>
              <p:cNvSpPr>
                <a:spLocks/>
              </p:cNvSpPr>
              <p:nvPr/>
            </p:nvSpPr>
            <p:spPr bwMode="auto">
              <a:xfrm>
                <a:off x="7042152" y="2292350"/>
                <a:ext cx="356795" cy="276092"/>
              </a:xfrm>
              <a:custGeom>
                <a:avLst/>
                <a:gdLst>
                  <a:gd name="T0" fmla="*/ 71 w 71"/>
                  <a:gd name="T1" fmla="*/ 55 h 55"/>
                  <a:gd name="T2" fmla="*/ 3 w 71"/>
                  <a:gd name="T3" fmla="*/ 55 h 55"/>
                  <a:gd name="T4" fmla="*/ 0 w 71"/>
                  <a:gd name="T5" fmla="*/ 52 h 55"/>
                  <a:gd name="T6" fmla="*/ 0 w 71"/>
                  <a:gd name="T7" fmla="*/ 0 h 55"/>
                  <a:gd name="T8" fmla="*/ 6 w 71"/>
                  <a:gd name="T9" fmla="*/ 0 h 55"/>
                  <a:gd name="T10" fmla="*/ 6 w 71"/>
                  <a:gd name="T11" fmla="*/ 49 h 55"/>
                  <a:gd name="T12" fmla="*/ 71 w 71"/>
                  <a:gd name="T13" fmla="*/ 49 h 55"/>
                  <a:gd name="T14" fmla="*/ 71 w 71"/>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55">
                    <a:moveTo>
                      <a:pt x="71" y="55"/>
                    </a:moveTo>
                    <a:cubicBezTo>
                      <a:pt x="3" y="55"/>
                      <a:pt x="3" y="55"/>
                      <a:pt x="3" y="55"/>
                    </a:cubicBezTo>
                    <a:cubicBezTo>
                      <a:pt x="1" y="55"/>
                      <a:pt x="0" y="54"/>
                      <a:pt x="0" y="52"/>
                    </a:cubicBezTo>
                    <a:cubicBezTo>
                      <a:pt x="0" y="0"/>
                      <a:pt x="0" y="0"/>
                      <a:pt x="0" y="0"/>
                    </a:cubicBezTo>
                    <a:cubicBezTo>
                      <a:pt x="6" y="0"/>
                      <a:pt x="6" y="0"/>
                      <a:pt x="6" y="0"/>
                    </a:cubicBezTo>
                    <a:cubicBezTo>
                      <a:pt x="6" y="49"/>
                      <a:pt x="6" y="49"/>
                      <a:pt x="6" y="49"/>
                    </a:cubicBezTo>
                    <a:cubicBezTo>
                      <a:pt x="71" y="49"/>
                      <a:pt x="71" y="49"/>
                      <a:pt x="71" y="49"/>
                    </a:cubicBezTo>
                    <a:lnTo>
                      <a:pt x="7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9">
                <a:extLst>
                  <a:ext uri="{FF2B5EF4-FFF2-40B4-BE49-F238E27FC236}">
                    <a16:creationId xmlns:a16="http://schemas.microsoft.com/office/drawing/2014/main" id="{5A3F450B-D614-CCE0-19C9-99150CBA226F}"/>
                  </a:ext>
                </a:extLst>
              </p:cNvPr>
              <p:cNvSpPr>
                <a:spLocks/>
              </p:cNvSpPr>
              <p:nvPr/>
            </p:nvSpPr>
            <p:spPr bwMode="auto">
              <a:xfrm>
                <a:off x="7042152" y="2204050"/>
                <a:ext cx="417513" cy="320675"/>
              </a:xfrm>
              <a:custGeom>
                <a:avLst/>
                <a:gdLst>
                  <a:gd name="T0" fmla="*/ 5 w 111"/>
                  <a:gd name="T1" fmla="*/ 85 h 85"/>
                  <a:gd name="T2" fmla="*/ 3 w 111"/>
                  <a:gd name="T3" fmla="*/ 84 h 85"/>
                  <a:gd name="T4" fmla="*/ 2 w 111"/>
                  <a:gd name="T5" fmla="*/ 78 h 85"/>
                  <a:gd name="T6" fmla="*/ 24 w 111"/>
                  <a:gd name="T7" fmla="*/ 48 h 85"/>
                  <a:gd name="T8" fmla="*/ 27 w 111"/>
                  <a:gd name="T9" fmla="*/ 46 h 85"/>
                  <a:gd name="T10" fmla="*/ 31 w 111"/>
                  <a:gd name="T11" fmla="*/ 48 h 85"/>
                  <a:gd name="T12" fmla="*/ 39 w 111"/>
                  <a:gd name="T13" fmla="*/ 55 h 85"/>
                  <a:gd name="T14" fmla="*/ 59 w 111"/>
                  <a:gd name="T15" fmla="*/ 30 h 85"/>
                  <a:gd name="T16" fmla="*/ 65 w 111"/>
                  <a:gd name="T17" fmla="*/ 28 h 85"/>
                  <a:gd name="T18" fmla="*/ 74 w 111"/>
                  <a:gd name="T19" fmla="*/ 34 h 85"/>
                  <a:gd name="T20" fmla="*/ 103 w 111"/>
                  <a:gd name="T21" fmla="*/ 2 h 85"/>
                  <a:gd name="T22" fmla="*/ 109 w 111"/>
                  <a:gd name="T23" fmla="*/ 2 h 85"/>
                  <a:gd name="T24" fmla="*/ 109 w 111"/>
                  <a:gd name="T25" fmla="*/ 8 h 85"/>
                  <a:gd name="T26" fmla="*/ 78 w 111"/>
                  <a:gd name="T27" fmla="*/ 43 h 85"/>
                  <a:gd name="T28" fmla="*/ 72 w 111"/>
                  <a:gd name="T29" fmla="*/ 43 h 85"/>
                  <a:gd name="T30" fmla="*/ 63 w 111"/>
                  <a:gd name="T31" fmla="*/ 38 h 85"/>
                  <a:gd name="T32" fmla="*/ 43 w 111"/>
                  <a:gd name="T33" fmla="*/ 65 h 85"/>
                  <a:gd name="T34" fmla="*/ 40 w 111"/>
                  <a:gd name="T35" fmla="*/ 66 h 85"/>
                  <a:gd name="T36" fmla="*/ 37 w 111"/>
                  <a:gd name="T37" fmla="*/ 65 h 85"/>
                  <a:gd name="T38" fmla="*/ 28 w 111"/>
                  <a:gd name="T39" fmla="*/ 57 h 85"/>
                  <a:gd name="T40" fmla="*/ 9 w 111"/>
                  <a:gd name="T41" fmla="*/ 83 h 85"/>
                  <a:gd name="T42" fmla="*/ 5 w 111"/>
                  <a:gd name="T4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85">
                    <a:moveTo>
                      <a:pt x="5" y="85"/>
                    </a:moveTo>
                    <a:cubicBezTo>
                      <a:pt x="5" y="85"/>
                      <a:pt x="4" y="84"/>
                      <a:pt x="3" y="84"/>
                    </a:cubicBezTo>
                    <a:cubicBezTo>
                      <a:pt x="1" y="82"/>
                      <a:pt x="0" y="80"/>
                      <a:pt x="2" y="78"/>
                    </a:cubicBezTo>
                    <a:cubicBezTo>
                      <a:pt x="24" y="48"/>
                      <a:pt x="24" y="48"/>
                      <a:pt x="24" y="48"/>
                    </a:cubicBezTo>
                    <a:cubicBezTo>
                      <a:pt x="25" y="47"/>
                      <a:pt x="26" y="47"/>
                      <a:pt x="27" y="46"/>
                    </a:cubicBezTo>
                    <a:cubicBezTo>
                      <a:pt x="29" y="46"/>
                      <a:pt x="30" y="47"/>
                      <a:pt x="31" y="48"/>
                    </a:cubicBezTo>
                    <a:cubicBezTo>
                      <a:pt x="39" y="55"/>
                      <a:pt x="39" y="55"/>
                      <a:pt x="39" y="55"/>
                    </a:cubicBezTo>
                    <a:cubicBezTo>
                      <a:pt x="59" y="30"/>
                      <a:pt x="59" y="30"/>
                      <a:pt x="59" y="30"/>
                    </a:cubicBezTo>
                    <a:cubicBezTo>
                      <a:pt x="60" y="28"/>
                      <a:pt x="63" y="27"/>
                      <a:pt x="65" y="28"/>
                    </a:cubicBezTo>
                    <a:cubicBezTo>
                      <a:pt x="74" y="34"/>
                      <a:pt x="74" y="34"/>
                      <a:pt x="74" y="34"/>
                    </a:cubicBezTo>
                    <a:cubicBezTo>
                      <a:pt x="103" y="2"/>
                      <a:pt x="103" y="2"/>
                      <a:pt x="103" y="2"/>
                    </a:cubicBezTo>
                    <a:cubicBezTo>
                      <a:pt x="104" y="0"/>
                      <a:pt x="107" y="0"/>
                      <a:pt x="109" y="2"/>
                    </a:cubicBezTo>
                    <a:cubicBezTo>
                      <a:pt x="110" y="3"/>
                      <a:pt x="111" y="6"/>
                      <a:pt x="109" y="8"/>
                    </a:cubicBezTo>
                    <a:cubicBezTo>
                      <a:pt x="78" y="43"/>
                      <a:pt x="78" y="43"/>
                      <a:pt x="78" y="43"/>
                    </a:cubicBezTo>
                    <a:cubicBezTo>
                      <a:pt x="76" y="44"/>
                      <a:pt x="74" y="44"/>
                      <a:pt x="72" y="43"/>
                    </a:cubicBezTo>
                    <a:cubicBezTo>
                      <a:pt x="63" y="38"/>
                      <a:pt x="63" y="38"/>
                      <a:pt x="63" y="38"/>
                    </a:cubicBezTo>
                    <a:cubicBezTo>
                      <a:pt x="43" y="65"/>
                      <a:pt x="43" y="65"/>
                      <a:pt x="43" y="65"/>
                    </a:cubicBezTo>
                    <a:cubicBezTo>
                      <a:pt x="43" y="66"/>
                      <a:pt x="42" y="66"/>
                      <a:pt x="40" y="66"/>
                    </a:cubicBezTo>
                    <a:cubicBezTo>
                      <a:pt x="39" y="66"/>
                      <a:pt x="38" y="66"/>
                      <a:pt x="37" y="65"/>
                    </a:cubicBezTo>
                    <a:cubicBezTo>
                      <a:pt x="28" y="57"/>
                      <a:pt x="28" y="57"/>
                      <a:pt x="28" y="57"/>
                    </a:cubicBezTo>
                    <a:cubicBezTo>
                      <a:pt x="9" y="83"/>
                      <a:pt x="9" y="83"/>
                      <a:pt x="9" y="83"/>
                    </a:cubicBezTo>
                    <a:cubicBezTo>
                      <a:pt x="8" y="84"/>
                      <a:pt x="7" y="85"/>
                      <a:pt x="5"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0">
                <a:extLst>
                  <a:ext uri="{FF2B5EF4-FFF2-40B4-BE49-F238E27FC236}">
                    <a16:creationId xmlns:a16="http://schemas.microsoft.com/office/drawing/2014/main" id="{85C6EF46-0000-6AB8-C78A-EA18DA35DDC9}"/>
                  </a:ext>
                </a:extLst>
              </p:cNvPr>
              <p:cNvSpPr>
                <a:spLocks noEditPoints="1"/>
              </p:cNvSpPr>
              <p:nvPr/>
            </p:nvSpPr>
            <p:spPr bwMode="auto">
              <a:xfrm>
                <a:off x="6948488" y="2012950"/>
                <a:ext cx="582613" cy="735013"/>
              </a:xfrm>
              <a:custGeom>
                <a:avLst/>
                <a:gdLst>
                  <a:gd name="T0" fmla="*/ 118 w 155"/>
                  <a:gd name="T1" fmla="*/ 195 h 195"/>
                  <a:gd name="T2" fmla="*/ 117 w 155"/>
                  <a:gd name="T3" fmla="*/ 192 h 195"/>
                  <a:gd name="T4" fmla="*/ 111 w 155"/>
                  <a:gd name="T5" fmla="*/ 182 h 195"/>
                  <a:gd name="T6" fmla="*/ 109 w 155"/>
                  <a:gd name="T7" fmla="*/ 179 h 195"/>
                  <a:gd name="T8" fmla="*/ 105 w 155"/>
                  <a:gd name="T9" fmla="*/ 173 h 195"/>
                  <a:gd name="T10" fmla="*/ 14 w 155"/>
                  <a:gd name="T11" fmla="*/ 173 h 195"/>
                  <a:gd name="T12" fmla="*/ 10 w 155"/>
                  <a:gd name="T13" fmla="*/ 169 h 195"/>
                  <a:gd name="T14" fmla="*/ 10 w 155"/>
                  <a:gd name="T15" fmla="*/ 24 h 195"/>
                  <a:gd name="T16" fmla="*/ 14 w 155"/>
                  <a:gd name="T17" fmla="*/ 20 h 195"/>
                  <a:gd name="T18" fmla="*/ 141 w 155"/>
                  <a:gd name="T19" fmla="*/ 20 h 195"/>
                  <a:gd name="T20" fmla="*/ 145 w 155"/>
                  <a:gd name="T21" fmla="*/ 24 h 195"/>
                  <a:gd name="T22" fmla="*/ 145 w 155"/>
                  <a:gd name="T23" fmla="*/ 135 h 195"/>
                  <a:gd name="T24" fmla="*/ 155 w 155"/>
                  <a:gd name="T25" fmla="*/ 136 h 195"/>
                  <a:gd name="T26" fmla="*/ 155 w 155"/>
                  <a:gd name="T27" fmla="*/ 13 h 195"/>
                  <a:gd name="T28" fmla="*/ 142 w 155"/>
                  <a:gd name="T29" fmla="*/ 0 h 195"/>
                  <a:gd name="T30" fmla="*/ 13 w 155"/>
                  <a:gd name="T31" fmla="*/ 0 h 195"/>
                  <a:gd name="T32" fmla="*/ 0 w 155"/>
                  <a:gd name="T33" fmla="*/ 13 h 195"/>
                  <a:gd name="T34" fmla="*/ 0 w 155"/>
                  <a:gd name="T35" fmla="*/ 182 h 195"/>
                  <a:gd name="T36" fmla="*/ 13 w 155"/>
                  <a:gd name="T37" fmla="*/ 195 h 195"/>
                  <a:gd name="T38" fmla="*/ 118 w 155"/>
                  <a:gd name="T39" fmla="*/ 195 h 195"/>
                  <a:gd name="T40" fmla="*/ 118 w 155"/>
                  <a:gd name="T41" fmla="*/ 195 h 195"/>
                  <a:gd name="T42" fmla="*/ 77 w 155"/>
                  <a:gd name="T43" fmla="*/ 188 h 195"/>
                  <a:gd name="T44" fmla="*/ 73 w 155"/>
                  <a:gd name="T45" fmla="*/ 184 h 195"/>
                  <a:gd name="T46" fmla="*/ 77 w 155"/>
                  <a:gd name="T47" fmla="*/ 180 h 195"/>
                  <a:gd name="T48" fmla="*/ 81 w 155"/>
                  <a:gd name="T49" fmla="*/ 184 h 195"/>
                  <a:gd name="T50" fmla="*/ 77 w 155"/>
                  <a:gd name="T51" fmla="*/ 18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5" h="195">
                    <a:moveTo>
                      <a:pt x="118" y="195"/>
                    </a:moveTo>
                    <a:cubicBezTo>
                      <a:pt x="117" y="192"/>
                      <a:pt x="117" y="192"/>
                      <a:pt x="117" y="192"/>
                    </a:cubicBezTo>
                    <a:cubicBezTo>
                      <a:pt x="115" y="190"/>
                      <a:pt x="112" y="185"/>
                      <a:pt x="111" y="182"/>
                    </a:cubicBezTo>
                    <a:cubicBezTo>
                      <a:pt x="109" y="179"/>
                      <a:pt x="109" y="179"/>
                      <a:pt x="109" y="179"/>
                    </a:cubicBezTo>
                    <a:cubicBezTo>
                      <a:pt x="108" y="177"/>
                      <a:pt x="107" y="175"/>
                      <a:pt x="105" y="173"/>
                    </a:cubicBezTo>
                    <a:cubicBezTo>
                      <a:pt x="14" y="173"/>
                      <a:pt x="14" y="173"/>
                      <a:pt x="14" y="173"/>
                    </a:cubicBezTo>
                    <a:cubicBezTo>
                      <a:pt x="11" y="173"/>
                      <a:pt x="10" y="171"/>
                      <a:pt x="10" y="169"/>
                    </a:cubicBezTo>
                    <a:cubicBezTo>
                      <a:pt x="10" y="24"/>
                      <a:pt x="10" y="24"/>
                      <a:pt x="10" y="24"/>
                    </a:cubicBezTo>
                    <a:cubicBezTo>
                      <a:pt x="10" y="22"/>
                      <a:pt x="11" y="20"/>
                      <a:pt x="14" y="20"/>
                    </a:cubicBezTo>
                    <a:cubicBezTo>
                      <a:pt x="141" y="20"/>
                      <a:pt x="141" y="20"/>
                      <a:pt x="141" y="20"/>
                    </a:cubicBezTo>
                    <a:cubicBezTo>
                      <a:pt x="143" y="20"/>
                      <a:pt x="145" y="22"/>
                      <a:pt x="145" y="24"/>
                    </a:cubicBezTo>
                    <a:cubicBezTo>
                      <a:pt x="145" y="135"/>
                      <a:pt x="145" y="135"/>
                      <a:pt x="145" y="135"/>
                    </a:cubicBezTo>
                    <a:cubicBezTo>
                      <a:pt x="148" y="135"/>
                      <a:pt x="151" y="135"/>
                      <a:pt x="155" y="136"/>
                    </a:cubicBezTo>
                    <a:cubicBezTo>
                      <a:pt x="155" y="13"/>
                      <a:pt x="155" y="13"/>
                      <a:pt x="155" y="13"/>
                    </a:cubicBezTo>
                    <a:cubicBezTo>
                      <a:pt x="155" y="6"/>
                      <a:pt x="149" y="0"/>
                      <a:pt x="142" y="0"/>
                    </a:cubicBezTo>
                    <a:cubicBezTo>
                      <a:pt x="13" y="0"/>
                      <a:pt x="13" y="0"/>
                      <a:pt x="13" y="0"/>
                    </a:cubicBezTo>
                    <a:cubicBezTo>
                      <a:pt x="6" y="0"/>
                      <a:pt x="0" y="6"/>
                      <a:pt x="0" y="13"/>
                    </a:cubicBezTo>
                    <a:cubicBezTo>
                      <a:pt x="0" y="182"/>
                      <a:pt x="0" y="182"/>
                      <a:pt x="0" y="182"/>
                    </a:cubicBezTo>
                    <a:cubicBezTo>
                      <a:pt x="0" y="189"/>
                      <a:pt x="6" y="195"/>
                      <a:pt x="13" y="195"/>
                    </a:cubicBezTo>
                    <a:cubicBezTo>
                      <a:pt x="118" y="195"/>
                      <a:pt x="118" y="195"/>
                      <a:pt x="118" y="195"/>
                    </a:cubicBezTo>
                    <a:cubicBezTo>
                      <a:pt x="118" y="195"/>
                      <a:pt x="118" y="195"/>
                      <a:pt x="118" y="195"/>
                    </a:cubicBezTo>
                    <a:close/>
                    <a:moveTo>
                      <a:pt x="77" y="188"/>
                    </a:moveTo>
                    <a:cubicBezTo>
                      <a:pt x="75" y="188"/>
                      <a:pt x="73" y="186"/>
                      <a:pt x="73" y="184"/>
                    </a:cubicBezTo>
                    <a:cubicBezTo>
                      <a:pt x="73" y="182"/>
                      <a:pt x="75" y="180"/>
                      <a:pt x="77" y="180"/>
                    </a:cubicBezTo>
                    <a:cubicBezTo>
                      <a:pt x="80" y="180"/>
                      <a:pt x="81" y="182"/>
                      <a:pt x="81" y="184"/>
                    </a:cubicBezTo>
                    <a:cubicBezTo>
                      <a:pt x="81" y="186"/>
                      <a:pt x="80" y="188"/>
                      <a:pt x="77"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직사각형 231">
              <a:extLst>
                <a:ext uri="{FF2B5EF4-FFF2-40B4-BE49-F238E27FC236}">
                  <a16:creationId xmlns:a16="http://schemas.microsoft.com/office/drawing/2014/main" id="{2C280C1C-4389-8179-207A-B21B747BCC5A}"/>
                </a:ext>
              </a:extLst>
            </p:cNvPr>
            <p:cNvSpPr/>
            <p:nvPr/>
          </p:nvSpPr>
          <p:spPr bwMode="auto">
            <a:xfrm>
              <a:off x="7406237" y="4688212"/>
              <a:ext cx="1944544" cy="719589"/>
            </a:xfrm>
            <a:prstGeom prst="roundRect">
              <a:avLst/>
            </a:prstGeom>
            <a:noFill/>
            <a:ln w="158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defTabSz="914400">
                <a:lnSpc>
                  <a:spcPct val="110000"/>
                </a:lnSpc>
                <a:spcAft>
                  <a:spcPts val="300"/>
                </a:spcAft>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오프라인 결제 데이터까지 집적되면서 빅데이터를 통한 서비스 고도화를 통해 고객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락인</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(Lock-in)</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 순환되는 구조 안착</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46" name="직사각형 231">
              <a:extLst>
                <a:ext uri="{FF2B5EF4-FFF2-40B4-BE49-F238E27FC236}">
                  <a16:creationId xmlns:a16="http://schemas.microsoft.com/office/drawing/2014/main" id="{EE40182D-1574-2578-4E03-7E1732CFB9E7}"/>
                </a:ext>
              </a:extLst>
            </p:cNvPr>
            <p:cNvSpPr/>
            <p:nvPr/>
          </p:nvSpPr>
          <p:spPr bwMode="auto">
            <a:xfrm>
              <a:off x="6732529" y="4592930"/>
              <a:ext cx="262014" cy="553422"/>
            </a:xfrm>
            <a:prstGeom prst="roundRect">
              <a:avLst/>
            </a:prstGeom>
            <a:noFill/>
            <a:ln w="158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just" defTabSz="914400">
                <a:lnSpc>
                  <a:spcPct val="110000"/>
                </a:lnSpc>
                <a:spcAft>
                  <a:spcPts val="300"/>
                </a:spcAft>
              </a:pPr>
              <a:r>
                <a:rPr lang="en-US" altLang="ko-KR" sz="2400" dirty="0">
                  <a:ln>
                    <a:solidFill>
                      <a:schemeClr val="tx1">
                        <a:alpha val="0"/>
                      </a:schemeClr>
                    </a:solidFill>
                  </a:ln>
                  <a:solidFill>
                    <a:srgbClr val="99E3FB"/>
                  </a:solidFill>
                  <a:latin typeface="KPMG Bold" panose="020B0803030202040204" pitchFamily="34" charset="0"/>
                  <a:ea typeface="KoPub돋움체 Medium" panose="02020603020101020101" pitchFamily="18" charset="-127"/>
                </a:rPr>
                <a:t>3</a:t>
              </a:r>
            </a:p>
          </p:txBody>
        </p:sp>
      </p:grpSp>
      <p:cxnSp>
        <p:nvCxnSpPr>
          <p:cNvPr id="47" name="직선 연결선 46">
            <a:extLst>
              <a:ext uri="{FF2B5EF4-FFF2-40B4-BE49-F238E27FC236}">
                <a16:creationId xmlns:a16="http://schemas.microsoft.com/office/drawing/2014/main" id="{2740D484-CDD1-A296-7737-A25C49166BE2}"/>
              </a:ext>
            </a:extLst>
          </p:cNvPr>
          <p:cNvCxnSpPr>
            <a:cxnSpLocks/>
          </p:cNvCxnSpPr>
          <p:nvPr/>
        </p:nvCxnSpPr>
        <p:spPr>
          <a:xfrm>
            <a:off x="6835528" y="3584413"/>
            <a:ext cx="2436063" cy="0"/>
          </a:xfrm>
          <a:prstGeom prst="line">
            <a:avLst/>
          </a:prstGeom>
          <a:ln w="3175">
            <a:solidFill>
              <a:srgbClr val="99E3FB"/>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8144E2A-C037-2187-E242-9F48C6F0EEAE}"/>
              </a:ext>
            </a:extLst>
          </p:cNvPr>
          <p:cNvSpPr txBox="1"/>
          <p:nvPr/>
        </p:nvSpPr>
        <p:spPr>
          <a:xfrm>
            <a:off x="6742760" y="5968610"/>
            <a:ext cx="2661268"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69" name="그룹 68">
            <a:extLst>
              <a:ext uri="{FF2B5EF4-FFF2-40B4-BE49-F238E27FC236}">
                <a16:creationId xmlns:a16="http://schemas.microsoft.com/office/drawing/2014/main" id="{5F79D309-6AC3-B22F-280B-419445F6F850}"/>
              </a:ext>
            </a:extLst>
          </p:cNvPr>
          <p:cNvGrpSpPr/>
          <p:nvPr/>
        </p:nvGrpSpPr>
        <p:grpSpPr>
          <a:xfrm>
            <a:off x="6681788" y="2176483"/>
            <a:ext cx="2735212" cy="276837"/>
            <a:chOff x="704850" y="2013298"/>
            <a:chExt cx="4140200" cy="276837"/>
          </a:xfrm>
        </p:grpSpPr>
        <p:sp>
          <p:nvSpPr>
            <p:cNvPr id="70" name="TextBox 69">
              <a:extLst>
                <a:ext uri="{FF2B5EF4-FFF2-40B4-BE49-F238E27FC236}">
                  <a16:creationId xmlns:a16="http://schemas.microsoft.com/office/drawing/2014/main" id="{C0D39306-6F6E-246F-4781-6A385A417AD9}"/>
                </a:ext>
              </a:extLst>
            </p:cNvPr>
            <p:cNvSpPr txBox="1"/>
            <p:nvPr/>
          </p:nvSpPr>
          <p:spPr>
            <a:xfrm>
              <a:off x="704850" y="2057487"/>
              <a:ext cx="367619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간편결제의 오프라인 확장 주요 요인</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1" name="직선 연결선 70">
              <a:extLst>
                <a:ext uri="{FF2B5EF4-FFF2-40B4-BE49-F238E27FC236}">
                  <a16:creationId xmlns:a16="http://schemas.microsoft.com/office/drawing/2014/main" id="{9E37CD03-F6F8-FD5B-9685-580A4152423D}"/>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94349DFA-7F70-B524-C946-8521FFB38EAB}"/>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90" name="차트 89">
            <a:extLst>
              <a:ext uri="{FF2B5EF4-FFF2-40B4-BE49-F238E27FC236}">
                <a16:creationId xmlns:a16="http://schemas.microsoft.com/office/drawing/2014/main" id="{CAA20FAB-17EC-84C5-AE81-066A946DAE21}"/>
              </a:ext>
            </a:extLst>
          </p:cNvPr>
          <p:cNvGraphicFramePr/>
          <p:nvPr>
            <p:extLst>
              <p:ext uri="{D42A27DB-BD31-4B8C-83A1-F6EECF244321}">
                <p14:modId xmlns:p14="http://schemas.microsoft.com/office/powerpoint/2010/main" val="2175848145"/>
              </p:ext>
            </p:extLst>
          </p:nvPr>
        </p:nvGraphicFramePr>
        <p:xfrm>
          <a:off x="425302" y="2851358"/>
          <a:ext cx="3030279" cy="2871029"/>
        </p:xfrm>
        <a:graphic>
          <a:graphicData uri="http://schemas.openxmlformats.org/drawingml/2006/chart">
            <c:chart xmlns:c="http://schemas.openxmlformats.org/drawingml/2006/chart" xmlns:r="http://schemas.openxmlformats.org/officeDocument/2006/relationships" r:id="rId3"/>
          </a:graphicData>
        </a:graphic>
      </p:graphicFrame>
      <p:sp>
        <p:nvSpPr>
          <p:cNvPr id="91" name="TextBox 90">
            <a:extLst>
              <a:ext uri="{FF2B5EF4-FFF2-40B4-BE49-F238E27FC236}">
                <a16:creationId xmlns:a16="http://schemas.microsoft.com/office/drawing/2014/main" id="{8C6D9B80-1928-C4D7-44C3-6DC531CEE155}"/>
              </a:ext>
            </a:extLst>
          </p:cNvPr>
          <p:cNvSpPr txBox="1"/>
          <p:nvPr/>
        </p:nvSpPr>
        <p:spPr>
          <a:xfrm>
            <a:off x="488949" y="2901880"/>
            <a:ext cx="288000" cy="123111"/>
          </a:xfrm>
          <a:prstGeom prst="rect">
            <a:avLst/>
          </a:prstGeom>
          <a:noFill/>
          <a:ln>
            <a:noFill/>
          </a:ln>
        </p:spPr>
        <p:txBody>
          <a:bodyPr wrap="square" lIns="0" tIns="0" rIns="0" bIns="0" rtlCol="0">
            <a:spAutoFit/>
          </a:bodyPr>
          <a:lstStyle/>
          <a:p>
            <a:pPr algn="ct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조 원</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aphicFrame>
        <p:nvGraphicFramePr>
          <p:cNvPr id="106" name="차트 105">
            <a:extLst>
              <a:ext uri="{FF2B5EF4-FFF2-40B4-BE49-F238E27FC236}">
                <a16:creationId xmlns:a16="http://schemas.microsoft.com/office/drawing/2014/main" id="{AFE82647-EB1B-3B99-9BB3-8F6FC8C2DDC3}"/>
              </a:ext>
            </a:extLst>
          </p:cNvPr>
          <p:cNvGraphicFramePr/>
          <p:nvPr>
            <p:extLst>
              <p:ext uri="{D42A27DB-BD31-4B8C-83A1-F6EECF244321}">
                <p14:modId xmlns:p14="http://schemas.microsoft.com/office/powerpoint/2010/main" val="2342666668"/>
              </p:ext>
            </p:extLst>
          </p:nvPr>
        </p:nvGraphicFramePr>
        <p:xfrm>
          <a:off x="3514246" y="2565401"/>
          <a:ext cx="2779188" cy="3064932"/>
        </p:xfrm>
        <a:graphic>
          <a:graphicData uri="http://schemas.openxmlformats.org/drawingml/2006/chart">
            <c:chart xmlns:c="http://schemas.openxmlformats.org/drawingml/2006/chart" xmlns:r="http://schemas.openxmlformats.org/officeDocument/2006/relationships" r:id="rId4"/>
          </a:graphicData>
        </a:graphic>
      </p:graphicFrame>
      <p:sp>
        <p:nvSpPr>
          <p:cNvPr id="107" name="TextBox 106">
            <a:extLst>
              <a:ext uri="{FF2B5EF4-FFF2-40B4-BE49-F238E27FC236}">
                <a16:creationId xmlns:a16="http://schemas.microsoft.com/office/drawing/2014/main" id="{28FC4585-DD9C-C4AE-258D-BE3423F1C28D}"/>
              </a:ext>
            </a:extLst>
          </p:cNvPr>
          <p:cNvSpPr txBox="1"/>
          <p:nvPr/>
        </p:nvSpPr>
        <p:spPr>
          <a:xfrm>
            <a:off x="5748384" y="3690980"/>
            <a:ext cx="417046" cy="123111"/>
          </a:xfrm>
          <a:prstGeom prst="rect">
            <a:avLst/>
          </a:prstGeom>
          <a:noFill/>
          <a:ln>
            <a:noFill/>
          </a:ln>
        </p:spPr>
        <p:txBody>
          <a:bodyPr wrap="square" lIns="0" tIns="0" rIns="0" bIns="0" rtlCol="0">
            <a:spAutoFit/>
          </a:bodyPr>
          <a:lstStyle/>
          <a:p>
            <a:pPr algn="ct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단위</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pSp>
        <p:nvGrpSpPr>
          <p:cNvPr id="10" name="그룹 9">
            <a:extLst>
              <a:ext uri="{FF2B5EF4-FFF2-40B4-BE49-F238E27FC236}">
                <a16:creationId xmlns:a16="http://schemas.microsoft.com/office/drawing/2014/main" id="{872AEB1D-DEC0-65A8-6097-E98C7A58C71C}"/>
              </a:ext>
            </a:extLst>
          </p:cNvPr>
          <p:cNvGrpSpPr/>
          <p:nvPr/>
        </p:nvGrpSpPr>
        <p:grpSpPr>
          <a:xfrm>
            <a:off x="6736420" y="2614227"/>
            <a:ext cx="2614361" cy="822711"/>
            <a:chOff x="6736420" y="2642802"/>
            <a:chExt cx="2614361" cy="822711"/>
          </a:xfrm>
        </p:grpSpPr>
        <p:sp>
          <p:nvSpPr>
            <p:cNvPr id="34" name="직사각형 231">
              <a:extLst>
                <a:ext uri="{FF2B5EF4-FFF2-40B4-BE49-F238E27FC236}">
                  <a16:creationId xmlns:a16="http://schemas.microsoft.com/office/drawing/2014/main" id="{F7E37A77-1F42-32D2-E1D0-B385F36F4CE5}"/>
                </a:ext>
              </a:extLst>
            </p:cNvPr>
            <p:cNvSpPr/>
            <p:nvPr/>
          </p:nvSpPr>
          <p:spPr bwMode="auto">
            <a:xfrm>
              <a:off x="7406237" y="2745924"/>
              <a:ext cx="1944544" cy="719589"/>
            </a:xfrm>
            <a:prstGeom prst="roundRect">
              <a:avLst/>
            </a:prstGeom>
            <a:noFill/>
            <a:ln w="158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defTabSz="914400">
                <a:lnSpc>
                  <a:spcPct val="110000"/>
                </a:lnSpc>
                <a:spcAft>
                  <a:spcPts val="300"/>
                </a:spcAft>
              </a:pP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온라인뿐만</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아니라</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오프라인에서의 활용성 증가로 보다 많은 이용자를 확보할 수 있어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더 큰 규모의 경제가 가능하고</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간편결제 생태계 자체를 확대</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42" name="직사각형 231">
              <a:extLst>
                <a:ext uri="{FF2B5EF4-FFF2-40B4-BE49-F238E27FC236}">
                  <a16:creationId xmlns:a16="http://schemas.microsoft.com/office/drawing/2014/main" id="{7F5C168A-2432-298D-C6AD-51BFC5F4B129}"/>
                </a:ext>
              </a:extLst>
            </p:cNvPr>
            <p:cNvSpPr/>
            <p:nvPr/>
          </p:nvSpPr>
          <p:spPr bwMode="auto">
            <a:xfrm>
              <a:off x="6736420" y="2642802"/>
              <a:ext cx="262014" cy="553422"/>
            </a:xfrm>
            <a:prstGeom prst="roundRect">
              <a:avLst/>
            </a:prstGeom>
            <a:noFill/>
            <a:ln w="158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just" defTabSz="914400">
                <a:lnSpc>
                  <a:spcPct val="110000"/>
                </a:lnSpc>
                <a:spcAft>
                  <a:spcPts val="300"/>
                </a:spcAft>
              </a:pPr>
              <a:r>
                <a:rPr lang="en-US" altLang="ko-KR" sz="2400" dirty="0">
                  <a:ln>
                    <a:solidFill>
                      <a:schemeClr val="tx1">
                        <a:alpha val="0"/>
                      </a:schemeClr>
                    </a:solidFill>
                  </a:ln>
                  <a:solidFill>
                    <a:srgbClr val="99E3FB"/>
                  </a:solidFill>
                  <a:latin typeface="KPMG Bold" panose="020B0803030202040204" pitchFamily="34" charset="0"/>
                  <a:ea typeface="KoPub돋움체 Medium" panose="02020603020101020101" pitchFamily="18" charset="-127"/>
                </a:rPr>
                <a:t>1</a:t>
              </a:r>
            </a:p>
          </p:txBody>
        </p:sp>
        <p:pic>
          <p:nvPicPr>
            <p:cNvPr id="111" name="그래픽 110" descr="남자 집단 단색으로 채워진">
              <a:extLst>
                <a:ext uri="{FF2B5EF4-FFF2-40B4-BE49-F238E27FC236}">
                  <a16:creationId xmlns:a16="http://schemas.microsoft.com/office/drawing/2014/main" id="{B388237C-4B1C-C44D-18B0-1557D1B4F6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7388" y="2961463"/>
              <a:ext cx="417046" cy="417046"/>
            </a:xfrm>
            <a:prstGeom prst="rect">
              <a:avLst/>
            </a:prstGeom>
          </p:spPr>
        </p:pic>
      </p:grpSp>
      <p:cxnSp>
        <p:nvCxnSpPr>
          <p:cNvPr id="11" name="직선 연결선 10">
            <a:extLst>
              <a:ext uri="{FF2B5EF4-FFF2-40B4-BE49-F238E27FC236}">
                <a16:creationId xmlns:a16="http://schemas.microsoft.com/office/drawing/2014/main" id="{C1BAD42A-59BC-2EBB-D3F0-301A28422672}"/>
              </a:ext>
            </a:extLst>
          </p:cNvPr>
          <p:cNvCxnSpPr>
            <a:cxnSpLocks/>
          </p:cNvCxnSpPr>
          <p:nvPr/>
        </p:nvCxnSpPr>
        <p:spPr>
          <a:xfrm>
            <a:off x="6835528" y="4609125"/>
            <a:ext cx="2436063" cy="0"/>
          </a:xfrm>
          <a:prstGeom prst="line">
            <a:avLst/>
          </a:prstGeom>
          <a:ln w="3175">
            <a:solidFill>
              <a:srgbClr val="99E3F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998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6A23FECB-B291-4638-F2E1-2A9C80B1CD78}"/>
              </a:ext>
            </a:extLst>
          </p:cNvPr>
          <p:cNvSpPr/>
          <p:nvPr/>
        </p:nvSpPr>
        <p:spPr>
          <a:xfrm>
            <a:off x="3562350" y="2563660"/>
            <a:ext cx="2795588" cy="315872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74" name="직사각형 73">
            <a:extLst>
              <a:ext uri="{FF2B5EF4-FFF2-40B4-BE49-F238E27FC236}">
                <a16:creationId xmlns:a16="http://schemas.microsoft.com/office/drawing/2014/main" id="{C936B043-428C-B35E-46EC-02A400FAF17E}"/>
              </a:ext>
            </a:extLst>
          </p:cNvPr>
          <p:cNvSpPr/>
          <p:nvPr/>
        </p:nvSpPr>
        <p:spPr>
          <a:xfrm>
            <a:off x="6681788" y="2563660"/>
            <a:ext cx="2729387" cy="315872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72" name="직사각형 71">
            <a:extLst>
              <a:ext uri="{FF2B5EF4-FFF2-40B4-BE49-F238E27FC236}">
                <a16:creationId xmlns:a16="http://schemas.microsoft.com/office/drawing/2014/main" id="{07210D18-E9B0-CD0E-9D87-14CDABB62FBF}"/>
              </a:ext>
            </a:extLst>
          </p:cNvPr>
          <p:cNvSpPr/>
          <p:nvPr/>
        </p:nvSpPr>
        <p:spPr>
          <a:xfrm>
            <a:off x="488948" y="2563660"/>
            <a:ext cx="2771724" cy="315872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2. </a:t>
            </a:r>
            <a:r>
              <a:rPr lang="ko-KR" altLang="en-US" dirty="0"/>
              <a:t>오프라인 접점 확대 </a:t>
            </a:r>
            <a:r>
              <a:rPr lang="en-US" altLang="ko-KR" dirty="0"/>
              <a:t>(2/3) – </a:t>
            </a:r>
            <a:r>
              <a:rPr lang="ko-KR" altLang="en-US" dirty="0"/>
              <a:t>전략적 협업과 투자</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9037822" cy="864737"/>
          </a:xfrm>
        </p:spPr>
        <p:txBody>
          <a:bodyPr/>
          <a:lstStyle/>
          <a:p>
            <a:pPr lvl="0"/>
            <a:r>
              <a:rPr lang="ko-KR" altLang="en-US" dirty="0"/>
              <a:t>코로나</a:t>
            </a:r>
            <a:r>
              <a:rPr lang="en-US" altLang="ko-KR" dirty="0"/>
              <a:t>19</a:t>
            </a:r>
            <a:r>
              <a:rPr lang="ko-KR" altLang="en-US" dirty="0"/>
              <a:t>에 따른 비대면 결제 확산</a:t>
            </a:r>
            <a:r>
              <a:rPr lang="en-US" altLang="ko-KR" dirty="0"/>
              <a:t>, </a:t>
            </a:r>
            <a:r>
              <a:rPr lang="ko-KR" altLang="en-US" dirty="0"/>
              <a:t>기술 발전 등에 따라 간편결제 서비스가 온라인을 중심으로 빠른 속도로 성장했으며</a:t>
            </a:r>
            <a:r>
              <a:rPr lang="en-US" altLang="ko-KR" dirty="0"/>
              <a:t>, </a:t>
            </a:r>
            <a:r>
              <a:rPr lang="ko-KR" altLang="en-US" dirty="0"/>
              <a:t>간편결제 시장에서 </a:t>
            </a:r>
            <a:r>
              <a:rPr lang="ko-KR" altLang="en-US" dirty="0" err="1"/>
              <a:t>빅테크</a:t>
            </a:r>
            <a:r>
              <a:rPr lang="en-US" altLang="ko-KR" dirty="0"/>
              <a:t>·</a:t>
            </a:r>
            <a:r>
              <a:rPr lang="ko-KR" altLang="en-US" dirty="0" err="1"/>
              <a:t>핀테크</a:t>
            </a:r>
            <a:r>
              <a:rPr lang="ko-KR" altLang="en-US" dirty="0"/>
              <a:t> 등이 약진</a:t>
            </a:r>
            <a:r>
              <a:rPr lang="en-US" altLang="ko-KR" dirty="0"/>
              <a:t>. </a:t>
            </a:r>
            <a:r>
              <a:rPr lang="ko-KR" altLang="en-US" dirty="0"/>
              <a:t>주요 간편결제 제공 기업들은 오프라인 생태계 확장을 위해 파트너십</a:t>
            </a:r>
            <a:r>
              <a:rPr lang="en-US" altLang="ko-KR" dirty="0"/>
              <a:t> </a:t>
            </a:r>
            <a:r>
              <a:rPr lang="ko-KR" altLang="en-US" dirty="0"/>
              <a:t>체결</a:t>
            </a:r>
            <a:r>
              <a:rPr lang="en-US" altLang="ko-KR" dirty="0"/>
              <a:t>, </a:t>
            </a:r>
            <a:r>
              <a:rPr lang="ko-KR" altLang="en-US" dirty="0"/>
              <a:t>지분 투자 등을 통해 오프라인 가맹점을 확대하며 고객과의 접점을 늘려 나가는 모습 </a:t>
            </a:r>
            <a:endParaRPr lang="en-US" altLang="ko-KR" dirty="0"/>
          </a:p>
        </p:txBody>
      </p:sp>
      <p:sp>
        <p:nvSpPr>
          <p:cNvPr id="52" name="TextBox 51">
            <a:extLst>
              <a:ext uri="{FF2B5EF4-FFF2-40B4-BE49-F238E27FC236}">
                <a16:creationId xmlns:a16="http://schemas.microsoft.com/office/drawing/2014/main" id="{28BF70C6-CBD8-04A7-2CDD-0749D7EEADB6}"/>
              </a:ext>
            </a:extLst>
          </p:cNvPr>
          <p:cNvSpPr txBox="1"/>
          <p:nvPr/>
        </p:nvSpPr>
        <p:spPr>
          <a:xfrm>
            <a:off x="489000" y="5722388"/>
            <a:ext cx="2680920"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삼성전자 홈페이지</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 </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일간활성이용자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(DAU)</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는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Daily Active Users</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로</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하루 동안 해당 서비스를 이용한 순수한 이용자 수를 나타내는 지표임</a:t>
            </a:r>
          </a:p>
        </p:txBody>
      </p:sp>
      <p:sp>
        <p:nvSpPr>
          <p:cNvPr id="53" name="TextBox 52">
            <a:extLst>
              <a:ext uri="{FF2B5EF4-FFF2-40B4-BE49-F238E27FC236}">
                <a16:creationId xmlns:a16="http://schemas.microsoft.com/office/drawing/2014/main" id="{9CF24E1F-DD2C-C49B-862C-9116B692693F}"/>
              </a:ext>
            </a:extLst>
          </p:cNvPr>
          <p:cNvSpPr txBox="1"/>
          <p:nvPr/>
        </p:nvSpPr>
        <p:spPr>
          <a:xfrm>
            <a:off x="6742760" y="5968610"/>
            <a:ext cx="2661268"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p>
        </p:txBody>
      </p:sp>
      <p:grpSp>
        <p:nvGrpSpPr>
          <p:cNvPr id="54" name="그룹 53">
            <a:extLst>
              <a:ext uri="{FF2B5EF4-FFF2-40B4-BE49-F238E27FC236}">
                <a16:creationId xmlns:a16="http://schemas.microsoft.com/office/drawing/2014/main" id="{86DA732B-176F-5B6A-A4D3-577A3CE7AED8}"/>
              </a:ext>
            </a:extLst>
          </p:cNvPr>
          <p:cNvGrpSpPr/>
          <p:nvPr/>
        </p:nvGrpSpPr>
        <p:grpSpPr>
          <a:xfrm>
            <a:off x="489001" y="2176483"/>
            <a:ext cx="2771724" cy="276837"/>
            <a:chOff x="704850" y="2013298"/>
            <a:chExt cx="4140200" cy="276837"/>
          </a:xfrm>
        </p:grpSpPr>
        <p:sp>
          <p:nvSpPr>
            <p:cNvPr id="55" name="TextBox 54">
              <a:extLst>
                <a:ext uri="{FF2B5EF4-FFF2-40B4-BE49-F238E27FC236}">
                  <a16:creationId xmlns:a16="http://schemas.microsoft.com/office/drawing/2014/main" id="{807A0868-A082-B787-7E6F-30DB31D3ABB2}"/>
                </a:ext>
              </a:extLst>
            </p:cNvPr>
            <p:cNvSpPr txBox="1"/>
            <p:nvPr/>
          </p:nvSpPr>
          <p:spPr>
            <a:xfrm>
              <a:off x="704850" y="2055563"/>
              <a:ext cx="337665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맞손</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잡은 삼성페이와 네이버페이</a:t>
              </a:r>
              <a:endParaRPr kumimoji="0" lang="ko-KR" altLang="en-US" sz="1300" b="0" i="0" u="none" strike="noStrike" kern="1200" cap="none" spc="0" normalizeH="0" baseline="3000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6" name="직선 연결선 55">
              <a:extLst>
                <a:ext uri="{FF2B5EF4-FFF2-40B4-BE49-F238E27FC236}">
                  <a16:creationId xmlns:a16="http://schemas.microsoft.com/office/drawing/2014/main" id="{AC89FED0-DE0E-DA43-B309-21F9567BF51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5837B3A8-42DC-6571-2960-CA40E11856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45E48915-C624-CB77-F11C-4D6F23516661}"/>
              </a:ext>
            </a:extLst>
          </p:cNvPr>
          <p:cNvGrpSpPr/>
          <p:nvPr/>
        </p:nvGrpSpPr>
        <p:grpSpPr>
          <a:xfrm>
            <a:off x="3562350" y="2176483"/>
            <a:ext cx="2774950" cy="276837"/>
            <a:chOff x="704850" y="2013298"/>
            <a:chExt cx="4140200" cy="276837"/>
          </a:xfrm>
        </p:grpSpPr>
        <p:sp>
          <p:nvSpPr>
            <p:cNvPr id="59" name="TextBox 58">
              <a:extLst>
                <a:ext uri="{FF2B5EF4-FFF2-40B4-BE49-F238E27FC236}">
                  <a16:creationId xmlns:a16="http://schemas.microsoft.com/office/drawing/2014/main" id="{F78F23C1-0A8E-730A-1350-B1F76191A027}"/>
                </a:ext>
              </a:extLst>
            </p:cNvPr>
            <p:cNvSpPr txBox="1"/>
            <p:nvPr/>
          </p:nvSpPr>
          <p:spPr>
            <a:xfrm>
              <a:off x="704850" y="2055563"/>
              <a:ext cx="380739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CU</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와 오프라인 결제 선보인 토스페이</a:t>
              </a:r>
            </a:p>
          </p:txBody>
        </p:sp>
        <p:cxnSp>
          <p:nvCxnSpPr>
            <p:cNvPr id="60" name="직선 연결선 59">
              <a:extLst>
                <a:ext uri="{FF2B5EF4-FFF2-40B4-BE49-F238E27FC236}">
                  <a16:creationId xmlns:a16="http://schemas.microsoft.com/office/drawing/2014/main" id="{8BCE0CBC-C83C-8D5D-81A5-C9D3AD736FAD}"/>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8A627804-5E25-680B-047F-30042AC07DA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2" name="그룹 61">
            <a:extLst>
              <a:ext uri="{FF2B5EF4-FFF2-40B4-BE49-F238E27FC236}">
                <a16:creationId xmlns:a16="http://schemas.microsoft.com/office/drawing/2014/main" id="{1FF6DCBA-8315-A33C-746F-0D7FA12FBC71}"/>
              </a:ext>
            </a:extLst>
          </p:cNvPr>
          <p:cNvGrpSpPr/>
          <p:nvPr/>
        </p:nvGrpSpPr>
        <p:grpSpPr>
          <a:xfrm>
            <a:off x="6681788" y="2176483"/>
            <a:ext cx="2735212" cy="276837"/>
            <a:chOff x="704850" y="2013298"/>
            <a:chExt cx="4140200" cy="276837"/>
          </a:xfrm>
        </p:grpSpPr>
        <p:sp>
          <p:nvSpPr>
            <p:cNvPr id="63" name="TextBox 62">
              <a:extLst>
                <a:ext uri="{FF2B5EF4-FFF2-40B4-BE49-F238E27FC236}">
                  <a16:creationId xmlns:a16="http://schemas.microsoft.com/office/drawing/2014/main" id="{247B2EC4-86C2-E56B-395A-F455A8100350}"/>
                </a:ext>
              </a:extLst>
            </p:cNvPr>
            <p:cNvSpPr txBox="1"/>
            <p:nvPr/>
          </p:nvSpPr>
          <p:spPr>
            <a:xfrm>
              <a:off x="704850" y="2055563"/>
              <a:ext cx="367866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카카오페이</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오케이포스에</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지분 투자</a:t>
              </a:r>
            </a:p>
          </p:txBody>
        </p:sp>
        <p:cxnSp>
          <p:nvCxnSpPr>
            <p:cNvPr id="64" name="직선 연결선 63">
              <a:extLst>
                <a:ext uri="{FF2B5EF4-FFF2-40B4-BE49-F238E27FC236}">
                  <a16:creationId xmlns:a16="http://schemas.microsoft.com/office/drawing/2014/main" id="{FEE8CBBF-1483-A8D5-E636-75C49C9D153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5646AB6E-5C2B-653F-06B5-63765B5678E1}"/>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61877A37-C9F5-8526-2B98-92B0FB7DF9CD}"/>
              </a:ext>
            </a:extLst>
          </p:cNvPr>
          <p:cNvSpPr txBox="1"/>
          <p:nvPr/>
        </p:nvSpPr>
        <p:spPr>
          <a:xfrm>
            <a:off x="3612075" y="5968610"/>
            <a:ext cx="268092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토스 블로그</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p>
        </p:txBody>
      </p:sp>
      <p:pic>
        <p:nvPicPr>
          <p:cNvPr id="4098" name="Picture 2" descr="SAMSUNG Pay X N Pay">
            <a:extLst>
              <a:ext uri="{FF2B5EF4-FFF2-40B4-BE49-F238E27FC236}">
                <a16:creationId xmlns:a16="http://schemas.microsoft.com/office/drawing/2014/main" id="{7011EA76-99D1-4408-C9C7-EA6F06D6A6D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9791" b="39791"/>
          <a:stretch/>
        </p:blipFill>
        <p:spPr bwMode="auto">
          <a:xfrm>
            <a:off x="858727" y="2686114"/>
            <a:ext cx="1966890" cy="226108"/>
          </a:xfrm>
          <a:prstGeom prst="rect">
            <a:avLst/>
          </a:prstGeom>
          <a:noFill/>
          <a:extLst>
            <a:ext uri="{909E8E84-426E-40DD-AFC4-6F175D3DCCD1}">
              <a14:hiddenFill xmlns:a14="http://schemas.microsoft.com/office/drawing/2010/main">
                <a:solidFill>
                  <a:srgbClr val="FFFFFF"/>
                </a:solidFill>
              </a14:hiddenFill>
            </a:ext>
          </a:extLst>
        </p:spPr>
      </p:pic>
      <p:sp>
        <p:nvSpPr>
          <p:cNvPr id="69" name="직사각형 68">
            <a:extLst>
              <a:ext uri="{FF2B5EF4-FFF2-40B4-BE49-F238E27FC236}">
                <a16:creationId xmlns:a16="http://schemas.microsoft.com/office/drawing/2014/main" id="{FF8CE763-3A76-0D7C-E8AE-ED7A9E85B230}"/>
              </a:ext>
            </a:extLst>
          </p:cNvPr>
          <p:cNvSpPr/>
          <p:nvPr/>
        </p:nvSpPr>
        <p:spPr>
          <a:xfrm>
            <a:off x="589408" y="3019425"/>
            <a:ext cx="2572892" cy="2597605"/>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182563" indent="-182563">
              <a:lnSpc>
                <a:spcPct val="110000"/>
              </a:lnSpc>
              <a:spcBef>
                <a:spcPts val="5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삼성전자와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네이버파이낸셜은</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모바일 결제 경험 활성화를 위한 업무협약을 체결했으며</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이에 따라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양사의 결제 시스템이 연동된 서비스가 개시 </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182563">
              <a:lnSpc>
                <a:spcPct val="110000"/>
              </a:lnSpc>
              <a:spcBef>
                <a:spcPts val="5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삼성페이 사용자들은 네이버 스마트스토어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55</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개를 포함한 네이버페이 온라인 주문형 가맹점에서 삼성페이로 간편결제 이용 가능</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182563">
              <a:lnSpc>
                <a:spcPct val="110000"/>
              </a:lnSpc>
              <a:spcBef>
                <a:spcPts val="5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네이버페이 사용자들은 삼성페이로 결제 가능한 전국의 모든 오프라인 가맹점에서 삼성페이의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MST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 방식으로 네이버페이의 오프라인 결제 기능을 이용할 수 있음 </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358775" indent="-176213">
              <a:lnSpc>
                <a:spcPct val="110000"/>
              </a:lnSpc>
              <a:spcBef>
                <a:spcPts val="500"/>
              </a:spcBef>
              <a:buFontTx/>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그동안 오프라인에서는 네이버페이 앱의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코드를 통해 결제가 가능했음</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358775" indent="-176213">
              <a:lnSpc>
                <a:spcPct val="110000"/>
              </a:lnSpc>
              <a:spcBef>
                <a:spcPts val="500"/>
              </a:spcBef>
              <a:buFontTx/>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제휴 서비스 개시 후 네이버페이 앱의 국내 일간활성이용자</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(DAU)*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수가 두 배 이상 증가</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70" name="직사각형 69">
            <a:extLst>
              <a:ext uri="{FF2B5EF4-FFF2-40B4-BE49-F238E27FC236}">
                <a16:creationId xmlns:a16="http://schemas.microsoft.com/office/drawing/2014/main" id="{97D9D931-1948-E9B2-C1F9-0CE9F46E897F}"/>
              </a:ext>
            </a:extLst>
          </p:cNvPr>
          <p:cNvSpPr/>
          <p:nvPr/>
        </p:nvSpPr>
        <p:spPr>
          <a:xfrm>
            <a:off x="6781800" y="3019425"/>
            <a:ext cx="2544264" cy="2597605"/>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182563" indent="-182563">
              <a:lnSpc>
                <a:spcPct val="110000"/>
              </a:lnSpc>
              <a:spcBef>
                <a:spcPts val="5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카카오페이는 오프라인 결제 확장의 일환으로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국내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POS(Point Of Sales,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판매시점 정보관리시스템</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오케이포스</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 전략적 파트너십 강화를 위한 지분 투자를 단행</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182563">
              <a:lnSpc>
                <a:spcPct val="110000"/>
              </a:lnSpc>
              <a:spcBef>
                <a:spcPts val="500"/>
              </a:spcBef>
              <a:buFont typeface="Arial" panose="020B0604020202020204" pitchFamily="34" charset="0"/>
              <a:buChar char="•"/>
            </a:pP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오케이포스는</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POS</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와 카드단말기 등을 제작</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판매하는 오프라인 전문 결제사로</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전국에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24</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개 가맹점을 보유하고 있는 국내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POS</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업계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위 사업자임</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182563">
              <a:lnSpc>
                <a:spcPct val="110000"/>
              </a:lnSpc>
              <a:spcBef>
                <a:spcPts val="5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카카오페이는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오케이포스와의</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협업으로 중소 사업자 가맹점을 늘린다는 계획 </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358775" indent="-176213">
              <a:lnSpc>
                <a:spcPct val="110000"/>
              </a:lnSpc>
              <a:spcBef>
                <a:spcPts val="500"/>
              </a:spcBef>
              <a:buFontTx/>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아울러 양사가 보유한 데이터를 기반으로 신규 금융 관련 비즈니스 추진 등도 기대</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pic>
        <p:nvPicPr>
          <p:cNvPr id="4100" name="Picture 4" descr="카카오페이 | 마음 놓고 금융하다">
            <a:extLst>
              <a:ext uri="{FF2B5EF4-FFF2-40B4-BE49-F238E27FC236}">
                <a16:creationId xmlns:a16="http://schemas.microsoft.com/office/drawing/2014/main" id="{9FE42931-1691-3FBE-7028-C048B66A10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17" t="30850" r="6817" b="30850"/>
          <a:stretch/>
        </p:blipFill>
        <p:spPr bwMode="auto">
          <a:xfrm>
            <a:off x="6943847" y="2685880"/>
            <a:ext cx="961800" cy="2132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오케이포스">
            <a:extLst>
              <a:ext uri="{FF2B5EF4-FFF2-40B4-BE49-F238E27FC236}">
                <a16:creationId xmlns:a16="http://schemas.microsoft.com/office/drawing/2014/main" id="{24F87BA8-9ADA-E096-6F07-24449E22C48A}"/>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40839" b="40839"/>
          <a:stretch/>
        </p:blipFill>
        <p:spPr bwMode="auto">
          <a:xfrm>
            <a:off x="8084906" y="2693982"/>
            <a:ext cx="1199122" cy="219695"/>
          </a:xfrm>
          <a:prstGeom prst="rect">
            <a:avLst/>
          </a:prstGeom>
          <a:noFill/>
          <a:extLst>
            <a:ext uri="{909E8E84-426E-40DD-AFC4-6F175D3DCCD1}">
              <a14:hiddenFill xmlns:a14="http://schemas.microsoft.com/office/drawing/2010/main">
                <a:solidFill>
                  <a:srgbClr val="FFFFFF"/>
                </a:solidFill>
              </a14:hiddenFill>
            </a:ext>
          </a:extLst>
        </p:spPr>
      </p:pic>
      <p:sp>
        <p:nvSpPr>
          <p:cNvPr id="71" name="직사각형 70">
            <a:extLst>
              <a:ext uri="{FF2B5EF4-FFF2-40B4-BE49-F238E27FC236}">
                <a16:creationId xmlns:a16="http://schemas.microsoft.com/office/drawing/2014/main" id="{0A93EAC0-9C7F-782F-6BDA-2D7641AB68F6}"/>
              </a:ext>
            </a:extLst>
          </p:cNvPr>
          <p:cNvSpPr/>
          <p:nvPr/>
        </p:nvSpPr>
        <p:spPr>
          <a:xfrm>
            <a:off x="3658312" y="3019425"/>
            <a:ext cx="2599562" cy="2597605"/>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87313" indent="-87313">
              <a:lnSpc>
                <a:spcPct val="110000"/>
              </a:lnSpc>
              <a:spcBef>
                <a:spcPts val="5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토스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운영사</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비바리퍼블리카는</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CU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운영사</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BGF</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리테일과 온</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오프라인 플랫폼 연계 고객 경험 다양화를 위한 전략적 제휴 업무 협약을 맺음</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7800" indent="-88900">
              <a:lnSpc>
                <a:spcPct val="110000"/>
              </a:lnSpc>
              <a:spcBef>
                <a:spcPts val="500"/>
              </a:spcBef>
              <a:buFontTx/>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토스와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CU</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는 이를 기반으로 결제 및 멤버십 제휴</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O4O(Online for Offline)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서비스 확대</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빅데이터 연계 등을 중심으로 세부 사업을 진행할 예정</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7313" indent="-87313">
              <a:lnSpc>
                <a:spcPct val="110000"/>
              </a:lnSpc>
              <a:spcBef>
                <a:spcPts val="5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CU</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와 제휴를 통해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편의점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CU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전국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7,000</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여 개 지점에서 토스페이 오프라인 결제를 지원 </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7800" indent="-88900">
              <a:lnSpc>
                <a:spcPct val="110000"/>
              </a:lnSpc>
              <a:spcBef>
                <a:spcPts val="500"/>
              </a:spcBef>
              <a:buFontTx/>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토스페이에 등록된 계좌</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신용카드 등을 통해 바코드 스캔으로 현장 결제를 진행할 수 있음 </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7800" indent="-88900">
              <a:lnSpc>
                <a:spcPct val="110000"/>
              </a:lnSpc>
              <a:spcBef>
                <a:spcPts val="500"/>
              </a:spcBef>
              <a:buFontTx/>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토스페이에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CU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멤버십을 등록한 이용자들은 토스페이를 이용한 결제 시 자동으로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CU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포인트까지 적립</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pic>
        <p:nvPicPr>
          <p:cNvPr id="4106" name="Picture 10" descr="토스 브랜드 리소스 센터">
            <a:extLst>
              <a:ext uri="{FF2B5EF4-FFF2-40B4-BE49-F238E27FC236}">
                <a16:creationId xmlns:a16="http://schemas.microsoft.com/office/drawing/2014/main" id="{7524B336-D183-7BF3-DA7A-869F6D3FB42E}"/>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7481" t="35464" r="17481" b="35464"/>
          <a:stretch/>
        </p:blipFill>
        <p:spPr bwMode="auto">
          <a:xfrm>
            <a:off x="4009164" y="2671831"/>
            <a:ext cx="789262" cy="24142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GF리테일 - 나무위키">
            <a:extLst>
              <a:ext uri="{FF2B5EF4-FFF2-40B4-BE49-F238E27FC236}">
                <a16:creationId xmlns:a16="http://schemas.microsoft.com/office/drawing/2014/main" id="{10C20105-0DB5-3189-0EB8-CCF2AA005DC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41097" y="2735957"/>
            <a:ext cx="778671" cy="14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64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2. </a:t>
            </a:r>
            <a:r>
              <a:rPr lang="ko-KR" altLang="en-US" dirty="0"/>
              <a:t>오프라인 접점 확대 </a:t>
            </a:r>
            <a:r>
              <a:rPr lang="en-US" altLang="ko-KR" dirty="0"/>
              <a:t>(3/3) – </a:t>
            </a:r>
            <a:r>
              <a:rPr lang="ko-KR" altLang="en-US" dirty="0"/>
              <a:t>해외 결제시장 노리는 간편결제 </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49" y="1162471"/>
            <a:ext cx="9016557" cy="864737"/>
          </a:xfrm>
        </p:spPr>
        <p:txBody>
          <a:bodyPr/>
          <a:lstStyle/>
          <a:p>
            <a:pPr lvl="0"/>
            <a:r>
              <a:rPr lang="ko-KR" altLang="en-US" dirty="0"/>
              <a:t>외국환 간편결제가 가능해지면서 간편결제사들의 해외 결제 서비스가 시작되었으며</a:t>
            </a:r>
            <a:r>
              <a:rPr lang="en-US" altLang="ko-KR" dirty="0"/>
              <a:t>,</a:t>
            </a:r>
            <a:r>
              <a:rPr lang="ko-KR" altLang="en-US" dirty="0"/>
              <a:t> </a:t>
            </a:r>
            <a:r>
              <a:rPr lang="ko-KR" altLang="en-US" dirty="0" err="1"/>
              <a:t>엔데믹에</a:t>
            </a:r>
            <a:r>
              <a:rPr lang="ko-KR" altLang="en-US" dirty="0"/>
              <a:t> 따른 해외여행 활성화와 맞물리며</a:t>
            </a:r>
            <a:r>
              <a:rPr lang="en-US" altLang="ko-KR" dirty="0"/>
              <a:t> </a:t>
            </a:r>
            <a:r>
              <a:rPr lang="ko-KR" altLang="en-US" dirty="0"/>
              <a:t>내수 시장 한계 극복 등의 방안으로 국내 간편결제사들은 해외 가맹점 확대에 속도를 높이고 있음</a:t>
            </a:r>
            <a:r>
              <a:rPr lang="en-US" altLang="ko-KR" dirty="0"/>
              <a:t>. </a:t>
            </a:r>
            <a:r>
              <a:rPr lang="ko-KR" altLang="en-US" dirty="0"/>
              <a:t>뿐만 아니라</a:t>
            </a:r>
            <a:r>
              <a:rPr lang="en-US" altLang="ko-KR" dirty="0"/>
              <a:t>, </a:t>
            </a:r>
            <a:r>
              <a:rPr lang="ko-KR" altLang="en-US" dirty="0"/>
              <a:t>한국에 방문하는 외국인의 결제 편의성을 위한 시스템도 적극적으로 구축하는 모습</a:t>
            </a:r>
            <a:endParaRPr lang="en-US" altLang="ko-KR" dirty="0"/>
          </a:p>
        </p:txBody>
      </p:sp>
      <p:sp>
        <p:nvSpPr>
          <p:cNvPr id="52" name="TextBox 51">
            <a:extLst>
              <a:ext uri="{FF2B5EF4-FFF2-40B4-BE49-F238E27FC236}">
                <a16:creationId xmlns:a16="http://schemas.microsoft.com/office/drawing/2014/main" id="{28BF70C6-CBD8-04A7-2CDD-0749D7EEADB6}"/>
              </a:ext>
            </a:extLst>
          </p:cNvPr>
          <p:cNvSpPr txBox="1"/>
          <p:nvPr/>
        </p:nvSpPr>
        <p:spPr>
          <a:xfrm>
            <a:off x="489000" y="5845499"/>
            <a:ext cx="1958925"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통계청</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2023</a:t>
            </a:r>
            <a:r>
              <a:rPr lang="ko-KR" altLang="en-US" dirty="0">
                <a:solidFill>
                  <a:srgbClr val="FFFFFF">
                    <a:lumMod val="50000"/>
                  </a:srgbClr>
                </a:solidFill>
              </a:rPr>
              <a:t>년 내국인 출국자 수는 </a:t>
            </a:r>
            <a:r>
              <a:rPr lang="en-US" altLang="ko-KR" dirty="0">
                <a:solidFill>
                  <a:srgbClr val="FFFFFF">
                    <a:lumMod val="50000"/>
                  </a:srgbClr>
                </a:solidFill>
              </a:rPr>
              <a:t>6</a:t>
            </a:r>
            <a:r>
              <a:rPr lang="ko-KR" altLang="en-US" dirty="0" err="1">
                <a:solidFill>
                  <a:srgbClr val="FFFFFF">
                    <a:lumMod val="50000"/>
                  </a:srgbClr>
                </a:solidFill>
              </a:rPr>
              <a:t>월까지임</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54" name="그룹 53">
            <a:extLst>
              <a:ext uri="{FF2B5EF4-FFF2-40B4-BE49-F238E27FC236}">
                <a16:creationId xmlns:a16="http://schemas.microsoft.com/office/drawing/2014/main" id="{86DA732B-176F-5B6A-A4D3-577A3CE7AED8}"/>
              </a:ext>
            </a:extLst>
          </p:cNvPr>
          <p:cNvGrpSpPr/>
          <p:nvPr/>
        </p:nvGrpSpPr>
        <p:grpSpPr>
          <a:xfrm>
            <a:off x="489000" y="2176483"/>
            <a:ext cx="2062611" cy="276837"/>
            <a:chOff x="704850" y="2013298"/>
            <a:chExt cx="4140200" cy="276837"/>
          </a:xfrm>
        </p:grpSpPr>
        <p:sp>
          <p:nvSpPr>
            <p:cNvPr id="55" name="TextBox 54">
              <a:extLst>
                <a:ext uri="{FF2B5EF4-FFF2-40B4-BE49-F238E27FC236}">
                  <a16:creationId xmlns:a16="http://schemas.microsoft.com/office/drawing/2014/main" id="{807A0868-A082-B787-7E6F-30DB31D3ABB2}"/>
                </a:ext>
              </a:extLst>
            </p:cNvPr>
            <p:cNvSpPr txBox="1"/>
            <p:nvPr/>
          </p:nvSpPr>
          <p:spPr>
            <a:xfrm>
              <a:off x="704850" y="2057487"/>
              <a:ext cx="307965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내국인 출국자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수 추이</a:t>
              </a:r>
              <a:endParaRPr kumimoji="0" lang="ko-KR" altLang="en-US" sz="1300" b="0" i="0" u="none" strike="noStrike" kern="1200" cap="none" spc="0" normalizeH="0" baseline="3000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6" name="직선 연결선 55">
              <a:extLst>
                <a:ext uri="{FF2B5EF4-FFF2-40B4-BE49-F238E27FC236}">
                  <a16:creationId xmlns:a16="http://schemas.microsoft.com/office/drawing/2014/main" id="{AC89FED0-DE0E-DA43-B309-21F9567BF51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5837B3A8-42DC-6571-2960-CA40E11856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45E48915-C624-CB77-F11C-4D6F23516661}"/>
              </a:ext>
            </a:extLst>
          </p:cNvPr>
          <p:cNvGrpSpPr/>
          <p:nvPr/>
        </p:nvGrpSpPr>
        <p:grpSpPr>
          <a:xfrm>
            <a:off x="2847975" y="2176483"/>
            <a:ext cx="6569024" cy="276837"/>
            <a:chOff x="704850" y="2013298"/>
            <a:chExt cx="4140200" cy="276837"/>
          </a:xfrm>
        </p:grpSpPr>
        <p:sp>
          <p:nvSpPr>
            <p:cNvPr id="59" name="TextBox 58">
              <a:extLst>
                <a:ext uri="{FF2B5EF4-FFF2-40B4-BE49-F238E27FC236}">
                  <a16:creationId xmlns:a16="http://schemas.microsoft.com/office/drawing/2014/main" id="{F78F23C1-0A8E-730A-1350-B1F76191A027}"/>
                </a:ext>
              </a:extLst>
            </p:cNvPr>
            <p:cNvSpPr txBox="1"/>
            <p:nvPr/>
          </p:nvSpPr>
          <p:spPr>
            <a:xfrm>
              <a:off x="704850" y="2057487"/>
              <a:ext cx="202365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내</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외국인</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결제 편의성 확보하는 간편결제 플랫폼</a:t>
              </a:r>
            </a:p>
          </p:txBody>
        </p:sp>
        <p:cxnSp>
          <p:nvCxnSpPr>
            <p:cNvPr id="60" name="직선 연결선 59">
              <a:extLst>
                <a:ext uri="{FF2B5EF4-FFF2-40B4-BE49-F238E27FC236}">
                  <a16:creationId xmlns:a16="http://schemas.microsoft.com/office/drawing/2014/main" id="{8BCE0CBC-C83C-8D5D-81A5-C9D3AD736FAD}"/>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8A627804-5E25-680B-047F-30042AC07DA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61877A37-C9F5-8526-2B98-92B0FB7DF9CD}"/>
              </a:ext>
            </a:extLst>
          </p:cNvPr>
          <p:cNvSpPr txBox="1"/>
          <p:nvPr/>
        </p:nvSpPr>
        <p:spPr>
          <a:xfrm>
            <a:off x="2847975" y="5968610"/>
            <a:ext cx="6568584"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토스 블로그</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p>
        </p:txBody>
      </p:sp>
      <p:graphicFrame>
        <p:nvGraphicFramePr>
          <p:cNvPr id="4" name="차트 3">
            <a:extLst>
              <a:ext uri="{FF2B5EF4-FFF2-40B4-BE49-F238E27FC236}">
                <a16:creationId xmlns:a16="http://schemas.microsoft.com/office/drawing/2014/main" id="{B5286A13-6DF6-B5AA-982D-EC3F3B7189E0}"/>
              </a:ext>
            </a:extLst>
          </p:cNvPr>
          <p:cNvGraphicFramePr/>
          <p:nvPr>
            <p:extLst>
              <p:ext uri="{D42A27DB-BD31-4B8C-83A1-F6EECF244321}">
                <p14:modId xmlns:p14="http://schemas.microsoft.com/office/powerpoint/2010/main" val="2301133256"/>
              </p:ext>
            </p:extLst>
          </p:nvPr>
        </p:nvGraphicFramePr>
        <p:xfrm>
          <a:off x="488948" y="2730156"/>
          <a:ext cx="2055835" cy="313071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2884D46-5DFD-DF9A-FB6B-780553AD0541}"/>
              </a:ext>
            </a:extLst>
          </p:cNvPr>
          <p:cNvSpPr txBox="1"/>
          <p:nvPr/>
        </p:nvSpPr>
        <p:spPr>
          <a:xfrm>
            <a:off x="488950" y="2563818"/>
            <a:ext cx="288000" cy="123111"/>
          </a:xfrm>
          <a:prstGeom prst="rect">
            <a:avLst/>
          </a:prstGeom>
          <a:noFill/>
          <a:ln>
            <a:noFill/>
          </a:ln>
        </p:spPr>
        <p:txBody>
          <a:bodyPr wrap="square" lIns="0" tIns="0" rIns="0" bIns="0" rtlCol="0">
            <a:spAutoFit/>
          </a:bodyPr>
          <a:lstStyle/>
          <a:p>
            <a:pPr algn="ct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만 명</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pic>
        <p:nvPicPr>
          <p:cNvPr id="12" name="그래픽 11" descr="비행기 단색으로 채워진">
            <a:extLst>
              <a:ext uri="{FF2B5EF4-FFF2-40B4-BE49-F238E27FC236}">
                <a16:creationId xmlns:a16="http://schemas.microsoft.com/office/drawing/2014/main" id="{2AA5E0FC-1631-3383-2B35-5E68496B1E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712440">
            <a:off x="1949278" y="3823907"/>
            <a:ext cx="618921" cy="618921"/>
          </a:xfrm>
          <a:prstGeom prst="rect">
            <a:avLst/>
          </a:prstGeom>
        </p:spPr>
      </p:pic>
      <p:graphicFrame>
        <p:nvGraphicFramePr>
          <p:cNvPr id="3" name="표 5">
            <a:extLst>
              <a:ext uri="{FF2B5EF4-FFF2-40B4-BE49-F238E27FC236}">
                <a16:creationId xmlns:a16="http://schemas.microsoft.com/office/drawing/2014/main" id="{EAF45DE1-A975-2E1E-F4E8-C5DAE4C5DDCC}"/>
              </a:ext>
            </a:extLst>
          </p:cNvPr>
          <p:cNvGraphicFramePr>
            <a:graphicFrameLocks noGrp="1"/>
          </p:cNvGraphicFramePr>
          <p:nvPr>
            <p:extLst>
              <p:ext uri="{D42A27DB-BD31-4B8C-83A1-F6EECF244321}">
                <p14:modId xmlns:p14="http://schemas.microsoft.com/office/powerpoint/2010/main" val="2013376741"/>
              </p:ext>
            </p:extLst>
          </p:nvPr>
        </p:nvGraphicFramePr>
        <p:xfrm>
          <a:off x="2847975" y="2565407"/>
          <a:ext cx="6568584" cy="3311517"/>
        </p:xfrm>
        <a:graphic>
          <a:graphicData uri="http://schemas.openxmlformats.org/drawingml/2006/table">
            <a:tbl>
              <a:tblPr firstRow="1" bandRow="1">
                <a:tableStyleId>{5C22544A-7EE6-4342-B048-85BDC9FD1C3A}</a:tableStyleId>
              </a:tblPr>
              <a:tblGrid>
                <a:gridCol w="951668">
                  <a:extLst>
                    <a:ext uri="{9D8B030D-6E8A-4147-A177-3AD203B41FA5}">
                      <a16:colId xmlns:a16="http://schemas.microsoft.com/office/drawing/2014/main" val="1603283043"/>
                    </a:ext>
                  </a:extLst>
                </a:gridCol>
                <a:gridCol w="5616916">
                  <a:extLst>
                    <a:ext uri="{9D8B030D-6E8A-4147-A177-3AD203B41FA5}">
                      <a16:colId xmlns:a16="http://schemas.microsoft.com/office/drawing/2014/main" val="577291095"/>
                    </a:ext>
                  </a:extLst>
                </a:gridCol>
              </a:tblGrid>
              <a:tr h="233229">
                <a:tc>
                  <a:txBody>
                    <a:bodyPr/>
                    <a:lstStyle/>
                    <a:p>
                      <a:pPr algn="ctr" latinLnBrk="1"/>
                      <a:r>
                        <a:rPr lang="ko-KR" altLang="en-US" sz="900" kern="1200" dirty="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rPr>
                        <a:t>기업</a:t>
                      </a:r>
                      <a:r>
                        <a:rPr lang="en-US" altLang="ko-KR" sz="900" kern="1200" dirty="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rPr>
                        <a:t>/</a:t>
                      </a:r>
                      <a:r>
                        <a:rPr lang="ko-KR" altLang="en-US" sz="900" kern="1200" dirty="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서비스명</a:t>
                      </a:r>
                    </a:p>
                  </a:txBody>
                  <a:tcPr anchor="ctr">
                    <a:lnR w="63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solidFill>
                  </a:tcPr>
                </a:tc>
                <a:tc>
                  <a:txBody>
                    <a:bodyPr/>
                    <a:lstStyle/>
                    <a:p>
                      <a:pPr algn="ctr" latinLnBrk="1"/>
                      <a:r>
                        <a:rPr lang="ko-KR" altLang="en-US" sz="900" kern="1200" dirty="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주요 내용</a:t>
                      </a:r>
                    </a:p>
                  </a:txBody>
                  <a:tcPr anchor="ctr">
                    <a:lnL w="6350" cap="flat" cmpd="sng" algn="ctr">
                      <a:solidFill>
                        <a:schemeClr val="bg1">
                          <a:lumMod val="75000"/>
                        </a:schemeClr>
                      </a:solidFill>
                      <a:prstDash val="solid"/>
                      <a:round/>
                      <a:headEnd type="none" w="med" len="med"/>
                      <a:tailEnd type="none" w="med" len="med"/>
                    </a:lnL>
                    <a:lnT w="190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AEAEA"/>
                    </a:solidFill>
                  </a:tcPr>
                </a:tc>
                <a:extLst>
                  <a:ext uri="{0D108BD9-81ED-4DB2-BD59-A6C34878D82A}">
                    <a16:rowId xmlns:a16="http://schemas.microsoft.com/office/drawing/2014/main" val="1105327945"/>
                  </a:ext>
                </a:extLst>
              </a:tr>
              <a:tr h="841282">
                <a:tc>
                  <a:txBody>
                    <a:bodyPr/>
                    <a:lstStyle/>
                    <a:p>
                      <a:pPr algn="ctr" latinLnBrk="1"/>
                      <a:r>
                        <a:rPr lang="ko-KR" altLang="en-US" sz="900" kern="1200" dirty="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카카오페이</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indent="-177800" algn="l">
                        <a:lnSpc>
                          <a:spcPct val="110000"/>
                        </a:lnSpc>
                        <a:spcAft>
                          <a:spcPts val="300"/>
                        </a:spcAft>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카카오페이는 중국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알리페이</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(Alipay),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필리핀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지캐시</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en-US" altLang="ko-KR"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Gcash</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말레이시아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터치앤고</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(Touch ’n Go)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 아시아 주요 국가 간편결제 사업자들과 연동되어 있는 가운데</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2019</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일본에서 해외 결제 서비스를 시범 운영하고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2021</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10</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마카오</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6</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싱가포르</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→11</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중국 등으로 해외 결제시장을 확대해 나가고 있음</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7800" indent="-177800" algn="l">
                        <a:lnSpc>
                          <a:spcPct val="110000"/>
                        </a:lnSpc>
                        <a:spcAft>
                          <a:spcPts val="300"/>
                        </a:spcAft>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프랑스</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쁘랭땅</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백화점</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이탈리아</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두오모</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성당</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 핵심 가맹점을 오픈했으며</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카카오페이의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대 주주인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알리페이와도</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긴밀하게 협력 중임  </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8285723"/>
                  </a:ext>
                </a:extLst>
              </a:tr>
              <a:tr h="697862">
                <a:tc>
                  <a:txBody>
                    <a:bodyPr/>
                    <a:lstStyle/>
                    <a:p>
                      <a:pPr algn="ctr" latinLnBrk="1"/>
                      <a:r>
                        <a:rPr lang="ko-KR" altLang="en-US" sz="900" kern="1200" dirty="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rPr>
                        <a:t>네이버페이</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indent="-177800" algn="l">
                        <a:lnSpc>
                          <a:spcPct val="110000"/>
                        </a:lnSpc>
                        <a:spcAft>
                          <a:spcPts val="300"/>
                        </a:spcAft>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2019</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6</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라인페이와 제휴를 맺고 일본 내 라인페이 가맹점에서 결제는 지원하는 라인페이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결제 서비스를 선보였으나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31</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일부로 종료</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7800" indent="-177800" algn="l">
                        <a:lnSpc>
                          <a:spcPct val="110000"/>
                        </a:lnSpc>
                        <a:spcAft>
                          <a:spcPts val="300"/>
                        </a:spcAft>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하지만 최근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알리페이플러스</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유니온페이와</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제휴계약을 맺고 연동 작업에 돌입</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중국</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일본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유니온페이</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가맹점에서 별도의 환전 없이 바로 결제 및 자동 충전이 가능하도록 함 </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4863638"/>
                  </a:ext>
                </a:extLst>
              </a:tr>
              <a:tr h="841282">
                <a:tc>
                  <a:txBody>
                    <a:bodyPr/>
                    <a:lstStyle/>
                    <a:p>
                      <a:pPr algn="ctr" latinLnBrk="1"/>
                      <a:r>
                        <a:rPr lang="en-US" altLang="ko-KR" sz="900" kern="1200" dirty="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rPr>
                        <a:t>GLN</a:t>
                      </a:r>
                      <a:endParaRPr lang="ko-KR" altLang="en-US" sz="900" kern="1200" dirty="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indent="-177800" algn="l">
                        <a:lnSpc>
                          <a:spcPct val="110000"/>
                        </a:lnSpc>
                        <a:spcAft>
                          <a:spcPts val="300"/>
                        </a:spcAft>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하나은행 내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GLN(Global Loyalty Network)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비즈니스를 담당하던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GLN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사업부가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2021</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은행 자회사로 분사하면서 설립됐으며</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글로벌 주요 지역</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일본</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베트남</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태국</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대만</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홍콩</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싱가포르</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라오스</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괌</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사이판 등</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·ATM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출금 등 해외 전자금융 사업을 영위 </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7800" indent="-177800" algn="l">
                        <a:lnSpc>
                          <a:spcPct val="110000"/>
                        </a:lnSpc>
                        <a:spcAft>
                          <a:spcPts val="300"/>
                        </a:spcAft>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블록체인 기반으로 해외 가맹점 사업자</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국내외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금융사</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핀테크</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등과 제휴하여 현지에서 간편결제 및 간편송금 할 수 있는 서비스를 제공 중임</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6447722"/>
                  </a:ext>
                </a:extLst>
              </a:tr>
              <a:tr h="697862">
                <a:tc>
                  <a:txBody>
                    <a:bodyPr/>
                    <a:lstStyle/>
                    <a:p>
                      <a:pPr algn="ctr" latinLnBrk="1"/>
                      <a:r>
                        <a:rPr lang="ko-KR" altLang="en-US" sz="900" kern="1200" dirty="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제로페이</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indent="-177800" algn="l">
                        <a:lnSpc>
                          <a:spcPct val="110000"/>
                        </a:lnSpc>
                        <a:spcAft>
                          <a:spcPts val="300"/>
                        </a:spcAft>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제로페이 운영기관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한국간편결제진흥원은</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개발 연동 작업을 마치고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알리페이</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및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알리페이플러스</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서비스를 오픈</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국내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174</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가맹점에 공식 제공하게 됨</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7800" indent="-177800" algn="l">
                        <a:lnSpc>
                          <a:spcPct val="110000"/>
                        </a:lnSpc>
                        <a:spcAft>
                          <a:spcPts val="300"/>
                        </a:spcAft>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이에 따라 제로페이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결제를 통해 중국</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태국</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말레이시아</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싱가포르 등 다양한 국적의 해외여행객들이 편리하게 국내에서 결제가 가능해짐</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5864173"/>
                  </a:ext>
                </a:extLst>
              </a:tr>
            </a:tbl>
          </a:graphicData>
        </a:graphic>
      </p:graphicFrame>
    </p:spTree>
    <p:extLst>
      <p:ext uri="{BB962C8B-B14F-4D97-AF65-F5344CB8AC3E}">
        <p14:creationId xmlns:p14="http://schemas.microsoft.com/office/powerpoint/2010/main" val="155899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3. </a:t>
            </a:r>
            <a:r>
              <a:rPr lang="ko-KR" altLang="en-US" dirty="0"/>
              <a:t>확장하는 비즈니스 </a:t>
            </a:r>
            <a:r>
              <a:rPr lang="en-US" altLang="ko-KR" dirty="0"/>
              <a:t>(1/2)</a:t>
            </a:r>
            <a:r>
              <a:rPr lang="ko-KR" altLang="en-US" dirty="0"/>
              <a:t> </a:t>
            </a:r>
            <a:r>
              <a:rPr lang="en-US" altLang="ko-KR" dirty="0"/>
              <a:t>– </a:t>
            </a:r>
            <a:r>
              <a:rPr lang="ko-KR" altLang="en-US" dirty="0"/>
              <a:t>후불결제</a:t>
            </a:r>
            <a:r>
              <a:rPr lang="en-US" altLang="ko-KR" dirty="0"/>
              <a:t> </a:t>
            </a:r>
            <a:r>
              <a:rPr lang="ko-KR" altLang="en-US" dirty="0"/>
              <a:t>이어 대환대출까지 진출</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t>금융 이력 </a:t>
            </a:r>
            <a:r>
              <a:rPr lang="ko-KR" altLang="en-US" dirty="0" err="1"/>
              <a:t>부족자</a:t>
            </a:r>
            <a:r>
              <a:rPr lang="en-US" altLang="ko-KR" dirty="0"/>
              <a:t>(Thin Filer)</a:t>
            </a:r>
            <a:r>
              <a:rPr lang="ko-KR" altLang="en-US" dirty="0"/>
              <a:t>에게 소액 신용을 부여하는 </a:t>
            </a:r>
            <a:r>
              <a:rPr lang="en-US" altLang="ko-KR" dirty="0"/>
              <a:t>BNPL(Buy Now, Pay Later) </a:t>
            </a:r>
            <a:r>
              <a:rPr lang="ko-KR" altLang="en-US" dirty="0"/>
              <a:t>서비스가 혁신금융서비스로 지정 받은 이후 </a:t>
            </a:r>
            <a:r>
              <a:rPr lang="ko-KR" altLang="en-US" dirty="0" err="1"/>
              <a:t>빅테크를</a:t>
            </a:r>
            <a:r>
              <a:rPr lang="ko-KR" altLang="en-US" dirty="0"/>
              <a:t> 중심으로 관련 서비스를 선보이고 있음</a:t>
            </a:r>
            <a:r>
              <a:rPr lang="en-US" altLang="ko-KR" dirty="0"/>
              <a:t>. </a:t>
            </a:r>
            <a:r>
              <a:rPr lang="ko-KR" altLang="en-US" dirty="0"/>
              <a:t>주요 </a:t>
            </a:r>
            <a:r>
              <a:rPr lang="ko-KR" altLang="en-US" dirty="0" err="1"/>
              <a:t>빅테크</a:t>
            </a:r>
            <a:r>
              <a:rPr lang="en-US" altLang="ko-KR" dirty="0"/>
              <a:t>·</a:t>
            </a:r>
            <a:r>
              <a:rPr lang="ko-KR" altLang="en-US" dirty="0" err="1"/>
              <a:t>핀테크</a:t>
            </a:r>
            <a:r>
              <a:rPr lang="ko-KR" altLang="en-US" dirty="0"/>
              <a:t> 기업은 간편결제 서비스에 그치지 않고</a:t>
            </a:r>
            <a:r>
              <a:rPr lang="en-US" altLang="ko-KR" dirty="0"/>
              <a:t>, </a:t>
            </a:r>
            <a:r>
              <a:rPr lang="ko-KR" altLang="en-US" dirty="0"/>
              <a:t>자체 개발 대안신용평가모델을 발전시키고</a:t>
            </a:r>
            <a:r>
              <a:rPr lang="en-US" altLang="ko-KR" dirty="0"/>
              <a:t> </a:t>
            </a:r>
            <a:r>
              <a:rPr lang="ko-KR" altLang="en-US" dirty="0"/>
              <a:t>금융 </a:t>
            </a:r>
            <a:r>
              <a:rPr lang="ko-KR" altLang="en-US" dirty="0" err="1"/>
              <a:t>마이데이터를</a:t>
            </a:r>
            <a:r>
              <a:rPr lang="ko-KR" altLang="en-US" dirty="0"/>
              <a:t> 기반으로 한 대환대출 서비스까지 확장 중임</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968610"/>
            <a:ext cx="4281737"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lang="en-US" altLang="ko-KR" dirty="0">
              <a:solidFill>
                <a:srgbClr val="FFFFFF">
                  <a:lumMod val="50000"/>
                </a:srgbClr>
              </a:solidFill>
            </a:endParaRPr>
          </a:p>
        </p:txBody>
      </p:sp>
      <p:grpSp>
        <p:nvGrpSpPr>
          <p:cNvPr id="5" name="그룹 4">
            <a:extLst>
              <a:ext uri="{FF2B5EF4-FFF2-40B4-BE49-F238E27FC236}">
                <a16:creationId xmlns:a16="http://schemas.microsoft.com/office/drawing/2014/main" id="{88289F29-1C1C-18E8-88B7-62AA7320706A}"/>
              </a:ext>
            </a:extLst>
          </p:cNvPr>
          <p:cNvGrpSpPr/>
          <p:nvPr/>
        </p:nvGrpSpPr>
        <p:grpSpPr>
          <a:xfrm>
            <a:off x="489000" y="2176483"/>
            <a:ext cx="4284613" cy="276837"/>
            <a:chOff x="704850" y="2013298"/>
            <a:chExt cx="4140200" cy="276837"/>
          </a:xfrm>
        </p:grpSpPr>
        <p:sp>
          <p:nvSpPr>
            <p:cNvPr id="6" name="TextBox 5">
              <a:extLst>
                <a:ext uri="{FF2B5EF4-FFF2-40B4-BE49-F238E27FC236}">
                  <a16:creationId xmlns:a16="http://schemas.microsoft.com/office/drawing/2014/main" id="{FF5EDC97-1375-2FB2-30DB-8720E775A8A1}"/>
                </a:ext>
              </a:extLst>
            </p:cNvPr>
            <p:cNvSpPr txBox="1"/>
            <p:nvPr/>
          </p:nvSpPr>
          <p:spPr>
            <a:xfrm>
              <a:off x="704850" y="2057487"/>
              <a:ext cx="2338950" cy="200055"/>
            </a:xfrm>
            <a:prstGeom prst="rect">
              <a:avLst/>
            </a:prstGeom>
            <a:noFill/>
          </p:spPr>
          <p:txBody>
            <a:bodyPr wrap="none" lIns="0" tIns="0" rIns="0" bIns="0" rtlCol="0">
              <a:spAutoFit/>
            </a:bodyPr>
            <a:lstStyle/>
            <a:p>
              <a:pPr lvl="0">
                <a:defRPr/>
              </a:pPr>
              <a:r>
                <a:rPr kumimoji="0" lang="ko-KR" altLang="en-US" sz="1300" b="0" i="0" u="none" strike="noStrike" kern="1200" cap="none"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국내 </a:t>
              </a:r>
              <a:r>
                <a:rPr kumimoji="0" lang="ko-KR" altLang="en-US" sz="1300" b="0" i="0" u="none" strike="noStrike" kern="1200" cap="none" normalizeH="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빅테크</a:t>
              </a:r>
              <a:r>
                <a:rPr kumimoji="0" lang="en-US" altLang="ko-KR" sz="1300" b="0" i="0" u="none" strike="noStrike" kern="1200" cap="none"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핀테크의</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kumimoji="0" lang="en-US" altLang="ko-KR" sz="1300" b="0" i="0" u="none" strike="noStrike" kern="1200" cap="none"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BNPL </a:t>
              </a:r>
              <a:r>
                <a:rPr kumimoji="0" lang="ko-KR" altLang="en-US" sz="1300" b="0" i="0" u="none" strike="noStrike" kern="1200" cap="none"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서비스 </a:t>
              </a:r>
            </a:p>
          </p:txBody>
        </p:sp>
        <p:cxnSp>
          <p:nvCxnSpPr>
            <p:cNvPr id="7" name="직선 연결선 6">
              <a:extLst>
                <a:ext uri="{FF2B5EF4-FFF2-40B4-BE49-F238E27FC236}">
                  <a16:creationId xmlns:a16="http://schemas.microsoft.com/office/drawing/2014/main" id="{4822982A-2CE7-1E0F-571A-A2EDB959118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B7ABBA67-3352-B154-DCD0-B9EEC2DF7ED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5573308B-6322-487F-00C7-AEFC5DA8CAA9}"/>
              </a:ext>
            </a:extLst>
          </p:cNvPr>
          <p:cNvGrpSpPr/>
          <p:nvPr/>
        </p:nvGrpSpPr>
        <p:grpSpPr>
          <a:xfrm>
            <a:off x="5135039" y="2176483"/>
            <a:ext cx="4284613" cy="276837"/>
            <a:chOff x="704850" y="2013298"/>
            <a:chExt cx="4140200" cy="276837"/>
          </a:xfrm>
        </p:grpSpPr>
        <p:sp>
          <p:nvSpPr>
            <p:cNvPr id="10" name="TextBox 9">
              <a:extLst>
                <a:ext uri="{FF2B5EF4-FFF2-40B4-BE49-F238E27FC236}">
                  <a16:creationId xmlns:a16="http://schemas.microsoft.com/office/drawing/2014/main" id="{BBBE8309-523E-C64E-58F3-65AD5C55CDAD}"/>
                </a:ext>
              </a:extLst>
            </p:cNvPr>
            <p:cNvSpPr txBox="1"/>
            <p:nvPr/>
          </p:nvSpPr>
          <p:spPr>
            <a:xfrm>
              <a:off x="704850" y="2057487"/>
              <a:ext cx="230487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온라인</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원스톱 대환대출 서비스 현황</a:t>
              </a:r>
            </a:p>
          </p:txBody>
        </p:sp>
        <p:cxnSp>
          <p:nvCxnSpPr>
            <p:cNvPr id="15" name="직선 연결선 14">
              <a:extLst>
                <a:ext uri="{FF2B5EF4-FFF2-40B4-BE49-F238E27FC236}">
                  <a16:creationId xmlns:a16="http://schemas.microsoft.com/office/drawing/2014/main" id="{D3649549-95E3-1C06-D4E2-D4A472E895D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617700D0-A6C5-0953-A929-D84F594E74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9F9D12C-CED1-C997-237C-8C6DC625CB89}"/>
              </a:ext>
            </a:extLst>
          </p:cNvPr>
          <p:cNvSpPr txBox="1"/>
          <p:nvPr/>
        </p:nvSpPr>
        <p:spPr>
          <a:xfrm>
            <a:off x="5132437"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금융위원회 보도자료 종합</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a:t>
            </a:r>
            <a:r>
              <a:rPr lang="ko-KR" altLang="en-US" dirty="0">
                <a:solidFill>
                  <a:srgbClr val="FFFFFF">
                    <a:lumMod val="50000"/>
                  </a:srgbClr>
                </a:solidFill>
              </a:rPr>
              <a:t>대환대출 이용 규모는 대환대출을 통해 상환이 완료된 기존 대출금 총액</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4" name="표 10">
            <a:extLst>
              <a:ext uri="{FF2B5EF4-FFF2-40B4-BE49-F238E27FC236}">
                <a16:creationId xmlns:a16="http://schemas.microsoft.com/office/drawing/2014/main" id="{E97A1D64-7465-AE0F-2214-9177507267B6}"/>
              </a:ext>
            </a:extLst>
          </p:cNvPr>
          <p:cNvGraphicFramePr>
            <a:graphicFrameLocks noGrp="1"/>
          </p:cNvGraphicFramePr>
          <p:nvPr>
            <p:extLst>
              <p:ext uri="{D42A27DB-BD31-4B8C-83A1-F6EECF244321}">
                <p14:modId xmlns:p14="http://schemas.microsoft.com/office/powerpoint/2010/main" val="2663255929"/>
              </p:ext>
            </p:extLst>
          </p:nvPr>
        </p:nvGraphicFramePr>
        <p:xfrm>
          <a:off x="486126" y="3457575"/>
          <a:ext cx="4281737" cy="2426294"/>
        </p:xfrm>
        <a:graphic>
          <a:graphicData uri="http://schemas.openxmlformats.org/drawingml/2006/table">
            <a:tbl>
              <a:tblPr firstRow="1" bandRow="1">
                <a:tableStyleId>{5C22544A-7EE6-4342-B048-85BDC9FD1C3A}</a:tableStyleId>
              </a:tblPr>
              <a:tblGrid>
                <a:gridCol w="1029165">
                  <a:extLst>
                    <a:ext uri="{9D8B030D-6E8A-4147-A177-3AD203B41FA5}">
                      <a16:colId xmlns:a16="http://schemas.microsoft.com/office/drawing/2014/main" val="3867431141"/>
                    </a:ext>
                  </a:extLst>
                </a:gridCol>
                <a:gridCol w="775063">
                  <a:extLst>
                    <a:ext uri="{9D8B030D-6E8A-4147-A177-3AD203B41FA5}">
                      <a16:colId xmlns:a16="http://schemas.microsoft.com/office/drawing/2014/main" val="1092467478"/>
                    </a:ext>
                  </a:extLst>
                </a:gridCol>
                <a:gridCol w="2477509">
                  <a:extLst>
                    <a:ext uri="{9D8B030D-6E8A-4147-A177-3AD203B41FA5}">
                      <a16:colId xmlns:a16="http://schemas.microsoft.com/office/drawing/2014/main" val="918635664"/>
                    </a:ext>
                  </a:extLst>
                </a:gridCol>
              </a:tblGrid>
              <a:tr h="235234">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기업명</a:t>
                      </a:r>
                    </a:p>
                  </a:txBody>
                  <a:tcPr marL="72000" marR="72000" anchor="ctr">
                    <a:lnR w="6350" cap="flat" cmpd="sng" algn="ctr">
                      <a:solidFill>
                        <a:schemeClr val="bg1">
                          <a:lumMod val="85000"/>
                        </a:schemeClr>
                      </a:solidFill>
                      <a:prstDash val="solid"/>
                      <a:round/>
                      <a:headEnd type="none" w="med" len="med"/>
                      <a:tailEnd type="none" w="med" len="med"/>
                    </a:lnR>
                    <a:lnT w="19050" cap="flat" cmpd="sng" algn="ctr">
                      <a:solidFill>
                        <a:srgbClr val="99E3FB"/>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AEAEA">
                        <a:alpha val="70000"/>
                      </a:srgbClr>
                    </a:solidFill>
                  </a:tcPr>
                </a:tc>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출시일</a:t>
                      </a:r>
                    </a:p>
                  </a:txBody>
                  <a:tcPr marL="72000" marR="72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9050" cap="flat" cmpd="sng" algn="ctr">
                      <a:solidFill>
                        <a:srgbClr val="99E3FB"/>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AEAEA">
                        <a:alpha val="70000"/>
                      </a:srgbClr>
                    </a:solidFill>
                  </a:tcPr>
                </a:tc>
                <a:tc>
                  <a:txBody>
                    <a:bodyPr/>
                    <a:lstStyle/>
                    <a:p>
                      <a:pPr algn="ctr" latinLnBrk="0"/>
                      <a:r>
                        <a:rPr lang="en-US" altLang="ko-KR"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BNPL </a:t>
                      </a:r>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서비스 관련 동향</a:t>
                      </a:r>
                    </a:p>
                  </a:txBody>
                  <a:tcPr marL="72000" marR="72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99E3FB"/>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AEAEA">
                        <a:alpha val="70000"/>
                      </a:srgbClr>
                    </a:solidFill>
                  </a:tcPr>
                </a:tc>
                <a:extLst>
                  <a:ext uri="{0D108BD9-81ED-4DB2-BD59-A6C34878D82A}">
                    <a16:rowId xmlns:a16="http://schemas.microsoft.com/office/drawing/2014/main" val="2967133563"/>
                  </a:ext>
                </a:extLst>
              </a:tr>
              <a:tr h="826138">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네이버파이낸셜</a:t>
                      </a:r>
                    </a:p>
                  </a:txBody>
                  <a:tcPr marL="72000" marR="7200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2021.4</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72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8900" indent="-88900" algn="l" latinLnBrk="0">
                        <a:buFont typeface="Arial" panose="020B0604020202020204" pitchFamily="34" charset="0"/>
                        <a:buChar char="•"/>
                      </a:pP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사용자가 보유한 네이버페이 포인트 소진 후 결제금액 부족분에 대해 </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30</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만 원 한도로 후불결제 시범 서비스 </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네이버페이 후불결제</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시작</a:t>
                      </a:r>
                    </a:p>
                  </a:txBody>
                  <a:tcPr marL="72000" marR="72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8129673"/>
                  </a:ext>
                </a:extLst>
              </a:tr>
              <a:tr h="682461">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카카오페이</a:t>
                      </a:r>
                    </a:p>
                  </a:txBody>
                  <a:tcPr marL="72000" marR="7200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2022.1</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72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8900" indent="-88900" algn="l" latinLnBrk="0">
                        <a:buFont typeface="Arial" panose="020B0604020202020204" pitchFamily="34" charset="0"/>
                        <a:buChar char="•"/>
                      </a:pP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선불충전금이 부족한 경우</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월 </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만 원 한도 버스</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택시</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하이패스 이용 시 사용 가능한 모바일 후불형 교통카드 서비스 출시</a:t>
                      </a:r>
                    </a:p>
                  </a:txBody>
                  <a:tcPr marL="72000" marR="72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6332373"/>
                  </a:ext>
                </a:extLst>
              </a:tr>
              <a:tr h="682461">
                <a:tc>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토스</a:t>
                      </a:r>
                    </a:p>
                  </a:txBody>
                  <a:tcPr marL="72000" marR="7200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rgbClr val="99E3FB"/>
                      </a:solidFill>
                      <a:prstDash val="solid"/>
                      <a:round/>
                      <a:headEnd type="none" w="med" len="med"/>
                      <a:tailEnd type="none" w="med" len="med"/>
                    </a:lnB>
                    <a:solidFill>
                      <a:schemeClr val="bg1"/>
                    </a:solidFill>
                  </a:tcPr>
                </a:tc>
                <a:tc>
                  <a:txBody>
                    <a:bodyPr/>
                    <a:lstStyle/>
                    <a:p>
                      <a:pPr algn="ct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2022.3</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72000" marR="72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rgbClr val="99E3FB"/>
                      </a:solidFill>
                      <a:prstDash val="solid"/>
                      <a:round/>
                      <a:headEnd type="none" w="med" len="med"/>
                      <a:tailEnd type="none" w="med" len="med"/>
                    </a:lnB>
                    <a:solidFill>
                      <a:schemeClr val="bg1"/>
                    </a:solidFill>
                  </a:tcPr>
                </a:tc>
                <a:tc>
                  <a:txBody>
                    <a:bodyPr/>
                    <a:lstStyle/>
                    <a:p>
                      <a:pPr marL="88900" indent="-88900" algn="l" latinLnBrk="0">
                        <a:buFont typeface="Arial" panose="020B0604020202020204" pitchFamily="34" charset="0"/>
                        <a:buChar char="•"/>
                      </a:pP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월 </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30</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만 원 내 후불결제 서비스 출시하여 </a:t>
                      </a:r>
                      <a:r>
                        <a:rPr lang="ko-KR" altLang="en-US" sz="900" b="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무신사</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900" b="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에이블리</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크림</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900" b="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위메프</a:t>
                      </a:r>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제주항공 등 제휴 가맹점에서 후불결제 이용 가능</a:t>
                      </a:r>
                    </a:p>
                  </a:txBody>
                  <a:tcPr marL="72000" marR="72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rgbClr val="99E3FB"/>
                      </a:solidFill>
                      <a:prstDash val="solid"/>
                      <a:round/>
                      <a:headEnd type="none" w="med" len="med"/>
                      <a:tailEnd type="none" w="med" len="med"/>
                    </a:lnB>
                    <a:solidFill>
                      <a:schemeClr val="bg1"/>
                    </a:solidFill>
                  </a:tcPr>
                </a:tc>
                <a:extLst>
                  <a:ext uri="{0D108BD9-81ED-4DB2-BD59-A6C34878D82A}">
                    <a16:rowId xmlns:a16="http://schemas.microsoft.com/office/drawing/2014/main" val="2463458117"/>
                  </a:ext>
                </a:extLst>
              </a:tr>
            </a:tbl>
          </a:graphicData>
        </a:graphic>
      </p:graphicFrame>
      <p:sp>
        <p:nvSpPr>
          <p:cNvPr id="11" name="직사각형 10">
            <a:extLst>
              <a:ext uri="{FF2B5EF4-FFF2-40B4-BE49-F238E27FC236}">
                <a16:creationId xmlns:a16="http://schemas.microsoft.com/office/drawing/2014/main" id="{813A8826-1579-DE98-20A1-C96F0B4C596B}"/>
              </a:ext>
            </a:extLst>
          </p:cNvPr>
          <p:cNvSpPr/>
          <p:nvPr/>
        </p:nvSpPr>
        <p:spPr>
          <a:xfrm>
            <a:off x="488950" y="2568358"/>
            <a:ext cx="4281736" cy="803492"/>
          </a:xfrm>
          <a:prstGeom prst="rect">
            <a:avLst/>
          </a:prstGeom>
          <a:solidFill>
            <a:srgbClr val="CCF1FD"/>
          </a:solidFill>
          <a:ln w="6350">
            <a:solidFill>
              <a:srgbClr val="99E3FB"/>
            </a:solidFill>
          </a:ln>
        </p:spPr>
        <p:style>
          <a:lnRef idx="0">
            <a:scrgbClr r="0" g="0" b="0"/>
          </a:lnRef>
          <a:fillRef idx="0">
            <a:scrgbClr r="0" g="0" b="0"/>
          </a:fillRef>
          <a:effectRef idx="0">
            <a:scrgbClr r="0" g="0" b="0"/>
          </a:effectRef>
          <a:fontRef idx="minor">
            <a:schemeClr val="lt1"/>
          </a:fontRef>
        </p:style>
        <p:txBody>
          <a:bodyPr rtlCol="0" anchor="ctr"/>
          <a:lstStyle/>
          <a:p>
            <a:pPr>
              <a:spcBef>
                <a:spcPts val="300"/>
              </a:spcBef>
            </a:pPr>
            <a:r>
              <a:rPr lang="en-US" altLang="ko-KR" sz="900" b="1" dirty="0">
                <a:ln>
                  <a:solidFill>
                    <a:schemeClr val="tx1">
                      <a:alpha val="0"/>
                    </a:schemeClr>
                  </a:solidFill>
                </a:ln>
                <a:solidFill>
                  <a:srgbClr val="1C48E2"/>
                </a:solidFill>
                <a:latin typeface="KoPub돋움체 Medium" panose="02020603020101020101" pitchFamily="18" charset="-127"/>
                <a:ea typeface="KoPub돋움체 Medium" panose="02020603020101020101" pitchFamily="18" charset="-127"/>
              </a:rPr>
              <a:t>BNPL(Buy Now Pay Later) </a:t>
            </a:r>
            <a:r>
              <a:rPr lang="ko-KR" altLang="en-US" sz="900" b="1" dirty="0">
                <a:ln>
                  <a:solidFill>
                    <a:schemeClr val="tx1">
                      <a:alpha val="0"/>
                    </a:schemeClr>
                  </a:solidFill>
                </a:ln>
                <a:solidFill>
                  <a:srgbClr val="1C48E2"/>
                </a:solidFill>
                <a:latin typeface="KoPub돋움체 Medium" panose="02020603020101020101" pitchFamily="18" charset="-127"/>
                <a:ea typeface="KoPub돋움체 Medium" panose="02020603020101020101" pitchFamily="18" charset="-127"/>
              </a:rPr>
              <a:t>서비스란</a:t>
            </a:r>
            <a:r>
              <a:rPr lang="en-US" altLang="ko-KR" sz="900" b="1" dirty="0">
                <a:ln>
                  <a:solidFill>
                    <a:schemeClr val="tx1">
                      <a:alpha val="0"/>
                    </a:schemeClr>
                  </a:solidFill>
                </a:ln>
                <a:solidFill>
                  <a:srgbClr val="1C48E2"/>
                </a:solidFill>
                <a:latin typeface="KoPub돋움체 Medium" panose="02020603020101020101" pitchFamily="18" charset="-127"/>
                <a:ea typeface="KoPub돋움체 Medium" panose="02020603020101020101" pitchFamily="18" charset="-127"/>
              </a:rPr>
              <a:t>? </a:t>
            </a:r>
          </a:p>
          <a:p>
            <a:pPr>
              <a:spcBef>
                <a:spcPts val="300"/>
              </a:spcBef>
            </a:pP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학생</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주부 등 금융 이력이 부족한 </a:t>
            </a:r>
            <a:r>
              <a:rPr lang="ko-KR" altLang="en-US" sz="9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씬파일러</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(Thin Filer)</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에게 일정 금액의 신용을 부여하는 서비스로</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소액후불결제</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로 지칭하기도 함</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국내에서는 금융위원회로부터 혁신금융서비스로 지정 받아 최대 </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30</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원의 소액 신용을 부여함 </a:t>
            </a:r>
          </a:p>
        </p:txBody>
      </p:sp>
      <p:sp>
        <p:nvSpPr>
          <p:cNvPr id="12" name="직사각형 11">
            <a:extLst>
              <a:ext uri="{FF2B5EF4-FFF2-40B4-BE49-F238E27FC236}">
                <a16:creationId xmlns:a16="http://schemas.microsoft.com/office/drawing/2014/main" id="{E9754CD4-440E-DF6C-464A-520AD8525F07}"/>
              </a:ext>
            </a:extLst>
          </p:cNvPr>
          <p:cNvSpPr/>
          <p:nvPr/>
        </p:nvSpPr>
        <p:spPr>
          <a:xfrm>
            <a:off x="5132437" y="2568358"/>
            <a:ext cx="4281736" cy="803492"/>
          </a:xfrm>
          <a:prstGeom prst="rect">
            <a:avLst/>
          </a:prstGeom>
          <a:solidFill>
            <a:srgbClr val="CCF1FD"/>
          </a:solidFill>
          <a:ln w="6350">
            <a:solidFill>
              <a:srgbClr val="99E3FB"/>
            </a:solidFill>
          </a:ln>
        </p:spPr>
        <p:style>
          <a:lnRef idx="0">
            <a:scrgbClr r="0" g="0" b="0"/>
          </a:lnRef>
          <a:fillRef idx="0">
            <a:scrgbClr r="0" g="0" b="0"/>
          </a:fillRef>
          <a:effectRef idx="0">
            <a:scrgbClr r="0" g="0" b="0"/>
          </a:effectRef>
          <a:fontRef idx="minor">
            <a:schemeClr val="lt1"/>
          </a:fontRef>
        </p:style>
        <p:txBody>
          <a:bodyPr rtlCol="0" anchor="ctr"/>
          <a:lstStyle/>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온라인</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a:t>
            </a: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원스톱 대환대출</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a:t>
            </a: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이란</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p>
          <a:p>
            <a:pPr>
              <a:spcBef>
                <a:spcPts val="300"/>
              </a:spcBef>
            </a:pP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31</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일부터 </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53</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개 금융회사</a:t>
            </a:r>
            <a:r>
              <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23</a:t>
            </a:r>
            <a:r>
              <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개 대출비교 플랫폼의 대환대출 서비스를 통해 금융소비자가 온라인으로 손쉽게 더 낮은 금리의 대출로 이동할 수 있도록 함</a:t>
            </a:r>
            <a:endParaRPr lang="en-US" altLang="ko-KR"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en-US" altLang="ko-KR" sz="8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새로운 대출을 제공하는 금융회사가 소비자의 대출금을 대신</a:t>
            </a:r>
            <a:r>
              <a:rPr lang="en-US" altLang="ko-KR" sz="8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代</a:t>
            </a:r>
            <a:r>
              <a:rPr lang="en-US" altLang="ko-KR" sz="8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상환</a:t>
            </a:r>
            <a:r>
              <a:rPr lang="en-US" altLang="ko-KR" sz="8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換</a:t>
            </a:r>
            <a:r>
              <a:rPr lang="en-US" altLang="ko-KR" sz="8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endParaRPr lang="ko-KR" altLang="en-US" sz="8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aphicFrame>
        <p:nvGraphicFramePr>
          <p:cNvPr id="20" name="차트 19">
            <a:extLst>
              <a:ext uri="{FF2B5EF4-FFF2-40B4-BE49-F238E27FC236}">
                <a16:creationId xmlns:a16="http://schemas.microsoft.com/office/drawing/2014/main" id="{27144586-6669-E09F-475B-F009B0B6E542}"/>
              </a:ext>
            </a:extLst>
          </p:cNvPr>
          <p:cNvGraphicFramePr/>
          <p:nvPr>
            <p:extLst>
              <p:ext uri="{D42A27DB-BD31-4B8C-83A1-F6EECF244321}">
                <p14:modId xmlns:p14="http://schemas.microsoft.com/office/powerpoint/2010/main" val="2113709236"/>
              </p:ext>
            </p:extLst>
          </p:nvPr>
        </p:nvGraphicFramePr>
        <p:xfrm>
          <a:off x="7355398" y="3685876"/>
          <a:ext cx="2061652" cy="2197991"/>
        </p:xfrm>
        <a:graphic>
          <a:graphicData uri="http://schemas.openxmlformats.org/drawingml/2006/chart">
            <c:chart xmlns:c="http://schemas.openxmlformats.org/drawingml/2006/chart" xmlns:r="http://schemas.openxmlformats.org/officeDocument/2006/relationships" r:id="rId3"/>
          </a:graphicData>
        </a:graphic>
      </p:graphicFrame>
      <p:pic>
        <p:nvPicPr>
          <p:cNvPr id="31" name="그래픽 30" descr="남자 집단 단색으로 채워진">
            <a:extLst>
              <a:ext uri="{FF2B5EF4-FFF2-40B4-BE49-F238E27FC236}">
                <a16:creationId xmlns:a16="http://schemas.microsoft.com/office/drawing/2014/main" id="{F84771CF-6C8E-3015-A679-12100CA022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05982" y="3868098"/>
            <a:ext cx="375698" cy="375698"/>
          </a:xfrm>
          <a:prstGeom prst="rect">
            <a:avLst/>
          </a:prstGeom>
        </p:spPr>
      </p:pic>
      <p:sp>
        <p:nvSpPr>
          <p:cNvPr id="37" name="직사각형 36">
            <a:extLst>
              <a:ext uri="{FF2B5EF4-FFF2-40B4-BE49-F238E27FC236}">
                <a16:creationId xmlns:a16="http://schemas.microsoft.com/office/drawing/2014/main" id="{AF4A7DA5-90FA-771C-42DB-3A102909FE02}"/>
              </a:ext>
            </a:extLst>
          </p:cNvPr>
          <p:cNvSpPr/>
          <p:nvPr/>
        </p:nvSpPr>
        <p:spPr>
          <a:xfrm>
            <a:off x="5139214" y="5033998"/>
            <a:ext cx="2109235" cy="842927"/>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bIns="108000" rtlCol="0" anchor="b"/>
          <a:lstStyle/>
          <a:p>
            <a:pPr algn="ctr"/>
            <a:r>
              <a:rPr lang="ko-KR" altLang="en-US" sz="800" b="1" i="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금융 </a:t>
            </a:r>
            <a:r>
              <a:rPr lang="ko-KR" altLang="en-US" sz="800" b="1" i="1" dirty="0" err="1">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마이데이터</a:t>
            </a:r>
            <a:r>
              <a:rPr lang="ko-KR" altLang="en-US" sz="800" b="1" i="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 기반</a:t>
            </a:r>
            <a:r>
              <a:rPr lang="en-US" altLang="ko-KR" sz="800" b="1" i="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 </a:t>
            </a:r>
            <a:r>
              <a:rPr lang="ko-KR" altLang="en-US" sz="800" b="1" i="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금융회사 대출 조건 비교</a:t>
            </a:r>
          </a:p>
        </p:txBody>
      </p:sp>
      <p:sp>
        <p:nvSpPr>
          <p:cNvPr id="38" name="이등변 삼각형 37">
            <a:extLst>
              <a:ext uri="{FF2B5EF4-FFF2-40B4-BE49-F238E27FC236}">
                <a16:creationId xmlns:a16="http://schemas.microsoft.com/office/drawing/2014/main" id="{8F738F0D-6844-8B9E-F3D6-5EDCBC32E9BE}"/>
              </a:ext>
            </a:extLst>
          </p:cNvPr>
          <p:cNvSpPr/>
          <p:nvPr/>
        </p:nvSpPr>
        <p:spPr>
          <a:xfrm>
            <a:off x="5139214" y="4784724"/>
            <a:ext cx="2109235" cy="250826"/>
          </a:xfrm>
          <a:prstGeom prst="triangle">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2" name="사각형: 둥근 모서리 31">
            <a:extLst>
              <a:ext uri="{FF2B5EF4-FFF2-40B4-BE49-F238E27FC236}">
                <a16:creationId xmlns:a16="http://schemas.microsoft.com/office/drawing/2014/main" id="{AD9C3054-9051-1B0C-BFD3-5486A184E6E4}"/>
              </a:ext>
            </a:extLst>
          </p:cNvPr>
          <p:cNvSpPr/>
          <p:nvPr/>
        </p:nvSpPr>
        <p:spPr>
          <a:xfrm>
            <a:off x="5158188" y="4448124"/>
            <a:ext cx="646052" cy="498232"/>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36000" rIns="36000" rtlCol="0" anchor="ctr"/>
          <a:lstStyle/>
          <a:p>
            <a:pPr algn="ct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대출비교 플랫폼</a:t>
            </a:r>
            <a:endPar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금융회사</a:t>
            </a:r>
            <a:endPar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3" name="사각형: 둥근 모서리 32">
            <a:extLst>
              <a:ext uri="{FF2B5EF4-FFF2-40B4-BE49-F238E27FC236}">
                <a16:creationId xmlns:a16="http://schemas.microsoft.com/office/drawing/2014/main" id="{FAC48F6E-5787-90D2-0865-8868C9C7E771}"/>
              </a:ext>
            </a:extLst>
          </p:cNvPr>
          <p:cNvSpPr/>
          <p:nvPr/>
        </p:nvSpPr>
        <p:spPr>
          <a:xfrm>
            <a:off x="5870806" y="4448124"/>
            <a:ext cx="646052" cy="498232"/>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36000" rIns="36000" rtlCol="0" anchor="ctr"/>
          <a:lstStyle/>
          <a:p>
            <a:pPr algn="ct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대출비교 플랫폼</a:t>
            </a:r>
            <a:endPar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핀테크사</a:t>
            </a:r>
          </a:p>
        </p:txBody>
      </p:sp>
      <p:sp>
        <p:nvSpPr>
          <p:cNvPr id="34" name="사각형: 둥근 모서리 33">
            <a:extLst>
              <a:ext uri="{FF2B5EF4-FFF2-40B4-BE49-F238E27FC236}">
                <a16:creationId xmlns:a16="http://schemas.microsoft.com/office/drawing/2014/main" id="{FCBC3F91-F855-079C-B1CD-D2A16A39FE76}"/>
              </a:ext>
            </a:extLst>
          </p:cNvPr>
          <p:cNvSpPr/>
          <p:nvPr/>
        </p:nvSpPr>
        <p:spPr>
          <a:xfrm>
            <a:off x="6583423" y="4448124"/>
            <a:ext cx="646052" cy="498232"/>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36000" rIns="36000" rtlCol="0" anchor="ctr"/>
          <a:lstStyle/>
          <a:p>
            <a:pPr algn="ctr"/>
            <a:r>
              <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금융회사 채널</a:t>
            </a:r>
            <a:r>
              <a:rPr lang="en-US" altLang="ko-KR"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(APP)</a:t>
            </a:r>
            <a:endParaRPr lang="ko-KR" altLang="en-US" sz="8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9" name="TextBox 38">
            <a:extLst>
              <a:ext uri="{FF2B5EF4-FFF2-40B4-BE49-F238E27FC236}">
                <a16:creationId xmlns:a16="http://schemas.microsoft.com/office/drawing/2014/main" id="{CF5049F0-B2D6-105E-89F4-C0F23909AE07}"/>
              </a:ext>
            </a:extLst>
          </p:cNvPr>
          <p:cNvSpPr txBox="1"/>
          <p:nvPr/>
        </p:nvSpPr>
        <p:spPr>
          <a:xfrm>
            <a:off x="5943430" y="3751687"/>
            <a:ext cx="500802" cy="123111"/>
          </a:xfrm>
          <a:prstGeom prst="rect">
            <a:avLst/>
          </a:prstGeom>
          <a:noFill/>
          <a:ln>
            <a:noFill/>
          </a:ln>
        </p:spPr>
        <p:txBody>
          <a:bodyPr wrap="square" lIns="0" tIns="0" rIns="0" bIns="0" rtlCol="0">
            <a:spAutoFit/>
          </a:bodyPr>
          <a:lstStyle/>
          <a:p>
            <a:pPr algn="ctr"/>
            <a:r>
              <a:rPr lang="ko-KR" altLang="en-US" sz="800" b="1" dirty="0">
                <a:ln>
                  <a:solidFill>
                    <a:schemeClr val="bg1">
                      <a:lumMod val="75000"/>
                      <a:alpha val="0"/>
                    </a:schemeClr>
                  </a:solidFill>
                </a:ln>
                <a:latin typeface="KoPub돋움체 Medium" panose="00000600000000000000" pitchFamily="2" charset="-127"/>
                <a:ea typeface="KoPub돋움체 Medium" panose="00000600000000000000" pitchFamily="2" charset="-127"/>
              </a:rPr>
              <a:t>금융소비자</a:t>
            </a:r>
          </a:p>
        </p:txBody>
      </p:sp>
      <p:pic>
        <p:nvPicPr>
          <p:cNvPr id="40" name="Picture 4" descr="주)비바리퍼블리카 2023년 기업정보 | 사원수, 회사소개, 근무환경, 복리후생 등 - 사람인">
            <a:extLst>
              <a:ext uri="{FF2B5EF4-FFF2-40B4-BE49-F238E27FC236}">
                <a16:creationId xmlns:a16="http://schemas.microsoft.com/office/drawing/2014/main" id="{735CE26A-48EE-DC69-F1A9-98103722841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6151" y="5130785"/>
            <a:ext cx="510762" cy="15561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카카오페이 CI·BI(로고) [AI, PNG, SVG]">
            <a:extLst>
              <a:ext uri="{FF2B5EF4-FFF2-40B4-BE49-F238E27FC236}">
                <a16:creationId xmlns:a16="http://schemas.microsoft.com/office/drawing/2014/main" id="{036BCF10-AF0A-278B-F1CD-E8BABE3F13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777" t="34191" r="25777" b="34191"/>
          <a:stretch/>
        </p:blipFill>
        <p:spPr bwMode="auto">
          <a:xfrm>
            <a:off x="5225833" y="5128206"/>
            <a:ext cx="510762" cy="16667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4" descr="NAVER FINANCIAL – Medium">
            <a:extLst>
              <a:ext uri="{FF2B5EF4-FFF2-40B4-BE49-F238E27FC236}">
                <a16:creationId xmlns:a16="http://schemas.microsoft.com/office/drawing/2014/main" id="{35B0789E-B2B7-F3CD-F057-6A6C0AD5A03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7366" b="37366"/>
          <a:stretch/>
        </p:blipFill>
        <p:spPr bwMode="auto">
          <a:xfrm>
            <a:off x="5880407" y="5136355"/>
            <a:ext cx="593099" cy="1496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8F73041-3F0B-42BF-278E-5AA18B107710}"/>
              </a:ext>
            </a:extLst>
          </p:cNvPr>
          <p:cNvPicPr>
            <a:picLocks noChangeAspect="1" noChangeArrowheads="1"/>
          </p:cNvPicPr>
          <p:nvPr/>
        </p:nvPicPr>
        <p:blipFill rotWithShape="1">
          <a:blip r:embed="rId9">
            <a:clrChange>
              <a:clrFrom>
                <a:srgbClr val="F8F8F8"/>
              </a:clrFrom>
              <a:clrTo>
                <a:srgbClr val="F8F8F8">
                  <a:alpha val="0"/>
                </a:srgbClr>
              </a:clrTo>
            </a:clrChange>
            <a:extLst>
              <a:ext uri="{28A0092B-C50C-407E-A947-70E740481C1C}">
                <a14:useLocalDpi xmlns:a14="http://schemas.microsoft.com/office/drawing/2010/main" val="0"/>
              </a:ext>
            </a:extLst>
          </a:blip>
          <a:srcRect l="11604" t="34747" r="11604" b="34747"/>
          <a:stretch/>
        </p:blipFill>
        <p:spPr bwMode="auto">
          <a:xfrm>
            <a:off x="5711464" y="5404227"/>
            <a:ext cx="893550" cy="164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핀다, 로고, UX 확 바꿨다 - 파이낸셜뉴스">
            <a:extLst>
              <a:ext uri="{FF2B5EF4-FFF2-40B4-BE49-F238E27FC236}">
                <a16:creationId xmlns:a16="http://schemas.microsoft.com/office/drawing/2014/main" id="{F1D4833E-AE96-9750-6D49-ACC5A0E87398}"/>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5282" y="5403511"/>
            <a:ext cx="416336" cy="132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핀크 | 프로그래머스">
            <a:extLst>
              <a:ext uri="{FF2B5EF4-FFF2-40B4-BE49-F238E27FC236}">
                <a16:creationId xmlns:a16="http://schemas.microsoft.com/office/drawing/2014/main" id="{8BDDD8CB-A9A0-E95E-F1F8-6EF77756A6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8133" y="5412263"/>
            <a:ext cx="475618" cy="14289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직선 화살표 연결선 43">
            <a:extLst>
              <a:ext uri="{FF2B5EF4-FFF2-40B4-BE49-F238E27FC236}">
                <a16:creationId xmlns:a16="http://schemas.microsoft.com/office/drawing/2014/main" id="{0E2412F4-7827-BA0F-AD21-2FE50112AE8C}"/>
              </a:ext>
            </a:extLst>
          </p:cNvPr>
          <p:cNvCxnSpPr>
            <a:cxnSpLocks/>
            <a:stCxn id="31" idx="1"/>
            <a:endCxn id="32" idx="0"/>
          </p:cNvCxnSpPr>
          <p:nvPr/>
        </p:nvCxnSpPr>
        <p:spPr>
          <a:xfrm flipH="1">
            <a:off x="5481214" y="4055947"/>
            <a:ext cx="524768" cy="392177"/>
          </a:xfrm>
          <a:prstGeom prst="straightConnector1">
            <a:avLst/>
          </a:prstGeom>
          <a:ln w="31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F58989C-472F-133E-9310-2A3996D855EA}"/>
              </a:ext>
            </a:extLst>
          </p:cNvPr>
          <p:cNvCxnSpPr>
            <a:cxnSpLocks/>
            <a:stCxn id="31" idx="2"/>
            <a:endCxn id="33" idx="0"/>
          </p:cNvCxnSpPr>
          <p:nvPr/>
        </p:nvCxnSpPr>
        <p:spPr>
          <a:xfrm>
            <a:off x="6193831" y="4243796"/>
            <a:ext cx="1" cy="204328"/>
          </a:xfrm>
          <a:prstGeom prst="straightConnector1">
            <a:avLst/>
          </a:prstGeom>
          <a:ln w="31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E45118D0-FF9B-019A-AB50-EA30595ECC23}"/>
              </a:ext>
            </a:extLst>
          </p:cNvPr>
          <p:cNvCxnSpPr>
            <a:cxnSpLocks/>
            <a:stCxn id="31" idx="3"/>
            <a:endCxn id="34" idx="0"/>
          </p:cNvCxnSpPr>
          <p:nvPr/>
        </p:nvCxnSpPr>
        <p:spPr>
          <a:xfrm>
            <a:off x="6381680" y="4055947"/>
            <a:ext cx="524769" cy="392177"/>
          </a:xfrm>
          <a:prstGeom prst="straightConnector1">
            <a:avLst/>
          </a:prstGeom>
          <a:ln w="31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78363B-4457-AEE3-068B-AD3CB80EED48}"/>
              </a:ext>
            </a:extLst>
          </p:cNvPr>
          <p:cNvSpPr txBox="1"/>
          <p:nvPr/>
        </p:nvSpPr>
        <p:spPr>
          <a:xfrm>
            <a:off x="6598745" y="4065205"/>
            <a:ext cx="500802" cy="123111"/>
          </a:xfrm>
          <a:prstGeom prst="rect">
            <a:avLst/>
          </a:prstGeom>
          <a:noFill/>
          <a:ln>
            <a:noFill/>
          </a:ln>
        </p:spPr>
        <p:txBody>
          <a:bodyPr wrap="square" lIns="0" tIns="0" rIns="0" bIns="0" rtlCol="0">
            <a:spAutoFit/>
          </a:bodyPr>
          <a:lstStyle/>
          <a:p>
            <a:pPr algn="ctr"/>
            <a:r>
              <a:rPr lang="ko-KR" altLang="en-US" sz="800" dirty="0">
                <a:ln>
                  <a:solidFill>
                    <a:schemeClr val="bg1">
                      <a:lumMod val="75000"/>
                      <a:alpha val="0"/>
                    </a:schemeClr>
                  </a:solidFill>
                </a:ln>
                <a:latin typeface="KoPub돋움체 Medium" panose="00000600000000000000" pitchFamily="2" charset="-127"/>
                <a:ea typeface="KoPub돋움체 Medium" panose="00000600000000000000" pitchFamily="2" charset="-127"/>
              </a:rPr>
              <a:t>비교</a:t>
            </a:r>
            <a:r>
              <a:rPr lang="en-US" altLang="ko-KR" sz="800" dirty="0">
                <a:ln>
                  <a:solidFill>
                    <a:schemeClr val="bg1">
                      <a:lumMod val="75000"/>
                      <a:alpha val="0"/>
                    </a:schemeClr>
                  </a:solidFill>
                </a:ln>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latin typeface="KoPub돋움체 Medium" panose="00000600000000000000" pitchFamily="2" charset="-127"/>
                <a:ea typeface="KoPub돋움체 Medium" panose="00000600000000000000" pitchFamily="2" charset="-127"/>
              </a:rPr>
              <a:t>선택</a:t>
            </a:r>
          </a:p>
        </p:txBody>
      </p:sp>
      <p:sp>
        <p:nvSpPr>
          <p:cNvPr id="2" name="직사각형 1">
            <a:extLst>
              <a:ext uri="{FF2B5EF4-FFF2-40B4-BE49-F238E27FC236}">
                <a16:creationId xmlns:a16="http://schemas.microsoft.com/office/drawing/2014/main" id="{A9901B7C-302C-6A66-EC15-4BB44D5A0D01}"/>
              </a:ext>
            </a:extLst>
          </p:cNvPr>
          <p:cNvSpPr/>
          <p:nvPr/>
        </p:nvSpPr>
        <p:spPr>
          <a:xfrm>
            <a:off x="5132389" y="3446811"/>
            <a:ext cx="2061652" cy="235121"/>
          </a:xfrm>
          <a:prstGeom prst="rect">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900" b="1" dirty="0">
                <a:ln>
                  <a:solidFill>
                    <a:schemeClr val="accent1">
                      <a:alpha val="0"/>
                    </a:schemeClr>
                  </a:solidFill>
                </a:ln>
                <a:solidFill>
                  <a:schemeClr val="tx1">
                    <a:lumMod val="75000"/>
                    <a:lumOff val="25000"/>
                  </a:schemeClr>
                </a:solidFill>
              </a:rPr>
              <a:t>인프라 구축 이후 대환대출 이용</a:t>
            </a:r>
            <a:endParaRPr lang="en-US" altLang="ko-KR" sz="900" b="1" dirty="0">
              <a:ln>
                <a:solidFill>
                  <a:schemeClr val="accent1">
                    <a:alpha val="0"/>
                  </a:schemeClr>
                </a:solidFill>
              </a:ln>
              <a:solidFill>
                <a:schemeClr val="tx1">
                  <a:lumMod val="75000"/>
                  <a:lumOff val="25000"/>
                </a:schemeClr>
              </a:solidFill>
              <a:latin typeface="+mn-ea"/>
            </a:endParaRPr>
          </a:p>
        </p:txBody>
      </p:sp>
      <p:sp>
        <p:nvSpPr>
          <p:cNvPr id="3" name="직사각형 2">
            <a:extLst>
              <a:ext uri="{FF2B5EF4-FFF2-40B4-BE49-F238E27FC236}">
                <a16:creationId xmlns:a16="http://schemas.microsoft.com/office/drawing/2014/main" id="{4D72A07A-F7DB-A7FC-0B49-AB072F297680}"/>
              </a:ext>
            </a:extLst>
          </p:cNvPr>
          <p:cNvSpPr/>
          <p:nvPr/>
        </p:nvSpPr>
        <p:spPr>
          <a:xfrm>
            <a:off x="7355398" y="3446811"/>
            <a:ext cx="2061652" cy="235121"/>
          </a:xfrm>
          <a:prstGeom prst="rect">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900" b="1" dirty="0">
                <a:ln>
                  <a:solidFill>
                    <a:schemeClr val="accent1">
                      <a:alpha val="0"/>
                    </a:schemeClr>
                  </a:solidFill>
                </a:ln>
                <a:solidFill>
                  <a:schemeClr val="tx1">
                    <a:lumMod val="75000"/>
                    <a:lumOff val="25000"/>
                  </a:schemeClr>
                </a:solidFill>
              </a:rPr>
              <a:t>온라인</a:t>
            </a:r>
            <a:r>
              <a:rPr lang="en-US" altLang="ko-KR" sz="900" b="1" dirty="0">
                <a:ln>
                  <a:solidFill>
                    <a:schemeClr val="accent1">
                      <a:alpha val="0"/>
                    </a:schemeClr>
                  </a:solidFill>
                </a:ln>
                <a:solidFill>
                  <a:schemeClr val="tx1">
                    <a:lumMod val="75000"/>
                    <a:lumOff val="25000"/>
                  </a:schemeClr>
                </a:solidFill>
              </a:rPr>
              <a:t>·</a:t>
            </a:r>
            <a:r>
              <a:rPr lang="ko-KR" altLang="en-US" sz="900" b="1" dirty="0">
                <a:ln>
                  <a:solidFill>
                    <a:schemeClr val="accent1">
                      <a:alpha val="0"/>
                    </a:schemeClr>
                  </a:solidFill>
                </a:ln>
                <a:solidFill>
                  <a:schemeClr val="tx1">
                    <a:lumMod val="75000"/>
                    <a:lumOff val="25000"/>
                  </a:schemeClr>
                </a:solidFill>
              </a:rPr>
              <a:t>원스톱 대환대출 인프라 이용 현황</a:t>
            </a:r>
            <a:endParaRPr lang="en-US" altLang="ko-KR" sz="900" b="1" dirty="0">
              <a:ln>
                <a:solidFill>
                  <a:schemeClr val="accent1">
                    <a:alpha val="0"/>
                  </a:schemeClr>
                </a:solidFill>
              </a:ln>
              <a:solidFill>
                <a:schemeClr val="tx1">
                  <a:lumMod val="75000"/>
                  <a:lumOff val="25000"/>
                </a:schemeClr>
              </a:solidFill>
              <a:latin typeface="+mn-ea"/>
            </a:endParaRPr>
          </a:p>
        </p:txBody>
      </p:sp>
    </p:spTree>
    <p:extLst>
      <p:ext uri="{BB962C8B-B14F-4D97-AF65-F5344CB8AC3E}">
        <p14:creationId xmlns:p14="http://schemas.microsoft.com/office/powerpoint/2010/main" val="2241659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3. </a:t>
            </a:r>
            <a:r>
              <a:rPr lang="ko-KR" altLang="en-US" dirty="0"/>
              <a:t>확장하는 비즈니스 </a:t>
            </a:r>
            <a:r>
              <a:rPr lang="en-US" altLang="ko-KR" dirty="0"/>
              <a:t>(2/2)</a:t>
            </a:r>
            <a:r>
              <a:rPr lang="ko-KR" altLang="en-US" dirty="0"/>
              <a:t> </a:t>
            </a:r>
            <a:r>
              <a:rPr lang="en-US" altLang="ko-KR" dirty="0"/>
              <a:t>– </a:t>
            </a:r>
            <a:r>
              <a:rPr lang="ko-KR" altLang="en-US" dirty="0"/>
              <a:t>선불충전금</a:t>
            </a:r>
            <a:r>
              <a:rPr lang="en-US" altLang="ko-KR" dirty="0"/>
              <a:t>, </a:t>
            </a:r>
            <a:r>
              <a:rPr lang="ko-KR" altLang="en-US" dirty="0"/>
              <a:t>편의성</a:t>
            </a:r>
            <a:r>
              <a:rPr lang="en-US" altLang="ko-KR" dirty="0"/>
              <a:t>·</a:t>
            </a:r>
            <a:r>
              <a:rPr lang="ko-KR" altLang="en-US" dirty="0"/>
              <a:t>혜택 잡으며 확대</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t>국내 선불전자지급수단 서비스는 </a:t>
            </a:r>
            <a:r>
              <a:rPr lang="en-US" altLang="ko-KR" dirty="0"/>
              <a:t>2023</a:t>
            </a:r>
            <a:r>
              <a:rPr lang="ko-KR" altLang="en-US" dirty="0"/>
              <a:t>년 상반기중 일평균 </a:t>
            </a:r>
            <a:r>
              <a:rPr lang="en-US" altLang="ko-KR" dirty="0"/>
              <a:t>9,682</a:t>
            </a:r>
            <a:r>
              <a:rPr lang="ko-KR" altLang="en-US" dirty="0"/>
              <a:t>억 원</a:t>
            </a:r>
            <a:r>
              <a:rPr lang="en-US" altLang="ko-KR" dirty="0"/>
              <a:t>·2,875</a:t>
            </a:r>
            <a:r>
              <a:rPr lang="ko-KR" altLang="en-US" dirty="0"/>
              <a:t>만 건 이용될 만큼 </a:t>
            </a:r>
            <a:r>
              <a:rPr lang="ko-KR" altLang="en-US" dirty="0" err="1"/>
              <a:t>락인</a:t>
            </a:r>
            <a:r>
              <a:rPr lang="en-US" altLang="ko-KR" dirty="0"/>
              <a:t>(Lock-in)</a:t>
            </a:r>
            <a:r>
              <a:rPr lang="ko-KR" altLang="en-US" dirty="0"/>
              <a:t> 효과</a:t>
            </a:r>
            <a:r>
              <a:rPr lang="en-US" altLang="ko-KR" dirty="0"/>
              <a:t>, </a:t>
            </a:r>
            <a:r>
              <a:rPr lang="ko-KR" altLang="en-US" dirty="0"/>
              <a:t>소비자 혜택 등으로 꾸준히 성장하며 충성 고객을 가늠하는 대표 서비스로 자리매김</a:t>
            </a:r>
            <a:r>
              <a:rPr lang="en-US" altLang="ko-KR" dirty="0"/>
              <a:t>. </a:t>
            </a:r>
            <a:r>
              <a:rPr lang="ko-KR" altLang="en-US" dirty="0"/>
              <a:t>주요 간편결제사의 선불충전금 잔액이 크게 늘어난 가운데</a:t>
            </a:r>
            <a:r>
              <a:rPr lang="en-US" altLang="ko-KR" dirty="0"/>
              <a:t>, </a:t>
            </a:r>
            <a:r>
              <a:rPr lang="ko-KR" altLang="en-US" dirty="0" err="1"/>
              <a:t>쿠팡</a:t>
            </a:r>
            <a:r>
              <a:rPr lang="en-US" altLang="ko-KR" dirty="0"/>
              <a:t>, </a:t>
            </a:r>
            <a:r>
              <a:rPr lang="ko-KR" altLang="en-US" dirty="0"/>
              <a:t>배달의 민족</a:t>
            </a:r>
            <a:r>
              <a:rPr lang="en-US" altLang="ko-KR" dirty="0"/>
              <a:t>, </a:t>
            </a:r>
            <a:r>
              <a:rPr lang="ko-KR" altLang="en-US" dirty="0"/>
              <a:t>스타벅스 등 다양한 분야에서 선불충전 서비스의 활용을 확대하고 있음</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476167"/>
            <a:ext cx="4281737" cy="724608"/>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한국은행</a:t>
            </a:r>
            <a:r>
              <a:rPr kumimoji="0" lang="en-US" altLang="ko-KR"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(2023.9.6), ‘2023</a:t>
            </a:r>
            <a:r>
              <a:rPr kumimoji="0" lang="ko-KR" altLang="en-US"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년 상반기중 전자지급서비스 이용 현황’</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1: 2022</a:t>
            </a:r>
            <a:r>
              <a:rPr kumimoji="0" lang="ko-KR" altLang="en-US"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년 수치는 일부 회사의 자료 수정 등에 따라 조정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2: </a:t>
            </a:r>
            <a:r>
              <a:rPr kumimoji="0" lang="ko-KR" altLang="en-US"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은행 및 카드사가 발행하는 각종 </a:t>
            </a:r>
            <a:r>
              <a:rPr kumimoji="0" lang="ko-KR" altLang="en-US" sz="800" b="0" i="0" u="none" strike="noStrike" kern="1200" cap="none"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기프트카드</a:t>
            </a:r>
            <a:r>
              <a:rPr kumimoji="0" lang="en-US" altLang="ko-KR"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전자지갑의 선불계정 이체 </a:t>
            </a:r>
            <a:r>
              <a:rPr lang="ko-KR" altLang="en-US" dirty="0">
                <a:solidFill>
                  <a:srgbClr val="FFFFFF">
                    <a:lumMod val="50000"/>
                  </a:srgbClr>
                </a:solidFill>
              </a:rPr>
              <a:t>규모</a:t>
            </a:r>
            <a:r>
              <a:rPr kumimoji="0" lang="ko-KR" altLang="en-US"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및 전자화폐지급 서비스 이용규모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3: </a:t>
            </a:r>
            <a:r>
              <a:rPr lang="en-US" altLang="ko-KR" dirty="0">
                <a:solidFill>
                  <a:srgbClr val="FFFFFF">
                    <a:lumMod val="50000"/>
                  </a:srgbClr>
                </a:solidFill>
              </a:rPr>
              <a:t>( )</a:t>
            </a:r>
            <a:r>
              <a:rPr lang="ko-KR" altLang="en-US" dirty="0">
                <a:solidFill>
                  <a:srgbClr val="FFFFFF">
                    <a:lumMod val="50000"/>
                  </a:srgbClr>
                </a:solidFill>
              </a:rPr>
              <a:t>내는 전년동기대비 증감률</a:t>
            </a:r>
            <a:r>
              <a:rPr lang="en-US" altLang="ko-KR" dirty="0">
                <a:solidFill>
                  <a:srgbClr val="FFFFFF">
                    <a:lumMod val="50000"/>
                  </a:srgbClr>
                </a:solidFill>
              </a:rPr>
              <a:t>(%)</a:t>
            </a:r>
            <a:endParaRPr kumimoji="0" lang="ko-KR" altLang="en-US"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5" name="그룹 4">
            <a:extLst>
              <a:ext uri="{FF2B5EF4-FFF2-40B4-BE49-F238E27FC236}">
                <a16:creationId xmlns:a16="http://schemas.microsoft.com/office/drawing/2014/main" id="{88289F29-1C1C-18E8-88B7-62AA7320706A}"/>
              </a:ext>
            </a:extLst>
          </p:cNvPr>
          <p:cNvGrpSpPr/>
          <p:nvPr/>
        </p:nvGrpSpPr>
        <p:grpSpPr>
          <a:xfrm>
            <a:off x="489000" y="2176483"/>
            <a:ext cx="4284613" cy="276837"/>
            <a:chOff x="704850" y="2013298"/>
            <a:chExt cx="4140200" cy="276837"/>
          </a:xfrm>
        </p:grpSpPr>
        <p:sp>
          <p:nvSpPr>
            <p:cNvPr id="6" name="TextBox 5">
              <a:extLst>
                <a:ext uri="{FF2B5EF4-FFF2-40B4-BE49-F238E27FC236}">
                  <a16:creationId xmlns:a16="http://schemas.microsoft.com/office/drawing/2014/main" id="{FF5EDC97-1375-2FB2-30DB-8720E775A8A1}"/>
                </a:ext>
              </a:extLst>
            </p:cNvPr>
            <p:cNvSpPr txBox="1"/>
            <p:nvPr/>
          </p:nvSpPr>
          <p:spPr>
            <a:xfrm>
              <a:off x="704850" y="2057487"/>
              <a:ext cx="2915169" cy="200055"/>
            </a:xfrm>
            <a:prstGeom prst="rect">
              <a:avLst/>
            </a:prstGeom>
            <a:noFill/>
          </p:spPr>
          <p:txBody>
            <a:bodyPr wrap="none" lIns="0" tIns="0" rIns="0" bIns="0" rtlCol="0">
              <a:spAutoFit/>
            </a:bodyPr>
            <a:lstStyle/>
            <a:p>
              <a:pPr lvl="0">
                <a:defRPr/>
              </a:pPr>
              <a:r>
                <a:rPr kumimoji="0" lang="ko-KR" altLang="en-US" sz="1300" b="0" i="0" u="none" strike="noStrike" kern="1200" cap="none"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선불전자지급수단 서비스 이용 현황 </a:t>
              </a:r>
              <a:r>
                <a:rPr kumimoji="0" lang="en-US" altLang="ko-KR" sz="1300" b="0" i="0" u="none" strike="noStrike" kern="1200" cap="none"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일평균</a:t>
              </a:r>
              <a:r>
                <a:rPr kumimoji="0" lang="en-US" altLang="ko-KR" sz="1300" b="0" i="0" u="none" strike="noStrike" kern="1200" cap="none"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lang="en-US" altLang="ko-KR" sz="1300" baseline="300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1)</a:t>
              </a:r>
              <a:endParaRPr kumimoji="0" lang="ko-KR" altLang="en-US" sz="1300" b="0" i="0" u="none" strike="noStrike" kern="1200" cap="none" normalizeH="0" baseline="3000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4822982A-2CE7-1E0F-571A-A2EDB959118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B7ABBA67-3352-B154-DCD0-B9EEC2DF7ED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5573308B-6322-487F-00C7-AEFC5DA8CAA9}"/>
              </a:ext>
            </a:extLst>
          </p:cNvPr>
          <p:cNvGrpSpPr/>
          <p:nvPr/>
        </p:nvGrpSpPr>
        <p:grpSpPr>
          <a:xfrm>
            <a:off x="5135039" y="2176483"/>
            <a:ext cx="4284613" cy="276837"/>
            <a:chOff x="704850" y="2013298"/>
            <a:chExt cx="4140200" cy="276837"/>
          </a:xfrm>
        </p:grpSpPr>
        <p:sp>
          <p:nvSpPr>
            <p:cNvPr id="10" name="TextBox 9">
              <a:extLst>
                <a:ext uri="{FF2B5EF4-FFF2-40B4-BE49-F238E27FC236}">
                  <a16:creationId xmlns:a16="http://schemas.microsoft.com/office/drawing/2014/main" id="{BBBE8309-523E-C64E-58F3-65AD5C55CDAD}"/>
                </a:ext>
              </a:extLst>
            </p:cNvPr>
            <p:cNvSpPr txBox="1"/>
            <p:nvPr/>
          </p:nvSpPr>
          <p:spPr>
            <a:xfrm>
              <a:off x="704850" y="2057487"/>
              <a:ext cx="244118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주요 간편결제사 선불충전금 잔액 추이</a:t>
              </a:r>
            </a:p>
          </p:txBody>
        </p:sp>
        <p:cxnSp>
          <p:nvCxnSpPr>
            <p:cNvPr id="15" name="직선 연결선 14">
              <a:extLst>
                <a:ext uri="{FF2B5EF4-FFF2-40B4-BE49-F238E27FC236}">
                  <a16:creationId xmlns:a16="http://schemas.microsoft.com/office/drawing/2014/main" id="{D3649549-95E3-1C06-D4E2-D4A472E895D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617700D0-A6C5-0953-A929-D84F594E74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9F9D12C-CED1-C997-237C-8C6DC625CB89}"/>
              </a:ext>
            </a:extLst>
          </p:cNvPr>
          <p:cNvSpPr txBox="1"/>
          <p:nvPr/>
        </p:nvSpPr>
        <p:spPr>
          <a:xfrm>
            <a:off x="5132437"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각 사 선불충전금 운용내역 공시</a:t>
            </a:r>
          </a:p>
        </p:txBody>
      </p:sp>
      <p:sp>
        <p:nvSpPr>
          <p:cNvPr id="2" name="TextBox 1">
            <a:extLst>
              <a:ext uri="{FF2B5EF4-FFF2-40B4-BE49-F238E27FC236}">
                <a16:creationId xmlns:a16="http://schemas.microsoft.com/office/drawing/2014/main" id="{636EA4BC-F0D0-30F4-803C-4AE89A3B4D95}"/>
              </a:ext>
            </a:extLst>
          </p:cNvPr>
          <p:cNvSpPr txBox="1"/>
          <p:nvPr/>
        </p:nvSpPr>
        <p:spPr>
          <a:xfrm>
            <a:off x="3677338" y="2561431"/>
            <a:ext cx="1092055" cy="123111"/>
          </a:xfrm>
          <a:prstGeom prst="rect">
            <a:avLst/>
          </a:prstGeom>
          <a:noFill/>
          <a:ln>
            <a:noFill/>
          </a:ln>
        </p:spPr>
        <p:txBody>
          <a:bodyPr wrap="square" lIns="0" tIns="0" rIns="0" bIns="0" rtlCol="0">
            <a:spAutoFit/>
          </a:bodyPr>
          <a:lstStyle/>
          <a:p>
            <a:pPr algn="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단위</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만 건</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원</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aphicFrame>
        <p:nvGraphicFramePr>
          <p:cNvPr id="3" name="표 10">
            <a:extLst>
              <a:ext uri="{FF2B5EF4-FFF2-40B4-BE49-F238E27FC236}">
                <a16:creationId xmlns:a16="http://schemas.microsoft.com/office/drawing/2014/main" id="{F7F4665E-E41D-C0AB-E9B2-19C767E1F849}"/>
              </a:ext>
            </a:extLst>
          </p:cNvPr>
          <p:cNvGraphicFramePr>
            <a:graphicFrameLocks noGrp="1"/>
          </p:cNvGraphicFramePr>
          <p:nvPr>
            <p:extLst>
              <p:ext uri="{D42A27DB-BD31-4B8C-83A1-F6EECF244321}">
                <p14:modId xmlns:p14="http://schemas.microsoft.com/office/powerpoint/2010/main" val="3725057141"/>
              </p:ext>
            </p:extLst>
          </p:nvPr>
        </p:nvGraphicFramePr>
        <p:xfrm>
          <a:off x="488949" y="2730157"/>
          <a:ext cx="4284666" cy="2821560"/>
        </p:xfrm>
        <a:graphic>
          <a:graphicData uri="http://schemas.openxmlformats.org/drawingml/2006/table">
            <a:tbl>
              <a:tblPr firstRow="1" bandRow="1">
                <a:tableStyleId>{5C22544A-7EE6-4342-B048-85BDC9FD1C3A}</a:tableStyleId>
              </a:tblPr>
              <a:tblGrid>
                <a:gridCol w="726707">
                  <a:extLst>
                    <a:ext uri="{9D8B030D-6E8A-4147-A177-3AD203B41FA5}">
                      <a16:colId xmlns:a16="http://schemas.microsoft.com/office/drawing/2014/main" val="3867431141"/>
                    </a:ext>
                  </a:extLst>
                </a:gridCol>
                <a:gridCol w="544449">
                  <a:extLst>
                    <a:ext uri="{9D8B030D-6E8A-4147-A177-3AD203B41FA5}">
                      <a16:colId xmlns:a16="http://schemas.microsoft.com/office/drawing/2014/main" val="1092467478"/>
                    </a:ext>
                  </a:extLst>
                </a:gridCol>
                <a:gridCol w="544449">
                  <a:extLst>
                    <a:ext uri="{9D8B030D-6E8A-4147-A177-3AD203B41FA5}">
                      <a16:colId xmlns:a16="http://schemas.microsoft.com/office/drawing/2014/main" val="683490577"/>
                    </a:ext>
                  </a:extLst>
                </a:gridCol>
                <a:gridCol w="544449">
                  <a:extLst>
                    <a:ext uri="{9D8B030D-6E8A-4147-A177-3AD203B41FA5}">
                      <a16:colId xmlns:a16="http://schemas.microsoft.com/office/drawing/2014/main" val="918635664"/>
                    </a:ext>
                  </a:extLst>
                </a:gridCol>
                <a:gridCol w="544449">
                  <a:extLst>
                    <a:ext uri="{9D8B030D-6E8A-4147-A177-3AD203B41FA5}">
                      <a16:colId xmlns:a16="http://schemas.microsoft.com/office/drawing/2014/main" val="1815984419"/>
                    </a:ext>
                  </a:extLst>
                </a:gridCol>
                <a:gridCol w="544449">
                  <a:extLst>
                    <a:ext uri="{9D8B030D-6E8A-4147-A177-3AD203B41FA5}">
                      <a16:colId xmlns:a16="http://schemas.microsoft.com/office/drawing/2014/main" val="2735083506"/>
                    </a:ext>
                  </a:extLst>
                </a:gridCol>
                <a:gridCol w="835714">
                  <a:extLst>
                    <a:ext uri="{9D8B030D-6E8A-4147-A177-3AD203B41FA5}">
                      <a16:colId xmlns:a16="http://schemas.microsoft.com/office/drawing/2014/main" val="4064959350"/>
                    </a:ext>
                  </a:extLst>
                </a:gridCol>
              </a:tblGrid>
              <a:tr h="193815">
                <a:tc rowSpan="2">
                  <a:txBody>
                    <a:bodyPr/>
                    <a:lstStyle/>
                    <a:p>
                      <a:pPr algn="ctr" latinLnBrk="0"/>
                      <a:r>
                        <a:rPr lang="ko-KR" altLang="en-US"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구분</a:t>
                      </a:r>
                    </a:p>
                  </a:txBody>
                  <a:tcPr marL="36000" marR="36000" marT="36000" marB="36000" anchor="ctr">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solidFill>
                  </a:tcPr>
                </a:tc>
                <a:tc gridSpan="2">
                  <a:txBody>
                    <a:bodyPr/>
                    <a:lstStyle/>
                    <a:p>
                      <a:pPr algn="ctr" latinLnBrk="0"/>
                      <a:r>
                        <a:rPr lang="en-US" altLang="ko-KR"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2021</a:t>
                      </a:r>
                      <a:endParaRPr lang="ko-KR" altLang="en-US"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solidFill>
                  </a:tcPr>
                </a:tc>
                <a:tc hMerge="1">
                  <a:txBody>
                    <a:bodyPr/>
                    <a:lstStyle/>
                    <a:p>
                      <a:pPr latinLnBrk="1"/>
                      <a:endParaRPr lang="ko-KR" altLang="en-US"/>
                    </a:p>
                  </a:txBody>
                  <a:tcPr/>
                </a:tc>
                <a:tc gridSpan="2">
                  <a:txBody>
                    <a:bodyPr/>
                    <a:lstStyle/>
                    <a:p>
                      <a:pPr algn="ctr" latinLnBrk="0"/>
                      <a:r>
                        <a:rPr lang="en-US" altLang="ko-KR"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2022</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solidFill>
                  </a:tcPr>
                </a:tc>
                <a:tc hMerge="1">
                  <a:txBody>
                    <a:bodyPr/>
                    <a:lstStyle/>
                    <a:p>
                      <a:pPr latinLnBrk="1"/>
                      <a:endParaRPr lang="ko-KR" altLang="en-US"/>
                    </a:p>
                  </a:txBody>
                  <a:tcPr/>
                </a:tc>
                <a:tc>
                  <a:txBody>
                    <a:bodyPr/>
                    <a:lstStyle/>
                    <a:p>
                      <a:pPr algn="ctr" latinLnBrk="0"/>
                      <a:r>
                        <a:rPr lang="en-US" altLang="ko-KR"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2023</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solidFill>
                  </a:tcPr>
                </a:tc>
                <a:tc rowSpan="2">
                  <a:txBody>
                    <a:bodyPr/>
                    <a:lstStyle/>
                    <a:p>
                      <a:pPr algn="ctr" latinLnBrk="0"/>
                      <a:r>
                        <a:rPr lang="ko-KR" altLang="en-US"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증감</a:t>
                      </a:r>
                      <a:r>
                        <a:rPr lang="en-US" altLang="ko-KR"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(B-A)</a:t>
                      </a:r>
                      <a:r>
                        <a:rPr lang="en-US" altLang="ko-KR" sz="850" b="0" kern="1200" baseline="30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a:t>
                      </a:r>
                      <a:endParaRPr lang="en-US" altLang="ko-KR"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solidFill>
                  </a:tcPr>
                </a:tc>
                <a:extLst>
                  <a:ext uri="{0D108BD9-81ED-4DB2-BD59-A6C34878D82A}">
                    <a16:rowId xmlns:a16="http://schemas.microsoft.com/office/drawing/2014/main" val="2967133563"/>
                  </a:ext>
                </a:extLst>
              </a:tr>
              <a:tr h="193815">
                <a:tc vMerge="1">
                  <a:txBody>
                    <a:bodyPr/>
                    <a:lstStyle/>
                    <a:p>
                      <a:pPr algn="ctr" latinLnBrk="0"/>
                      <a:endPar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1">
                        <a:lumMod val="20000"/>
                        <a:lumOff val="80000"/>
                        <a:alpha val="70000"/>
                      </a:schemeClr>
                    </a:solidFill>
                  </a:tcPr>
                </a:tc>
                <a:tc>
                  <a:txBody>
                    <a:bodyPr/>
                    <a:lstStyle/>
                    <a:p>
                      <a:pPr algn="ctr" latinLnBrk="0"/>
                      <a:r>
                        <a:rPr lang="ko-KR" altLang="en-US"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상반기</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solidFill>
                  </a:tcPr>
                </a:tc>
                <a:tc>
                  <a:txBody>
                    <a:bodyPr/>
                    <a:lstStyle/>
                    <a:p>
                      <a:pPr algn="ctr" latinLnBrk="0"/>
                      <a:r>
                        <a:rPr lang="ko-KR" altLang="en-US"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하반기</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solidFill>
                  </a:tcPr>
                </a:tc>
                <a:tc>
                  <a:txBody>
                    <a:bodyPr/>
                    <a:lstStyle/>
                    <a:p>
                      <a:pPr algn="ctr" latinLnBrk="0"/>
                      <a:r>
                        <a:rPr lang="ko-KR" altLang="en-US"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상반기</a:t>
                      </a:r>
                      <a:r>
                        <a:rPr lang="en-US" altLang="ko-KR"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solidFill>
                  </a:tcPr>
                </a:tc>
                <a:tc>
                  <a:txBody>
                    <a:bodyPr/>
                    <a:lstStyle/>
                    <a:p>
                      <a:pPr algn="ctr" latinLnBrk="0"/>
                      <a:r>
                        <a:rPr lang="ko-KR" altLang="en-US"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하반기</a:t>
                      </a:r>
                      <a:endParaRPr lang="en-US" altLang="ko-KR"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solidFill>
                  </a:tcPr>
                </a:tc>
                <a:tc>
                  <a:txBody>
                    <a:bodyPr/>
                    <a:lstStyle/>
                    <a:p>
                      <a:pPr algn="ctr" latinLnBrk="0"/>
                      <a:r>
                        <a:rPr lang="ko-KR" altLang="en-US"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상반기</a:t>
                      </a:r>
                      <a:r>
                        <a:rPr lang="en-US" altLang="ko-KR" sz="85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(B)</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solidFill>
                  </a:tcPr>
                </a:tc>
                <a:tc vMerge="1">
                  <a:txBody>
                    <a:bodyPr/>
                    <a:lstStyle/>
                    <a:p>
                      <a:pPr algn="ctr" latinLnBrk="0"/>
                      <a:r>
                        <a:rPr lang="ko-KR" altLang="en-US"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증감</a:t>
                      </a:r>
                      <a:r>
                        <a:rPr lang="en-US" altLang="ko-KR" sz="9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(B-A)</a:t>
                      </a:r>
                    </a:p>
                  </a:txBody>
                  <a:tcPr marL="36000" marR="36000" marT="36000" marB="3600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1">
                        <a:lumMod val="20000"/>
                        <a:lumOff val="80000"/>
                        <a:alpha val="70000"/>
                      </a:schemeClr>
                    </a:solidFill>
                  </a:tcPr>
                </a:tc>
                <a:extLst>
                  <a:ext uri="{0D108BD9-81ED-4DB2-BD59-A6C34878D82A}">
                    <a16:rowId xmlns:a16="http://schemas.microsoft.com/office/drawing/2014/main" val="2130944752"/>
                  </a:ext>
                </a:extLst>
              </a:tr>
              <a:tr h="193815">
                <a:tc>
                  <a:txBody>
                    <a:bodyPr/>
                    <a:lstStyle/>
                    <a:p>
                      <a:pPr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이용건수</a:t>
                      </a:r>
                    </a:p>
                  </a:txBody>
                  <a:tcPr marL="36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2,228.4</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2,535.5</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2,648.2</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2,766.6</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2,874.7</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226.5 (8.6)</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88129673"/>
                  </a:ext>
                </a:extLst>
              </a:tr>
              <a:tr h="193815">
                <a:tc>
                  <a:txBody>
                    <a:bodyPr/>
                    <a:lstStyle/>
                    <a:p>
                      <a:pPr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전자금융업자</a:t>
                      </a:r>
                      <a:endPar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72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2,133.8</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2,383.1</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2,493.9</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2,589.9</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2,699.6</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205.7 (8.2)</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28933937"/>
                  </a:ext>
                </a:extLst>
              </a:tr>
              <a:tr h="193815">
                <a:tc>
                  <a:txBody>
                    <a:bodyPr/>
                    <a:lstStyle/>
                    <a:p>
                      <a:pPr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간편결제</a:t>
                      </a:r>
                    </a:p>
                  </a:txBody>
                  <a:tcPr marL="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453.1</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539.0</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600.8</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624.8</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667.1</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66.3 (11.0)</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35848962"/>
                  </a:ext>
                </a:extLst>
              </a:tr>
              <a:tr h="193815">
                <a:tc>
                  <a:txBody>
                    <a:bodyPr/>
                    <a:lstStyle/>
                    <a:p>
                      <a:pPr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간편송금</a:t>
                      </a:r>
                    </a:p>
                  </a:txBody>
                  <a:tcPr marL="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376.2</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423.1</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453.6</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508.2</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567.2</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113.6 (25.1)</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2699548"/>
                  </a:ext>
                </a:extLst>
              </a:tr>
              <a:tr h="193815">
                <a:tc>
                  <a:txBody>
                    <a:bodyPr/>
                    <a:lstStyle/>
                    <a:p>
                      <a:pPr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교통카드</a:t>
                      </a:r>
                    </a:p>
                  </a:txBody>
                  <a:tcPr marL="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890.0</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931.1</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959.7</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1,046.9</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1,071.5</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111.8 (11.6) </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17307052"/>
                  </a:ext>
                </a:extLst>
              </a:tr>
              <a:tr h="193815">
                <a:tc>
                  <a:txBody>
                    <a:bodyPr/>
                    <a:lstStyle/>
                    <a:p>
                      <a:pPr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금융회사</a:t>
                      </a:r>
                      <a:r>
                        <a:rPr lang="en-US" altLang="ko-KR" sz="850" b="0" kern="1200" baseline="30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a:t>
                      </a:r>
                      <a:endParaRPr lang="ko-KR" altLang="en-US" sz="850" b="0" kern="1200" baseline="30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94.6</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152.4</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154.3</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176.7</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175.0</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20.7 (13.4)</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extLst>
                  <a:ext uri="{0D108BD9-81ED-4DB2-BD59-A6C34878D82A}">
                    <a16:rowId xmlns:a16="http://schemas.microsoft.com/office/drawing/2014/main" val="2822424469"/>
                  </a:ext>
                </a:extLst>
              </a:tr>
              <a:tr h="193815">
                <a:tc>
                  <a:txBody>
                    <a:bodyPr/>
                    <a:lstStyle/>
                    <a:p>
                      <a:pPr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이용금액</a:t>
                      </a:r>
                    </a:p>
                  </a:txBody>
                  <a:tcPr marL="36000" marR="36000" marT="36000" marB="36000" anchor="ctr">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6,246.9</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7,063.5</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8,016.9</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8,556.4</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9,682.4</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1,665.5 (20.8)</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7031363"/>
                  </a:ext>
                </a:extLst>
              </a:tr>
              <a:tr h="193815">
                <a:tc>
                  <a:txBody>
                    <a:bodyPr/>
                    <a:lstStyle/>
                    <a:p>
                      <a:pPr marL="0" indent="0"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전자금융업자</a:t>
                      </a:r>
                    </a:p>
                  </a:txBody>
                  <a:tcPr marL="36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5,811.7</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6,550.7</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7,625.5</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8,244.6</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9,359.1</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1,733.6 (22.7)</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82099775"/>
                  </a:ext>
                </a:extLst>
              </a:tr>
              <a:tr h="193815">
                <a:tc>
                  <a:txBody>
                    <a:bodyPr/>
                    <a:lstStyle/>
                    <a:p>
                      <a:pPr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간편결제</a:t>
                      </a:r>
                    </a:p>
                  </a:txBody>
                  <a:tcPr marL="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805.5</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963.0</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1,136.9</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1,233.4</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1,360.1</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223.1 (19.6) </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11198758"/>
                  </a:ext>
                </a:extLst>
              </a:tr>
              <a:tr h="193815">
                <a:tc>
                  <a:txBody>
                    <a:bodyPr/>
                    <a:lstStyle/>
                    <a:p>
                      <a:pPr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간편송금</a:t>
                      </a:r>
                    </a:p>
                  </a:txBody>
                  <a:tcPr marL="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4,488.3</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4,954.9</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5,824.3</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6,389.8</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7,343.6</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1,519.3 (26.1)</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28414401"/>
                  </a:ext>
                </a:extLst>
              </a:tr>
              <a:tr h="193815">
                <a:tc>
                  <a:txBody>
                    <a:bodyPr/>
                    <a:lstStyle/>
                    <a:p>
                      <a:pPr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교통카드</a:t>
                      </a:r>
                    </a:p>
                  </a:txBody>
                  <a:tcPr marL="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101.3</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106.8</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108.4</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117.7</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119.7</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11.3 (10.4)</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8623660"/>
                  </a:ext>
                </a:extLst>
              </a:tr>
              <a:tr h="193815">
                <a:tc>
                  <a:txBody>
                    <a:bodyPr/>
                    <a:lstStyle/>
                    <a:p>
                      <a:pPr algn="l" latinLnBrk="0"/>
                      <a:r>
                        <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금융회사</a:t>
                      </a:r>
                      <a:r>
                        <a:rPr lang="en-US" altLang="ko-KR" sz="850" b="0" kern="1200" baseline="30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435.2</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512.8</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391.4</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311.9</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323.3</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tc>
                  <a:txBody>
                    <a:bodyPr/>
                    <a:lstStyle/>
                    <a:p>
                      <a:pPr algn="r" latinLnBrk="0"/>
                      <a:r>
                        <a:rPr lang="en-US" altLang="ko-KR"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-68.1 (-17.4)</a:t>
                      </a:r>
                      <a:endParaRPr lang="ko-KR" altLang="en-US" sz="85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solidFill>
                  </a:tcPr>
                </a:tc>
                <a:extLst>
                  <a:ext uri="{0D108BD9-81ED-4DB2-BD59-A6C34878D82A}">
                    <a16:rowId xmlns:a16="http://schemas.microsoft.com/office/drawing/2014/main" val="1738095494"/>
                  </a:ext>
                </a:extLst>
              </a:tr>
            </a:tbl>
          </a:graphicData>
        </a:graphic>
      </p:graphicFrame>
      <p:graphicFrame>
        <p:nvGraphicFramePr>
          <p:cNvPr id="13" name="차트 12">
            <a:extLst>
              <a:ext uri="{FF2B5EF4-FFF2-40B4-BE49-F238E27FC236}">
                <a16:creationId xmlns:a16="http://schemas.microsoft.com/office/drawing/2014/main" id="{34BC0AE1-FBBE-B987-0068-6A080FFF02A6}"/>
              </a:ext>
            </a:extLst>
          </p:cNvPr>
          <p:cNvGraphicFramePr/>
          <p:nvPr>
            <p:extLst>
              <p:ext uri="{D42A27DB-BD31-4B8C-83A1-F6EECF244321}">
                <p14:modId xmlns:p14="http://schemas.microsoft.com/office/powerpoint/2010/main" val="848259983"/>
              </p:ext>
            </p:extLst>
          </p:nvPr>
        </p:nvGraphicFramePr>
        <p:xfrm>
          <a:off x="5059679" y="2570140"/>
          <a:ext cx="4450081" cy="3318585"/>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B5237067-BACB-6DD6-77BE-280C23DFC1E5}"/>
              </a:ext>
            </a:extLst>
          </p:cNvPr>
          <p:cNvSpPr txBox="1"/>
          <p:nvPr/>
        </p:nvSpPr>
        <p:spPr>
          <a:xfrm>
            <a:off x="5109987" y="2569124"/>
            <a:ext cx="324000" cy="123111"/>
          </a:xfrm>
          <a:prstGeom prst="rect">
            <a:avLst/>
          </a:prstGeom>
          <a:noFill/>
          <a:ln>
            <a:noFill/>
          </a:ln>
        </p:spPr>
        <p:txBody>
          <a:bodyPr wrap="square" lIns="0" tIns="0" rIns="0" bIns="0" rtlCol="0">
            <a:spAutoFit/>
          </a:bodyPr>
          <a:lstStyle/>
          <a:p>
            <a:pPr algn="ct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원</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pSp>
        <p:nvGrpSpPr>
          <p:cNvPr id="18" name="그룹 17">
            <a:extLst>
              <a:ext uri="{FF2B5EF4-FFF2-40B4-BE49-F238E27FC236}">
                <a16:creationId xmlns:a16="http://schemas.microsoft.com/office/drawing/2014/main" id="{05F239CE-DDFB-6A69-AE21-2B417E018A13}"/>
              </a:ext>
            </a:extLst>
          </p:cNvPr>
          <p:cNvGrpSpPr/>
          <p:nvPr/>
        </p:nvGrpSpPr>
        <p:grpSpPr>
          <a:xfrm>
            <a:off x="5818010" y="5592983"/>
            <a:ext cx="3433025" cy="260421"/>
            <a:chOff x="3739607" y="5556542"/>
            <a:chExt cx="3995282" cy="303072"/>
          </a:xfrm>
        </p:grpSpPr>
        <p:pic>
          <p:nvPicPr>
            <p:cNvPr id="19" name="Picture 2" descr="NHN 간편결제 앱 페이코 서명키 유출... “개인정보 유출은 없어”">
              <a:extLst>
                <a:ext uri="{FF2B5EF4-FFF2-40B4-BE49-F238E27FC236}">
                  <a16:creationId xmlns:a16="http://schemas.microsoft.com/office/drawing/2014/main" id="{4EBE54B0-D7DE-D70F-340B-CBAB16B52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607" y="5556542"/>
              <a:ext cx="596673" cy="3030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주)비바리퍼블리카 2023년 기업정보 | 사원수, 회사소개, 근무환경, 복리후생 등 - 사람인">
              <a:extLst>
                <a:ext uri="{FF2B5EF4-FFF2-40B4-BE49-F238E27FC236}">
                  <a16:creationId xmlns:a16="http://schemas.microsoft.com/office/drawing/2014/main" id="{D84E5C53-8449-89B4-BBE2-831FD7C5D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3560" y="5617530"/>
              <a:ext cx="594414" cy="1810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카카오페이 CI·BI(로고) [AI, PNG, SVG]">
              <a:extLst>
                <a:ext uri="{FF2B5EF4-FFF2-40B4-BE49-F238E27FC236}">
                  <a16:creationId xmlns:a16="http://schemas.microsoft.com/office/drawing/2014/main" id="{B89E916A-DFA6-8A2C-6933-48ED330CCB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777" t="34191" r="25777" b="34191"/>
            <a:stretch/>
          </p:blipFill>
          <p:spPr bwMode="auto">
            <a:xfrm>
              <a:off x="5974772" y="5611093"/>
              <a:ext cx="594414" cy="1939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NAVER FINANCIAL – Medium">
              <a:extLst>
                <a:ext uri="{FF2B5EF4-FFF2-40B4-BE49-F238E27FC236}">
                  <a16:creationId xmlns:a16="http://schemas.microsoft.com/office/drawing/2014/main" id="{D0097102-2D1A-17A8-F9C4-FD8C757D07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7366" b="37366"/>
            <a:stretch/>
          </p:blipFill>
          <p:spPr bwMode="auto">
            <a:xfrm>
              <a:off x="7044653" y="5620995"/>
              <a:ext cx="690236" cy="1741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520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4. </a:t>
            </a:r>
            <a:r>
              <a:rPr lang="ko-KR" altLang="en-US" dirty="0"/>
              <a:t>지급방식의 변화 </a:t>
            </a:r>
            <a:r>
              <a:rPr lang="en-US" altLang="ko-KR" dirty="0"/>
              <a:t>(1/2)</a:t>
            </a:r>
            <a:r>
              <a:rPr lang="ko-KR" altLang="en-US" dirty="0"/>
              <a:t> </a:t>
            </a:r>
            <a:r>
              <a:rPr lang="en-US" altLang="ko-KR" dirty="0"/>
              <a:t>– </a:t>
            </a:r>
            <a:r>
              <a:rPr lang="ko-KR" altLang="en-US" dirty="0"/>
              <a:t>모바일기기 등을 통한 간편결제 선호 </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en-US" altLang="ko-KR" dirty="0"/>
              <a:t>2022</a:t>
            </a:r>
            <a:r>
              <a:rPr lang="ko-KR" altLang="en-US" dirty="0"/>
              <a:t>년</a:t>
            </a:r>
            <a:r>
              <a:rPr lang="en-US" altLang="ko-KR" dirty="0"/>
              <a:t> </a:t>
            </a:r>
            <a:r>
              <a:rPr lang="ko-KR" altLang="en-US" dirty="0"/>
              <a:t>모바일기기 등을 이용한 결제의 일평균 규모는 실물카드의 </a:t>
            </a:r>
            <a:r>
              <a:rPr lang="en-US" altLang="ko-KR" dirty="0"/>
              <a:t>16.2%</a:t>
            </a:r>
            <a:r>
              <a:rPr lang="ko-KR" altLang="en-US" dirty="0"/>
              <a:t>에 그쳤으나</a:t>
            </a:r>
            <a:r>
              <a:rPr lang="en-US" altLang="ko-KR" dirty="0"/>
              <a:t> </a:t>
            </a:r>
            <a:r>
              <a:rPr lang="ko-KR" altLang="en-US" dirty="0"/>
              <a:t>전년대비 </a:t>
            </a:r>
            <a:r>
              <a:rPr lang="en-US" altLang="ko-KR" dirty="0"/>
              <a:t>46.9% </a:t>
            </a:r>
            <a:r>
              <a:rPr lang="ko-KR" altLang="en-US" dirty="0"/>
              <a:t>증가한 가운데</a:t>
            </a:r>
            <a:r>
              <a:rPr lang="en-US" altLang="ko-KR" dirty="0"/>
              <a:t>, </a:t>
            </a:r>
            <a:r>
              <a:rPr lang="ko-KR" altLang="en-US" dirty="0"/>
              <a:t>모바일</a:t>
            </a:r>
            <a:r>
              <a:rPr lang="en-US" altLang="ko-KR" dirty="0"/>
              <a:t>·PC </a:t>
            </a:r>
            <a:r>
              <a:rPr lang="ko-KR" altLang="en-US" dirty="0"/>
              <a:t>등을 이용한 대금 지급 중 간편결제 이용 비중도 사용자의 편의성 선호 등으로 지속 확대</a:t>
            </a:r>
            <a:r>
              <a:rPr lang="en-US" altLang="ko-KR" dirty="0"/>
              <a:t> </a:t>
            </a:r>
            <a:r>
              <a:rPr lang="ko-KR" altLang="en-US" dirty="0"/>
              <a:t>중임</a:t>
            </a:r>
            <a:r>
              <a:rPr lang="en-US" altLang="ko-KR" dirty="0"/>
              <a:t>. </a:t>
            </a:r>
            <a:r>
              <a:rPr lang="ko-KR" altLang="en-US" dirty="0"/>
              <a:t>한편 소비자들은 </a:t>
            </a:r>
            <a:r>
              <a:rPr lang="en-US" altLang="ko-KR" dirty="0"/>
              <a:t>10</a:t>
            </a:r>
            <a:r>
              <a:rPr lang="ko-KR" altLang="en-US" dirty="0"/>
              <a:t>회 결제 중 </a:t>
            </a:r>
            <a:r>
              <a:rPr lang="en-US" altLang="ko-KR" dirty="0"/>
              <a:t>5.21</a:t>
            </a:r>
            <a:r>
              <a:rPr lang="ko-KR" altLang="en-US" dirty="0"/>
              <a:t>회를 간편결제를 이용한다고 응답하여 실물카드</a:t>
            </a:r>
            <a:r>
              <a:rPr lang="en-US" altLang="ko-KR" dirty="0"/>
              <a:t>(3.54</a:t>
            </a:r>
            <a:r>
              <a:rPr lang="ko-KR" altLang="en-US" dirty="0"/>
              <a:t>회</a:t>
            </a:r>
            <a:r>
              <a:rPr lang="en-US" altLang="ko-KR" dirty="0"/>
              <a:t>)</a:t>
            </a:r>
            <a:r>
              <a:rPr lang="ko-KR" altLang="en-US" dirty="0"/>
              <a:t>보다 간편결제 방식을 선호 </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722388"/>
            <a:ext cx="2680920"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한국은행</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(2023.4), ‘2022</a:t>
            </a:r>
            <a:r>
              <a:rPr lang="ko-KR" altLang="en-US" dirty="0">
                <a:solidFill>
                  <a:srgbClr val="FFFFFF">
                    <a:lumMod val="50000"/>
                  </a:srgbClr>
                </a:solidFill>
              </a:rPr>
              <a:t> 지급결제보고서</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1: </a:t>
            </a:r>
            <a:r>
              <a:rPr lang="ko-KR" altLang="en-US" dirty="0">
                <a:solidFill>
                  <a:srgbClr val="FFFFFF">
                    <a:lumMod val="50000"/>
                  </a:srgbClr>
                </a:solidFill>
              </a:rPr>
              <a:t>신용카드</a:t>
            </a:r>
            <a:r>
              <a:rPr lang="en-US" altLang="ko-KR" dirty="0">
                <a:solidFill>
                  <a:srgbClr val="FFFFFF">
                    <a:lumMod val="50000"/>
                  </a:srgbClr>
                </a:solidFill>
              </a:rPr>
              <a:t>, </a:t>
            </a:r>
            <a:r>
              <a:rPr lang="ko-KR" altLang="en-US" dirty="0">
                <a:solidFill>
                  <a:srgbClr val="FFFFFF">
                    <a:lumMod val="50000"/>
                  </a:srgbClr>
                </a:solidFill>
              </a:rPr>
              <a:t>체크카드 기준</a:t>
            </a:r>
            <a:endParaRPr lang="en-US" altLang="ko-KR" dirty="0">
              <a:solidFill>
                <a:srgbClr val="FFFFFF">
                  <a:lumMod val="50000"/>
                </a:srgb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2: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개인 및 법인</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국내 가맹점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기준</a:t>
            </a:r>
            <a:r>
              <a:rPr lang="en-US" altLang="ko-KR" dirty="0">
                <a:solidFill>
                  <a:srgbClr val="FFFFFF">
                    <a:lumMod val="50000"/>
                  </a:srgbClr>
                </a:solidFill>
              </a:rPr>
              <a:t>(</a:t>
            </a:r>
            <a:r>
              <a:rPr lang="ko-KR" altLang="en-US" dirty="0">
                <a:solidFill>
                  <a:srgbClr val="FFFFFF">
                    <a:lumMod val="50000"/>
                  </a:srgbClr>
                </a:solidFill>
              </a:rPr>
              <a:t>잠정치</a:t>
            </a:r>
            <a:r>
              <a:rPr lang="en-US" altLang="ko-KR" dirty="0">
                <a:solidFill>
                  <a:srgbClr val="FFFFFF">
                    <a:lumMod val="50000"/>
                  </a:srgbClr>
                </a:solidFill>
              </a:rPr>
              <a:t>)</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5" name="TextBox 14">
            <a:extLst>
              <a:ext uri="{FF2B5EF4-FFF2-40B4-BE49-F238E27FC236}">
                <a16:creationId xmlns:a16="http://schemas.microsoft.com/office/drawing/2014/main" id="{68C947D7-70D2-4EF5-9ECF-67559D21DC37}"/>
              </a:ext>
            </a:extLst>
          </p:cNvPr>
          <p:cNvSpPr txBox="1"/>
          <p:nvPr/>
        </p:nvSpPr>
        <p:spPr>
          <a:xfrm>
            <a:off x="6742760" y="5476167"/>
            <a:ext cx="2661268" cy="724608"/>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한국소비자원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(2022.8.2),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간편결제</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서비스 만족도</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결제 편의성</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높고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혜택</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부가서비스</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낮아</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1: 2022</a:t>
            </a:r>
            <a:r>
              <a:rPr lang="ko-KR" altLang="en-US" dirty="0">
                <a:solidFill>
                  <a:srgbClr val="FFFFFF">
                    <a:lumMod val="50000"/>
                  </a:srgbClr>
                </a:solidFill>
              </a:rPr>
              <a:t>년 </a:t>
            </a:r>
            <a:r>
              <a:rPr lang="en-US" altLang="ko-KR" dirty="0">
                <a:solidFill>
                  <a:srgbClr val="FFFFFF">
                    <a:lumMod val="50000"/>
                  </a:srgbClr>
                </a:solidFill>
              </a:rPr>
              <a:t>5</a:t>
            </a:r>
            <a:r>
              <a:rPr lang="ko-KR" altLang="en-US" dirty="0">
                <a:solidFill>
                  <a:srgbClr val="FFFFFF">
                    <a:lumMod val="50000"/>
                  </a:srgbClr>
                </a:solidFill>
              </a:rPr>
              <a:t>월 </a:t>
            </a:r>
            <a:r>
              <a:rPr lang="en-US" altLang="ko-KR" dirty="0">
                <a:solidFill>
                  <a:srgbClr val="FFFFFF">
                    <a:lumMod val="50000"/>
                  </a:srgbClr>
                </a:solidFill>
              </a:rPr>
              <a:t>10</a:t>
            </a:r>
            <a:r>
              <a:rPr lang="ko-KR" altLang="en-US" dirty="0">
                <a:solidFill>
                  <a:srgbClr val="FFFFFF">
                    <a:lumMod val="50000"/>
                  </a:srgbClr>
                </a:solidFill>
              </a:rPr>
              <a:t>일부터 </a:t>
            </a:r>
            <a:r>
              <a:rPr lang="en-US" altLang="ko-KR" dirty="0">
                <a:solidFill>
                  <a:srgbClr val="FFFFFF">
                    <a:lumMod val="50000"/>
                  </a:srgbClr>
                </a:solidFill>
              </a:rPr>
              <a:t>5</a:t>
            </a:r>
            <a:r>
              <a:rPr lang="ko-KR" altLang="en-US" dirty="0">
                <a:solidFill>
                  <a:srgbClr val="FFFFFF">
                    <a:lumMod val="50000"/>
                  </a:srgbClr>
                </a:solidFill>
              </a:rPr>
              <a:t>월 </a:t>
            </a:r>
            <a:r>
              <a:rPr lang="en-US" altLang="ko-KR" dirty="0">
                <a:solidFill>
                  <a:srgbClr val="FFFFFF">
                    <a:lumMod val="50000"/>
                  </a:srgbClr>
                </a:solidFill>
              </a:rPr>
              <a:t>17</a:t>
            </a:r>
            <a:r>
              <a:rPr lang="ko-KR" altLang="en-US" dirty="0">
                <a:solidFill>
                  <a:srgbClr val="FFFFFF">
                    <a:lumMod val="50000"/>
                  </a:srgbClr>
                </a:solidFill>
              </a:rPr>
              <a:t>일까지 간편결제 서비스 이용 경험자 </a:t>
            </a:r>
            <a:r>
              <a:rPr lang="en-US" altLang="ko-KR" dirty="0">
                <a:solidFill>
                  <a:srgbClr val="FFFFFF">
                    <a:lumMod val="50000"/>
                  </a:srgbClr>
                </a:solidFill>
              </a:rPr>
              <a:t>1,500</a:t>
            </a:r>
            <a:r>
              <a:rPr lang="ko-KR" altLang="en-US" dirty="0">
                <a:solidFill>
                  <a:srgbClr val="FFFFFF">
                    <a:lumMod val="50000"/>
                  </a:srgbClr>
                </a:solidFill>
              </a:rPr>
              <a:t>명</a:t>
            </a:r>
            <a:r>
              <a:rPr lang="en-US" altLang="ko-KR" dirty="0">
                <a:solidFill>
                  <a:srgbClr val="FFFFFF">
                    <a:lumMod val="50000"/>
                  </a:srgbClr>
                </a:solidFill>
              </a:rPr>
              <a:t>(</a:t>
            </a:r>
            <a:r>
              <a:rPr lang="ko-KR" altLang="en-US" dirty="0">
                <a:solidFill>
                  <a:srgbClr val="FFFFFF">
                    <a:lumMod val="50000"/>
                  </a:srgbClr>
                </a:solidFill>
              </a:rPr>
              <a:t>사업자별 </a:t>
            </a:r>
            <a:r>
              <a:rPr lang="en-US" altLang="ko-KR" dirty="0">
                <a:solidFill>
                  <a:srgbClr val="FFFFFF">
                    <a:lumMod val="50000"/>
                  </a:srgbClr>
                </a:solidFill>
              </a:rPr>
              <a:t>300</a:t>
            </a:r>
            <a:r>
              <a:rPr lang="ko-KR" altLang="en-US" dirty="0">
                <a:solidFill>
                  <a:srgbClr val="FFFFFF">
                    <a:lumMod val="50000"/>
                  </a:srgbClr>
                </a:solidFill>
              </a:rPr>
              <a:t>명</a:t>
            </a:r>
            <a:r>
              <a:rPr lang="en-US" altLang="ko-KR" dirty="0">
                <a:solidFill>
                  <a:srgbClr val="FFFFFF">
                    <a:lumMod val="50000"/>
                  </a:srgbClr>
                </a:solidFill>
              </a:rPr>
              <a:t> </a:t>
            </a:r>
            <a:r>
              <a:rPr lang="ko-KR" altLang="en-US" dirty="0">
                <a:solidFill>
                  <a:srgbClr val="FFFFFF">
                    <a:lumMod val="50000"/>
                  </a:srgbClr>
                </a:solidFill>
              </a:rPr>
              <a:t>할당</a:t>
            </a:r>
            <a:r>
              <a:rPr lang="en-US" altLang="ko-KR" dirty="0">
                <a:solidFill>
                  <a:srgbClr val="FFFFFF">
                    <a:lumMod val="50000"/>
                  </a:srgbClr>
                </a:solidFill>
              </a:rPr>
              <a:t>) </a:t>
            </a:r>
            <a:r>
              <a:rPr lang="ko-KR" altLang="en-US" dirty="0">
                <a:solidFill>
                  <a:srgbClr val="FFFFFF">
                    <a:lumMod val="50000"/>
                  </a:srgbClr>
                </a:solidFill>
              </a:rPr>
              <a:t>대상 온라인 설문조사</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2: </a:t>
            </a:r>
            <a:r>
              <a:rPr lang="ko-KR" altLang="en-US" dirty="0">
                <a:solidFill>
                  <a:srgbClr val="FFFFFF">
                    <a:lumMod val="50000"/>
                  </a:srgbClr>
                </a:solidFill>
              </a:rPr>
              <a:t>소비자가 평소 이용하는 주 결제 수단으로 총 </a:t>
            </a:r>
            <a:r>
              <a:rPr lang="en-US" altLang="ko-KR" dirty="0">
                <a:solidFill>
                  <a:srgbClr val="FFFFFF">
                    <a:lumMod val="50000"/>
                  </a:srgbClr>
                </a:solidFill>
              </a:rPr>
              <a:t>10</a:t>
            </a:r>
            <a:r>
              <a:rPr lang="ko-KR" altLang="en-US" dirty="0">
                <a:solidFill>
                  <a:srgbClr val="FFFFFF">
                    <a:lumMod val="50000"/>
                  </a:srgbClr>
                </a:solidFill>
              </a:rPr>
              <a:t>회 기준</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2" name="TextBox 41">
            <a:extLst>
              <a:ext uri="{FF2B5EF4-FFF2-40B4-BE49-F238E27FC236}">
                <a16:creationId xmlns:a16="http://schemas.microsoft.com/office/drawing/2014/main" id="{28A5FE76-2DD7-09E5-14C2-86B995B3D1B2}"/>
              </a:ext>
            </a:extLst>
          </p:cNvPr>
          <p:cNvSpPr txBox="1"/>
          <p:nvPr/>
        </p:nvSpPr>
        <p:spPr>
          <a:xfrm>
            <a:off x="2454393" y="2650921"/>
            <a:ext cx="800101" cy="123111"/>
          </a:xfrm>
          <a:prstGeom prst="rect">
            <a:avLst/>
          </a:prstGeom>
          <a:noFill/>
          <a:ln>
            <a:noFill/>
          </a:ln>
        </p:spPr>
        <p:txBody>
          <a:bodyPr wrap="square" lIns="0" tIns="0" rIns="0" bIns="0" rtlCol="0">
            <a:spAutoFit/>
          </a:bodyPr>
          <a:lstStyle/>
          <a:p>
            <a:pPr algn="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단위</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십억 원</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aphicFrame>
        <p:nvGraphicFramePr>
          <p:cNvPr id="5" name="표 10">
            <a:extLst>
              <a:ext uri="{FF2B5EF4-FFF2-40B4-BE49-F238E27FC236}">
                <a16:creationId xmlns:a16="http://schemas.microsoft.com/office/drawing/2014/main" id="{B716FB36-0C41-2EC7-221A-4455ADBF2AE0}"/>
              </a:ext>
            </a:extLst>
          </p:cNvPr>
          <p:cNvGraphicFramePr>
            <a:graphicFrameLocks noGrp="1"/>
          </p:cNvGraphicFramePr>
          <p:nvPr>
            <p:extLst>
              <p:ext uri="{D42A27DB-BD31-4B8C-83A1-F6EECF244321}">
                <p14:modId xmlns:p14="http://schemas.microsoft.com/office/powerpoint/2010/main" val="922102410"/>
              </p:ext>
            </p:extLst>
          </p:nvPr>
        </p:nvGraphicFramePr>
        <p:xfrm>
          <a:off x="508655" y="2849526"/>
          <a:ext cx="2752067" cy="2458456"/>
        </p:xfrm>
        <a:graphic>
          <a:graphicData uri="http://schemas.openxmlformats.org/drawingml/2006/table">
            <a:tbl>
              <a:tblPr firstRow="1" bandRow="1">
                <a:tableStyleId>{5C22544A-7EE6-4342-B048-85BDC9FD1C3A}</a:tableStyleId>
              </a:tblPr>
              <a:tblGrid>
                <a:gridCol w="771439">
                  <a:extLst>
                    <a:ext uri="{9D8B030D-6E8A-4147-A177-3AD203B41FA5}">
                      <a16:colId xmlns:a16="http://schemas.microsoft.com/office/drawing/2014/main" val="3867431141"/>
                    </a:ext>
                  </a:extLst>
                </a:gridCol>
                <a:gridCol w="495157">
                  <a:extLst>
                    <a:ext uri="{9D8B030D-6E8A-4147-A177-3AD203B41FA5}">
                      <a16:colId xmlns:a16="http://schemas.microsoft.com/office/drawing/2014/main" val="1092467478"/>
                    </a:ext>
                  </a:extLst>
                </a:gridCol>
                <a:gridCol w="495157">
                  <a:extLst>
                    <a:ext uri="{9D8B030D-6E8A-4147-A177-3AD203B41FA5}">
                      <a16:colId xmlns:a16="http://schemas.microsoft.com/office/drawing/2014/main" val="918635664"/>
                    </a:ext>
                  </a:extLst>
                </a:gridCol>
                <a:gridCol w="495157">
                  <a:extLst>
                    <a:ext uri="{9D8B030D-6E8A-4147-A177-3AD203B41FA5}">
                      <a16:colId xmlns:a16="http://schemas.microsoft.com/office/drawing/2014/main" val="2735083506"/>
                    </a:ext>
                  </a:extLst>
                </a:gridCol>
                <a:gridCol w="495157">
                  <a:extLst>
                    <a:ext uri="{9D8B030D-6E8A-4147-A177-3AD203B41FA5}">
                      <a16:colId xmlns:a16="http://schemas.microsoft.com/office/drawing/2014/main" val="4064959350"/>
                    </a:ext>
                  </a:extLst>
                </a:gridCol>
              </a:tblGrid>
              <a:tr h="354053">
                <a:tc>
                  <a:txBody>
                    <a:bodyPr/>
                    <a:lstStyle/>
                    <a:p>
                      <a:pPr algn="l" latinLnBrk="0"/>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alpha val="70000"/>
                      </a:srgbClr>
                    </a:solidFill>
                  </a:tcPr>
                </a:tc>
                <a:tc>
                  <a:txBody>
                    <a:bodyPr/>
                    <a:lstStyle/>
                    <a:p>
                      <a:pPr algn="ct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2020</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alpha val="70000"/>
                      </a:srgbClr>
                    </a:solidFill>
                  </a:tcPr>
                </a:tc>
                <a:tc>
                  <a:txBody>
                    <a:bodyPr/>
                    <a:lstStyle/>
                    <a:p>
                      <a:pPr algn="ct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2021</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alpha val="70000"/>
                      </a:srgbClr>
                    </a:solidFill>
                  </a:tcPr>
                </a:tc>
                <a:tc>
                  <a:txBody>
                    <a:bodyPr/>
                    <a:lstStyle/>
                    <a:p>
                      <a:pPr algn="ct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2022</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alpha val="70000"/>
                      </a:srgbClr>
                    </a:solidFill>
                  </a:tcPr>
                </a:tc>
                <a:tc>
                  <a:txBody>
                    <a:bodyPr/>
                    <a:lstStyle/>
                    <a:p>
                      <a:pPr algn="ctr" latinLnBrk="0"/>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전년대비</a:t>
                      </a:r>
                      <a:endPar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p>
                      <a:pPr algn="ctr" latinLnBrk="0"/>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증감률</a:t>
                      </a:r>
                    </a:p>
                  </a:txBody>
                  <a:tcPr marL="36000" marR="36000" anchor="ctr">
                    <a:lnL w="6350" cap="flat" cmpd="sng" algn="ctr">
                      <a:solidFill>
                        <a:schemeClr val="bg1">
                          <a:lumMod val="75000"/>
                        </a:schemeClr>
                      </a:solidFill>
                      <a:prstDash val="solid"/>
                      <a:round/>
                      <a:headEnd type="none" w="med" len="med"/>
                      <a:tailEnd type="none" w="med" len="med"/>
                    </a:lnL>
                    <a:lnT w="12700" cap="flat" cmpd="sng" algn="ctr">
                      <a:solidFill>
                        <a:srgbClr val="99E3FB"/>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F1FD">
                        <a:alpha val="70000"/>
                      </a:srgbClr>
                    </a:solidFill>
                  </a:tcPr>
                </a:tc>
                <a:extLst>
                  <a:ext uri="{0D108BD9-81ED-4DB2-BD59-A6C34878D82A}">
                    <a16:rowId xmlns:a16="http://schemas.microsoft.com/office/drawing/2014/main" val="2967133563"/>
                  </a:ext>
                </a:extLst>
              </a:tr>
              <a:tr h="346216">
                <a:tc>
                  <a:txBody>
                    <a:bodyPr/>
                    <a:lstStyle/>
                    <a:p>
                      <a:pPr marL="88900" indent="0" algn="l" latinLnBrk="0"/>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대면지급</a:t>
                      </a: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1,379</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1,470</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1,645</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12.0</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8129673"/>
                  </a:ext>
                </a:extLst>
              </a:tr>
              <a:tr h="527024">
                <a:tc>
                  <a:txBody>
                    <a:bodyPr/>
                    <a:lstStyle/>
                    <a:p>
                      <a:pPr marL="182563" indent="0" algn="l" latinLnBrk="0"/>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실물카드 제시</a:t>
                      </a: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1,259</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1,314</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1,416</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7.8</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8623660"/>
                  </a:ext>
                </a:extLst>
              </a:tr>
              <a:tr h="527024">
                <a:tc>
                  <a:txBody>
                    <a:bodyPr/>
                    <a:lstStyle/>
                    <a:p>
                      <a:pPr marL="182563" indent="0" algn="l" latinLnBrk="0"/>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모바일기기 등 이용</a:t>
                      </a: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120</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156</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229</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46.9</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5375301"/>
                  </a:ext>
                </a:extLst>
              </a:tr>
              <a:tr h="346216">
                <a:tc>
                  <a:txBody>
                    <a:bodyPr/>
                    <a:lstStyle/>
                    <a:p>
                      <a:pPr marL="88900" indent="0" algn="l" latinLnBrk="0"/>
                      <a:r>
                        <a:rPr lang="ko-KR" altLang="en-US" sz="900" b="0" kern="12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비대면지급</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870</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1,011</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1,101</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8.8</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6332373"/>
                  </a:ext>
                </a:extLst>
              </a:tr>
              <a:tr h="346216">
                <a:tc>
                  <a:txBody>
                    <a:bodyPr/>
                    <a:lstStyle/>
                    <a:p>
                      <a:pPr marL="85725" indent="0" algn="l" latinLnBrk="0"/>
                      <a:r>
                        <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합계</a:t>
                      </a:r>
                    </a:p>
                  </a:txBody>
                  <a:tcPr marL="36000" marR="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lumMod val="95000"/>
                      </a:schemeClr>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2,251</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lumMod val="95000"/>
                      </a:schemeClr>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2,481</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lumMod val="95000"/>
                      </a:schemeClr>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2,746</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lumMod val="95000"/>
                      </a:schemeClr>
                    </a:solidFill>
                  </a:tcPr>
                </a:tc>
                <a:tc>
                  <a:txBody>
                    <a:bodyPr/>
                    <a:lstStyle/>
                    <a:p>
                      <a:pPr algn="r" latinLnBrk="0"/>
                      <a:r>
                        <a:rPr lang="en-US" altLang="ko-KR"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10.7</a:t>
                      </a:r>
                      <a:endParaRPr lang="ko-KR" altLang="en-US" sz="9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2700" cap="flat" cmpd="sng" algn="ctr">
                      <a:solidFill>
                        <a:srgbClr val="99E3FB"/>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3458117"/>
                  </a:ext>
                </a:extLst>
              </a:tr>
            </a:tbl>
          </a:graphicData>
        </a:graphic>
      </p:graphicFrame>
      <p:grpSp>
        <p:nvGrpSpPr>
          <p:cNvPr id="11" name="그룹 10">
            <a:extLst>
              <a:ext uri="{FF2B5EF4-FFF2-40B4-BE49-F238E27FC236}">
                <a16:creationId xmlns:a16="http://schemas.microsoft.com/office/drawing/2014/main" id="{08D41D10-56E2-29AF-0F8B-D41ED7AEA277}"/>
              </a:ext>
            </a:extLst>
          </p:cNvPr>
          <p:cNvGrpSpPr/>
          <p:nvPr/>
        </p:nvGrpSpPr>
        <p:grpSpPr>
          <a:xfrm>
            <a:off x="489001" y="2176483"/>
            <a:ext cx="2771724" cy="276837"/>
            <a:chOff x="704850" y="2013298"/>
            <a:chExt cx="4140200" cy="276837"/>
          </a:xfrm>
        </p:grpSpPr>
        <p:sp>
          <p:nvSpPr>
            <p:cNvPr id="12" name="TextBox 11">
              <a:extLst>
                <a:ext uri="{FF2B5EF4-FFF2-40B4-BE49-F238E27FC236}">
                  <a16:creationId xmlns:a16="http://schemas.microsoft.com/office/drawing/2014/main" id="{4ED748DE-06ED-93FF-6F64-AEE232D19C6D}"/>
                </a:ext>
              </a:extLst>
            </p:cNvPr>
            <p:cNvSpPr txBox="1"/>
            <p:nvPr/>
          </p:nvSpPr>
          <p:spPr>
            <a:xfrm>
              <a:off x="704850" y="2057487"/>
              <a:ext cx="380739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지급카드</a:t>
              </a:r>
              <a:r>
                <a:rPr kumimoji="0" lang="en-US" altLang="ko-KR" sz="1300" b="0" i="0" u="none" strike="noStrike" kern="1200" cap="none" spc="0" normalizeH="0" baseline="3000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1)</a:t>
              </a:r>
              <a:r>
                <a:rPr kumimoji="0" lang="ko-KR" altLang="en-US" sz="1300" b="0" i="0" u="none" strike="noStrike" kern="1200" cap="none" spc="0" normalizeH="0" baseline="3000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지급방식별 금액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일평균</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en-US" altLang="ko-KR" sz="1300" b="0" i="0" u="none" strike="noStrike" kern="1200" cap="none" spc="0" normalizeH="0" baseline="3000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a:t>
              </a:r>
              <a:endParaRPr kumimoji="0" lang="ko-KR" altLang="en-US" sz="1300" b="0" i="0" u="none" strike="noStrike" kern="1200" cap="none" spc="0" normalizeH="0" baseline="3000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4" name="직선 연결선 13">
              <a:extLst>
                <a:ext uri="{FF2B5EF4-FFF2-40B4-BE49-F238E27FC236}">
                  <a16:creationId xmlns:a16="http://schemas.microsoft.com/office/drawing/2014/main" id="{4E9FA415-23B3-C4DC-12E2-2468660A5A6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7BBEB875-B265-E6FD-6E36-0AA7887131A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 name="그룹 16">
            <a:extLst>
              <a:ext uri="{FF2B5EF4-FFF2-40B4-BE49-F238E27FC236}">
                <a16:creationId xmlns:a16="http://schemas.microsoft.com/office/drawing/2014/main" id="{B3706591-4C22-0141-B2B5-062F1ABD0D7E}"/>
              </a:ext>
            </a:extLst>
          </p:cNvPr>
          <p:cNvGrpSpPr/>
          <p:nvPr/>
        </p:nvGrpSpPr>
        <p:grpSpPr>
          <a:xfrm>
            <a:off x="3562350" y="2176483"/>
            <a:ext cx="2795588" cy="276837"/>
            <a:chOff x="704850" y="2013298"/>
            <a:chExt cx="4140200" cy="276837"/>
          </a:xfrm>
        </p:grpSpPr>
        <p:sp>
          <p:nvSpPr>
            <p:cNvPr id="18" name="TextBox 17">
              <a:extLst>
                <a:ext uri="{FF2B5EF4-FFF2-40B4-BE49-F238E27FC236}">
                  <a16:creationId xmlns:a16="http://schemas.microsoft.com/office/drawing/2014/main" id="{81227FAB-60A3-BB55-8314-E98128FBD588}"/>
                </a:ext>
              </a:extLst>
            </p:cNvPr>
            <p:cNvSpPr txBox="1"/>
            <p:nvPr/>
          </p:nvSpPr>
          <p:spPr>
            <a:xfrm>
              <a:off x="704850" y="2057487"/>
              <a:ext cx="407228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카드기반 간편결제 서비스 이용 비중</a:t>
              </a:r>
              <a:r>
                <a:rPr kumimoji="0" lang="en-US" altLang="ko-KR" sz="1300" b="0" i="0" u="none" strike="noStrike" kern="1200" cap="none" spc="0" normalizeH="0" baseline="3000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1)2)</a:t>
              </a:r>
              <a:r>
                <a:rPr kumimoji="0" lang="ko-KR" altLang="en-US" sz="1300" b="0" i="0" u="none" strike="noStrike" kern="1200" cap="none" spc="0" normalizeH="0" baseline="3000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9" name="직선 연결선 18">
              <a:extLst>
                <a:ext uri="{FF2B5EF4-FFF2-40B4-BE49-F238E27FC236}">
                  <a16:creationId xmlns:a16="http://schemas.microsoft.com/office/drawing/2014/main" id="{8565518D-0240-DD6E-4F73-6DEEA77318E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DE4051A8-6EDF-58B5-0914-80F30CCC7A16}"/>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72158E54-7354-2BAB-CF58-A0805A6C313C}"/>
              </a:ext>
            </a:extLst>
          </p:cNvPr>
          <p:cNvGrpSpPr/>
          <p:nvPr/>
        </p:nvGrpSpPr>
        <p:grpSpPr>
          <a:xfrm>
            <a:off x="6667273" y="2176483"/>
            <a:ext cx="2749727" cy="276837"/>
            <a:chOff x="704850" y="2013298"/>
            <a:chExt cx="4140200" cy="276837"/>
          </a:xfrm>
        </p:grpSpPr>
        <p:sp>
          <p:nvSpPr>
            <p:cNvPr id="22" name="TextBox 21">
              <a:extLst>
                <a:ext uri="{FF2B5EF4-FFF2-40B4-BE49-F238E27FC236}">
                  <a16:creationId xmlns:a16="http://schemas.microsoft.com/office/drawing/2014/main" id="{9B3C5171-49C8-CE5F-B03C-2C672262F9EE}"/>
                </a:ext>
              </a:extLst>
            </p:cNvPr>
            <p:cNvSpPr txBox="1"/>
            <p:nvPr/>
          </p:nvSpPr>
          <p:spPr>
            <a:xfrm>
              <a:off x="704850" y="2057487"/>
              <a:ext cx="292610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소비자의 간편결제 이용 빈도</a:t>
              </a:r>
            </a:p>
          </p:txBody>
        </p:sp>
        <p:cxnSp>
          <p:nvCxnSpPr>
            <p:cNvPr id="23" name="직선 연결선 22">
              <a:extLst>
                <a:ext uri="{FF2B5EF4-FFF2-40B4-BE49-F238E27FC236}">
                  <a16:creationId xmlns:a16="http://schemas.microsoft.com/office/drawing/2014/main" id="{02D0A8CF-9EBD-5291-3CC4-6C4E1FFDF48B}"/>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20B38FE3-A446-46E9-F4E6-531E901DAFE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2" name="차트 31">
            <a:extLst>
              <a:ext uri="{FF2B5EF4-FFF2-40B4-BE49-F238E27FC236}">
                <a16:creationId xmlns:a16="http://schemas.microsoft.com/office/drawing/2014/main" id="{94BE581E-48A1-62A5-B4B7-934D69D254FE}"/>
              </a:ext>
            </a:extLst>
          </p:cNvPr>
          <p:cNvGraphicFramePr/>
          <p:nvPr>
            <p:extLst>
              <p:ext uri="{D42A27DB-BD31-4B8C-83A1-F6EECF244321}">
                <p14:modId xmlns:p14="http://schemas.microsoft.com/office/powerpoint/2010/main" val="2114357074"/>
              </p:ext>
            </p:extLst>
          </p:nvPr>
        </p:nvGraphicFramePr>
        <p:xfrm>
          <a:off x="3508743" y="2800197"/>
          <a:ext cx="2987749" cy="2711302"/>
        </p:xfrm>
        <a:graphic>
          <a:graphicData uri="http://schemas.openxmlformats.org/drawingml/2006/chart">
            <c:chart xmlns:c="http://schemas.openxmlformats.org/drawingml/2006/chart" xmlns:r="http://schemas.openxmlformats.org/officeDocument/2006/relationships" r:id="rId3"/>
          </a:graphicData>
        </a:graphic>
      </p:graphicFrame>
      <p:sp>
        <p:nvSpPr>
          <p:cNvPr id="33" name="TextBox 32">
            <a:extLst>
              <a:ext uri="{FF2B5EF4-FFF2-40B4-BE49-F238E27FC236}">
                <a16:creationId xmlns:a16="http://schemas.microsoft.com/office/drawing/2014/main" id="{F55A4B06-6F64-89BD-FCC9-19D4A54E044B}"/>
              </a:ext>
            </a:extLst>
          </p:cNvPr>
          <p:cNvSpPr txBox="1"/>
          <p:nvPr/>
        </p:nvSpPr>
        <p:spPr>
          <a:xfrm>
            <a:off x="3558910" y="2650921"/>
            <a:ext cx="288000" cy="123111"/>
          </a:xfrm>
          <a:prstGeom prst="rect">
            <a:avLst/>
          </a:prstGeom>
          <a:noFill/>
          <a:ln>
            <a:noFill/>
          </a:ln>
        </p:spPr>
        <p:txBody>
          <a:bodyPr wrap="square" lIns="0" tIns="0" rIns="0" bIns="0" rtlCol="0">
            <a:spAutoFit/>
          </a:bodyPr>
          <a:lstStyle/>
          <a:p>
            <a:pPr algn="ct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4" name="TextBox 33">
            <a:extLst>
              <a:ext uri="{FF2B5EF4-FFF2-40B4-BE49-F238E27FC236}">
                <a16:creationId xmlns:a16="http://schemas.microsoft.com/office/drawing/2014/main" id="{70854966-8DFE-53F5-6221-6084C50D98F9}"/>
              </a:ext>
            </a:extLst>
          </p:cNvPr>
          <p:cNvSpPr txBox="1"/>
          <p:nvPr/>
        </p:nvSpPr>
        <p:spPr>
          <a:xfrm>
            <a:off x="3612075" y="5722388"/>
            <a:ext cx="2680920"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한국은행</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(2023.4), ‘2022</a:t>
            </a:r>
            <a:r>
              <a:rPr lang="ko-KR" altLang="en-US" dirty="0">
                <a:solidFill>
                  <a:srgbClr val="FFFFFF">
                    <a:lumMod val="50000"/>
                  </a:srgbClr>
                </a:solidFill>
              </a:rPr>
              <a:t> 지급결제보고서</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1: </a:t>
            </a:r>
            <a:r>
              <a:rPr lang="ko-KR" altLang="en-US" dirty="0">
                <a:solidFill>
                  <a:srgbClr val="FFFFFF">
                    <a:lumMod val="50000"/>
                  </a:srgbClr>
                </a:solidFill>
              </a:rPr>
              <a:t>신용카드</a:t>
            </a:r>
            <a:r>
              <a:rPr lang="en-US" altLang="ko-KR" dirty="0">
                <a:solidFill>
                  <a:srgbClr val="FFFFFF">
                    <a:lumMod val="50000"/>
                  </a:srgbClr>
                </a:solidFill>
              </a:rPr>
              <a:t>, </a:t>
            </a:r>
            <a:r>
              <a:rPr lang="ko-KR" altLang="en-US" dirty="0">
                <a:solidFill>
                  <a:srgbClr val="FFFFFF">
                    <a:lumMod val="50000"/>
                  </a:srgbClr>
                </a:solidFill>
              </a:rPr>
              <a:t>체크카드 기준</a:t>
            </a:r>
            <a:endParaRPr lang="en-US" altLang="ko-KR" dirty="0">
              <a:solidFill>
                <a:srgbClr val="FFFFFF">
                  <a:lumMod val="50000"/>
                </a:srgb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2: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개인 및 법인</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국내 가맹점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기준</a:t>
            </a:r>
            <a:r>
              <a:rPr lang="en-US" altLang="ko-KR" dirty="0">
                <a:solidFill>
                  <a:srgbClr val="FFFFFF">
                    <a:lumMod val="50000"/>
                  </a:srgbClr>
                </a:solidFill>
              </a:rPr>
              <a:t>(</a:t>
            </a:r>
            <a:r>
              <a:rPr lang="ko-KR" altLang="en-US" dirty="0">
                <a:solidFill>
                  <a:srgbClr val="FFFFFF">
                    <a:lumMod val="50000"/>
                  </a:srgbClr>
                </a:solidFill>
              </a:rPr>
              <a:t>잠정치</a:t>
            </a:r>
            <a:r>
              <a:rPr lang="en-US" altLang="ko-KR" dirty="0">
                <a:solidFill>
                  <a:srgbClr val="FFFFFF">
                    <a:lumMod val="50000"/>
                  </a:srgbClr>
                </a:solidFill>
              </a:rPr>
              <a:t>)</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4" name="차트 3">
            <a:extLst>
              <a:ext uri="{FF2B5EF4-FFF2-40B4-BE49-F238E27FC236}">
                <a16:creationId xmlns:a16="http://schemas.microsoft.com/office/drawing/2014/main" id="{5955D5AB-9961-C746-6CEB-9297D5BE8B18}"/>
              </a:ext>
            </a:extLst>
          </p:cNvPr>
          <p:cNvGraphicFramePr/>
          <p:nvPr>
            <p:extLst>
              <p:ext uri="{D42A27DB-BD31-4B8C-83A1-F6EECF244321}">
                <p14:modId xmlns:p14="http://schemas.microsoft.com/office/powerpoint/2010/main" val="2883966935"/>
              </p:ext>
            </p:extLst>
          </p:nvPr>
        </p:nvGraphicFramePr>
        <p:xfrm>
          <a:off x="6692049" y="2565399"/>
          <a:ext cx="2725002" cy="331152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4A3B039D-2B67-AD94-C8BA-F6BBF34870F5}"/>
              </a:ext>
            </a:extLst>
          </p:cNvPr>
          <p:cNvSpPr txBox="1"/>
          <p:nvPr/>
        </p:nvSpPr>
        <p:spPr>
          <a:xfrm>
            <a:off x="8886011" y="3442476"/>
            <a:ext cx="620276" cy="123111"/>
          </a:xfrm>
          <a:prstGeom prst="rect">
            <a:avLst/>
          </a:prstGeom>
          <a:noFill/>
          <a:ln>
            <a:noFill/>
          </a:ln>
        </p:spPr>
        <p:txBody>
          <a:bodyPr wrap="square" lIns="0" tIns="0" rIns="0" bIns="0" rtlCol="0">
            <a:spAutoFit/>
          </a:bodyPr>
          <a:lstStyle/>
          <a:p>
            <a:pPr algn="ct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단위</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회</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98498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0DAA5-56DD-4420-9A3D-884A00C69FC4}"/>
              </a:ext>
            </a:extLst>
          </p:cNvPr>
          <p:cNvSpPr txBox="1"/>
          <p:nvPr/>
        </p:nvSpPr>
        <p:spPr>
          <a:xfrm>
            <a:off x="814388" y="1064398"/>
            <a:ext cx="1465145"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Contacts</a:t>
            </a:r>
            <a:endParaRPr kumimoji="0" lang="ko-KR" altLang="en-US" sz="4200" b="0" i="0" u="none" strike="noStrike" kern="1200" cap="none" spc="0" normalizeH="0" baseline="0" noProof="0" dirty="0" err="1">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5" name="Text Placeholder 2">
            <a:extLst>
              <a:ext uri="{FF2B5EF4-FFF2-40B4-BE49-F238E27FC236}">
                <a16:creationId xmlns:a16="http://schemas.microsoft.com/office/drawing/2014/main" id="{2A67169F-E454-448E-A465-EB84B6025266}"/>
              </a:ext>
            </a:extLst>
          </p:cNvPr>
          <p:cNvSpPr txBox="1">
            <a:spLocks/>
          </p:cNvSpPr>
          <p:nvPr/>
        </p:nvSpPr>
        <p:spPr>
          <a:xfrm>
            <a:off x="814388" y="1917871"/>
            <a:ext cx="3352801" cy="246221"/>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삼정</a:t>
            </a:r>
            <a:r>
              <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KPMG </a:t>
            </a: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경제연구원</a:t>
            </a:r>
            <a:endPar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endParaRPr>
          </a:p>
        </p:txBody>
      </p:sp>
      <p:sp>
        <p:nvSpPr>
          <p:cNvPr id="6" name="직사각형 5">
            <a:extLst>
              <a:ext uri="{FF2B5EF4-FFF2-40B4-BE49-F238E27FC236}">
                <a16:creationId xmlns:a16="http://schemas.microsoft.com/office/drawing/2014/main" id="{2979A34F-BBBE-4CAE-B493-E534A7AF0229}"/>
              </a:ext>
            </a:extLst>
          </p:cNvPr>
          <p:cNvSpPr/>
          <p:nvPr/>
        </p:nvSpPr>
        <p:spPr>
          <a:xfrm>
            <a:off x="814388" y="5608639"/>
            <a:ext cx="8277224" cy="592136"/>
          </a:xfrm>
          <a:prstGeom prst="rect">
            <a:avLst/>
          </a:prstGeom>
          <a:noFill/>
          <a:ln w="3175" cap="rnd" cmpd="sng" algn="ctr">
            <a:solidFill>
              <a:schemeClr val="bg1"/>
            </a:solidFill>
            <a:prstDash val="solid"/>
          </a:ln>
          <a:effectLst/>
        </p:spPr>
        <p:txBody>
          <a:bodyPr wrap="square" lIns="108000" tIns="54000" rIns="108000" bIns="5400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경제연구원과 </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member firm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전문가들이 수집한 자료를 바탕으로 일반적인 정보를 제공할 목적으로 작성되었으며</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보고서에 포함된 자료의 완전성</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정확성 및 신뢰성을 확인하기 위한 절차를 밟은 것은 아닙니다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특정 기업이나 개인의 개별 사안에 대한 조언을 제공할 목적으로 작성된 것이 아니므로</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구체적인 의사결정이 필요한 경우에는 당 법인의 전문가와 상의하여 주시기 바랍니다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의 사전 동의 없이 본 보고서의 전체 또는 일부를 무단 배포</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인용</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발간</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복제할 수 없습니다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a:t>
            </a:r>
          </a:p>
        </p:txBody>
      </p:sp>
      <p:graphicFrame>
        <p:nvGraphicFramePr>
          <p:cNvPr id="7" name="표 6">
            <a:extLst>
              <a:ext uri="{FF2B5EF4-FFF2-40B4-BE49-F238E27FC236}">
                <a16:creationId xmlns:a16="http://schemas.microsoft.com/office/drawing/2014/main" id="{7BC289A4-A8E6-4820-8FDC-28F1A8705604}"/>
              </a:ext>
            </a:extLst>
          </p:cNvPr>
          <p:cNvGraphicFramePr>
            <a:graphicFrameLocks noGrp="1"/>
          </p:cNvGraphicFramePr>
          <p:nvPr>
            <p:extLst>
              <p:ext uri="{D42A27DB-BD31-4B8C-83A1-F6EECF244321}">
                <p14:modId xmlns:p14="http://schemas.microsoft.com/office/powerpoint/2010/main" val="2593573826"/>
              </p:ext>
            </p:extLst>
          </p:nvPr>
        </p:nvGraphicFramePr>
        <p:xfrm>
          <a:off x="814388" y="2407503"/>
          <a:ext cx="7153956" cy="1832760"/>
        </p:xfrm>
        <a:graphic>
          <a:graphicData uri="http://schemas.openxmlformats.org/drawingml/2006/table">
            <a:tbl>
              <a:tblPr firstRow="1" bandRow="1">
                <a:tableStyleId>{5C22544A-7EE6-4342-B048-85BDC9FD1C3A}</a:tableStyleId>
              </a:tblPr>
              <a:tblGrid>
                <a:gridCol w="2384652">
                  <a:extLst>
                    <a:ext uri="{9D8B030D-6E8A-4147-A177-3AD203B41FA5}">
                      <a16:colId xmlns:a16="http://schemas.microsoft.com/office/drawing/2014/main" val="20000"/>
                    </a:ext>
                  </a:extLst>
                </a:gridCol>
                <a:gridCol w="2384652">
                  <a:extLst>
                    <a:ext uri="{9D8B030D-6E8A-4147-A177-3AD203B41FA5}">
                      <a16:colId xmlns:a16="http://schemas.microsoft.com/office/drawing/2014/main" val="20001"/>
                    </a:ext>
                  </a:extLst>
                </a:gridCol>
                <a:gridCol w="2384652">
                  <a:extLst>
                    <a:ext uri="{9D8B030D-6E8A-4147-A177-3AD203B41FA5}">
                      <a16:colId xmlns:a16="http://schemas.microsoft.com/office/drawing/2014/main" val="2500948558"/>
                    </a:ext>
                  </a:extLst>
                </a:gridCol>
              </a:tblGrid>
              <a:tr h="0">
                <a:tc>
                  <a:txBody>
                    <a:bodyPr/>
                    <a:lstStyle/>
                    <a:p>
                      <a:pPr latinLnBrk="1">
                        <a:lnSpc>
                          <a:spcPct val="100000"/>
                        </a:lnSpc>
                      </a:pPr>
                      <a:r>
                        <a:rPr lang="ko-KR" altLang="en-US" sz="1100" b="1" dirty="0" err="1">
                          <a:ln>
                            <a:solidFill>
                              <a:schemeClr val="bg1">
                                <a:lumMod val="75000"/>
                                <a:alpha val="0"/>
                              </a:schemeClr>
                            </a:solidFill>
                          </a:ln>
                          <a:solidFill>
                            <a:schemeClr val="bg1"/>
                          </a:solidFill>
                          <a:latin typeface="+mn-ea"/>
                          <a:ea typeface="+mn-ea"/>
                          <a:cs typeface="+mn-cs"/>
                        </a:rPr>
                        <a:t>최연경</a:t>
                      </a:r>
                      <a:endParaRPr lang="ko-KR" altLang="en-US" sz="1100" b="1"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err="1">
                          <a:ln>
                            <a:solidFill>
                              <a:schemeClr val="bg1">
                                <a:lumMod val="75000"/>
                                <a:alpha val="0"/>
                              </a:schemeClr>
                            </a:solidFill>
                          </a:ln>
                          <a:solidFill>
                            <a:schemeClr val="bg1"/>
                          </a:solidFill>
                          <a:latin typeface="+mn-ea"/>
                          <a:ea typeface="+mn-ea"/>
                          <a:cs typeface="+mn-cs"/>
                        </a:rPr>
                        <a:t>김규림</a:t>
                      </a:r>
                      <a:endParaRPr lang="ko-KR" altLang="en-US" sz="1100" b="1"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err="1">
                          <a:ln>
                            <a:solidFill>
                              <a:schemeClr val="bg1">
                                <a:lumMod val="75000"/>
                                <a:alpha val="0"/>
                              </a:schemeClr>
                            </a:solidFill>
                          </a:ln>
                          <a:solidFill>
                            <a:schemeClr val="bg1"/>
                          </a:solidFill>
                          <a:latin typeface="+mn-ea"/>
                          <a:ea typeface="+mn-ea"/>
                          <a:cs typeface="+mn-cs"/>
                        </a:rPr>
                        <a:t>곽호경</a:t>
                      </a:r>
                      <a:endParaRPr lang="ko-KR" altLang="en-US" sz="1100" b="1"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5929256"/>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책임연구원</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이사</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수석연구원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8365292"/>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a:t>
                      </a:r>
                      <a:r>
                        <a:rPr lang="en-US" altLang="ko-KR" sz="1100" b="0" dirty="0">
                          <a:ln>
                            <a:solidFill>
                              <a:schemeClr val="bg1">
                                <a:lumMod val="75000"/>
                                <a:alpha val="0"/>
                              </a:schemeClr>
                            </a:solidFill>
                          </a:ln>
                          <a:solidFill>
                            <a:schemeClr val="bg1"/>
                          </a:solidFill>
                          <a:latin typeface="+mn-ea"/>
                          <a:ea typeface="+mn-ea"/>
                          <a:cs typeface="+mn-cs"/>
                        </a:rPr>
                        <a:t>7769</a:t>
                      </a: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02-2112-4089</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02-2112-7962</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175321"/>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yeonkyungchoi@kr.kpmg.com</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gyulimkim@kr.kpmg.com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hokyungkwak@kr.kpmg.com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2439195"/>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1100" b="0" dirty="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5156699"/>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41328"/>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2011357"/>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3767580"/>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920319"/>
                  </a:ext>
                </a:extLst>
              </a:tr>
            </a:tbl>
          </a:graphicData>
        </a:graphic>
      </p:graphicFrame>
    </p:spTree>
    <p:extLst>
      <p:ext uri="{BB962C8B-B14F-4D97-AF65-F5344CB8AC3E}">
        <p14:creationId xmlns:p14="http://schemas.microsoft.com/office/powerpoint/2010/main" val="172649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B508FD01-5BF5-8309-4943-D8EB18BFAA17}"/>
              </a:ext>
            </a:extLst>
          </p:cNvPr>
          <p:cNvSpPr/>
          <p:nvPr/>
        </p:nvSpPr>
        <p:spPr>
          <a:xfrm>
            <a:off x="5132388" y="3453329"/>
            <a:ext cx="4284661" cy="2145949"/>
          </a:xfrm>
          <a:prstGeom prst="rect">
            <a:avLst/>
          </a:prstGeom>
          <a:solidFill>
            <a:srgbClr val="D2F4FE">
              <a:alpha val="50000"/>
            </a:srgbClr>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pPr>
            <a:endPar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89" name="직사각형 88">
            <a:extLst>
              <a:ext uri="{FF2B5EF4-FFF2-40B4-BE49-F238E27FC236}">
                <a16:creationId xmlns:a16="http://schemas.microsoft.com/office/drawing/2014/main" id="{F203634F-D8D2-50BA-87F9-F216398CF7DF}"/>
              </a:ext>
            </a:extLst>
          </p:cNvPr>
          <p:cNvSpPr/>
          <p:nvPr/>
        </p:nvSpPr>
        <p:spPr>
          <a:xfrm>
            <a:off x="5225201" y="3540439"/>
            <a:ext cx="4103454" cy="235121"/>
          </a:xfrm>
          <a:prstGeom prst="rect">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900" b="1" dirty="0">
                <a:ln>
                  <a:solidFill>
                    <a:schemeClr val="accent1">
                      <a:alpha val="0"/>
                    </a:schemeClr>
                  </a:solidFill>
                </a:ln>
                <a:solidFill>
                  <a:schemeClr val="tx1">
                    <a:lumMod val="75000"/>
                    <a:lumOff val="25000"/>
                  </a:schemeClr>
                </a:solidFill>
                <a:latin typeface="+mn-ea"/>
              </a:rPr>
              <a:t>이용 의향 이유</a:t>
            </a:r>
            <a:endParaRPr lang="en-US" altLang="ko-KR" sz="900" b="1" dirty="0">
              <a:ln>
                <a:solidFill>
                  <a:schemeClr val="accent1">
                    <a:alpha val="0"/>
                  </a:schemeClr>
                </a:solidFill>
              </a:ln>
              <a:solidFill>
                <a:schemeClr val="tx1">
                  <a:lumMod val="75000"/>
                  <a:lumOff val="25000"/>
                </a:schemeClr>
              </a:solidFill>
              <a:latin typeface="+mn-ea"/>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4. </a:t>
            </a:r>
            <a:r>
              <a:rPr lang="ko-KR" altLang="en-US" dirty="0"/>
              <a:t>지급방식의 변화 </a:t>
            </a:r>
            <a:r>
              <a:rPr lang="en-US" altLang="ko-KR" dirty="0"/>
              <a:t>(2/2) – </a:t>
            </a:r>
            <a:r>
              <a:rPr lang="ko-KR" altLang="en-US" dirty="0"/>
              <a:t>주류 편입 가능성 점쳐지는 컨택리스 카드</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해외에서 결제가 표준화된 컨택리스</a:t>
            </a:r>
            <a:r>
              <a:rPr lang="en-US" altLang="ko-KR" dirty="0"/>
              <a:t>(Contactless)</a:t>
            </a:r>
            <a:r>
              <a:rPr lang="ko-KR" altLang="en-US" dirty="0"/>
              <a:t> 카드는 국내에서는 단말기 보급 등의 문제에 따라 일반화되지 않았으나</a:t>
            </a:r>
            <a:r>
              <a:rPr lang="en-US" altLang="ko-KR" dirty="0"/>
              <a:t>, </a:t>
            </a:r>
            <a:r>
              <a:rPr lang="ko-KR" altLang="en-US" dirty="0"/>
              <a:t>애플페이 한국 진출로 인한 관련 단말기 보급</a:t>
            </a:r>
            <a:r>
              <a:rPr lang="en-US" altLang="ko-KR" dirty="0"/>
              <a:t> </a:t>
            </a:r>
            <a:r>
              <a:rPr lang="ko-KR" altLang="en-US" dirty="0"/>
              <a:t>확대</a:t>
            </a:r>
            <a:r>
              <a:rPr lang="en-US" altLang="ko-KR" dirty="0"/>
              <a:t>, </a:t>
            </a:r>
            <a:r>
              <a:rPr lang="ko-KR" altLang="en-US" dirty="0"/>
              <a:t>소비자 선호 증가 등으로 최근 들어 국내 카드사에서 컨택리스 카드를 잇따라 출시</a:t>
            </a:r>
            <a:r>
              <a:rPr lang="en-US" altLang="ko-KR" dirty="0"/>
              <a:t>. </a:t>
            </a:r>
            <a:r>
              <a:rPr lang="ko-KR" altLang="en-US" dirty="0"/>
              <a:t>컨택리스 카드에 대한 소비자의 인식도 변화하고 있어 컨택리스 결제 기능이 강화될 전망</a:t>
            </a:r>
            <a:endParaRPr lang="en-US" altLang="ko-KR" dirty="0"/>
          </a:p>
        </p:txBody>
      </p:sp>
      <p:sp>
        <p:nvSpPr>
          <p:cNvPr id="2" name="TextBox 1">
            <a:extLst>
              <a:ext uri="{FF2B5EF4-FFF2-40B4-BE49-F238E27FC236}">
                <a16:creationId xmlns:a16="http://schemas.microsoft.com/office/drawing/2014/main" id="{6F703BD8-911C-19D5-6CB3-268A754BBDAD}"/>
              </a:ext>
            </a:extLst>
          </p:cNvPr>
          <p:cNvSpPr txBox="1"/>
          <p:nvPr/>
        </p:nvSpPr>
        <p:spPr>
          <a:xfrm>
            <a:off x="489000" y="5968610"/>
            <a:ext cx="4281737"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lvl="0">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dirty="0">
                <a:solidFill>
                  <a:srgbClr val="FFFFFF">
                    <a:lumMod val="50000"/>
                  </a:srgbClr>
                </a:solidFill>
              </a:rPr>
              <a:t>언론보도 종합</a:t>
            </a:r>
            <a:r>
              <a:rPr lang="en-US" altLang="ko-KR" dirty="0">
                <a:solidFill>
                  <a:srgbClr val="FFFFFF">
                    <a:lumMod val="50000"/>
                  </a:srgbClr>
                </a:solidFill>
              </a:rPr>
              <a:t>, </a:t>
            </a:r>
            <a:r>
              <a:rPr lang="ko-KR" altLang="en-US" dirty="0">
                <a:solidFill>
                  <a:srgbClr val="FFFFFF">
                    <a:lumMod val="50000"/>
                  </a:srgbClr>
                </a:solidFill>
              </a:rPr>
              <a:t>삼정</a:t>
            </a:r>
            <a:r>
              <a:rPr lang="en-US" altLang="ko-KR" dirty="0">
                <a:solidFill>
                  <a:srgbClr val="FFFFFF">
                    <a:lumMod val="50000"/>
                  </a:srgbClr>
                </a:solidFill>
              </a:rPr>
              <a:t>KPMG </a:t>
            </a:r>
            <a:r>
              <a:rPr lang="ko-KR" altLang="en-US" dirty="0">
                <a:solidFill>
                  <a:srgbClr val="FFFFFF">
                    <a:lumMod val="50000"/>
                  </a:srgbClr>
                </a:solidFill>
              </a:rPr>
              <a:t>경제연구원</a:t>
            </a:r>
            <a:endParaRPr lang="en-US" altLang="ko-KR" dirty="0">
              <a:solidFill>
                <a:srgbClr val="FFFFFF">
                  <a:lumMod val="50000"/>
                </a:srgbClr>
              </a:solidFill>
            </a:endParaRPr>
          </a:p>
        </p:txBody>
      </p:sp>
      <p:grpSp>
        <p:nvGrpSpPr>
          <p:cNvPr id="3" name="그룹 2">
            <a:extLst>
              <a:ext uri="{FF2B5EF4-FFF2-40B4-BE49-F238E27FC236}">
                <a16:creationId xmlns:a16="http://schemas.microsoft.com/office/drawing/2014/main" id="{709BDB97-20F8-1A2B-5050-C145803D7B1D}"/>
              </a:ext>
            </a:extLst>
          </p:cNvPr>
          <p:cNvGrpSpPr/>
          <p:nvPr/>
        </p:nvGrpSpPr>
        <p:grpSpPr>
          <a:xfrm>
            <a:off x="489000" y="2176483"/>
            <a:ext cx="4284613" cy="276837"/>
            <a:chOff x="704850" y="2013298"/>
            <a:chExt cx="4140200" cy="276837"/>
          </a:xfrm>
        </p:grpSpPr>
        <p:sp>
          <p:nvSpPr>
            <p:cNvPr id="4" name="TextBox 3">
              <a:extLst>
                <a:ext uri="{FF2B5EF4-FFF2-40B4-BE49-F238E27FC236}">
                  <a16:creationId xmlns:a16="http://schemas.microsoft.com/office/drawing/2014/main" id="{50D267C9-D529-1D1E-9C75-516F212FF227}"/>
                </a:ext>
              </a:extLst>
            </p:cNvPr>
            <p:cNvSpPr txBox="1"/>
            <p:nvPr/>
          </p:nvSpPr>
          <p:spPr>
            <a:xfrm>
              <a:off x="704850" y="2057487"/>
              <a:ext cx="262860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컨택리스 결제 도입 확대하는 국내 카드사</a:t>
              </a:r>
            </a:p>
          </p:txBody>
        </p:sp>
        <p:cxnSp>
          <p:nvCxnSpPr>
            <p:cNvPr id="6" name="직선 연결선 5">
              <a:extLst>
                <a:ext uri="{FF2B5EF4-FFF2-40B4-BE49-F238E27FC236}">
                  <a16:creationId xmlns:a16="http://schemas.microsoft.com/office/drawing/2014/main" id="{5D2EC963-CD97-DA7F-47C8-D635A578F1A0}"/>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5B87A8F0-79A7-39F3-DB9B-624B18239CF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 name="그룹 7">
            <a:extLst>
              <a:ext uri="{FF2B5EF4-FFF2-40B4-BE49-F238E27FC236}">
                <a16:creationId xmlns:a16="http://schemas.microsoft.com/office/drawing/2014/main" id="{FC4E0B39-9082-CF57-7761-9434994F3DEE}"/>
              </a:ext>
            </a:extLst>
          </p:cNvPr>
          <p:cNvGrpSpPr/>
          <p:nvPr/>
        </p:nvGrpSpPr>
        <p:grpSpPr>
          <a:xfrm>
            <a:off x="5135039" y="2176483"/>
            <a:ext cx="4284613" cy="276837"/>
            <a:chOff x="704850" y="2013298"/>
            <a:chExt cx="4140200" cy="276837"/>
          </a:xfrm>
        </p:grpSpPr>
        <p:sp>
          <p:nvSpPr>
            <p:cNvPr id="9" name="TextBox 8">
              <a:extLst>
                <a:ext uri="{FF2B5EF4-FFF2-40B4-BE49-F238E27FC236}">
                  <a16:creationId xmlns:a16="http://schemas.microsoft.com/office/drawing/2014/main" id="{754B6312-55FD-AF74-1958-0BE64CD672BE}"/>
                </a:ext>
              </a:extLst>
            </p:cNvPr>
            <p:cNvSpPr txBox="1"/>
            <p:nvPr/>
          </p:nvSpPr>
          <p:spPr>
            <a:xfrm>
              <a:off x="704850" y="2057487"/>
              <a:ext cx="234669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컨택리스 카드 관련 소비자 조사 결과</a:t>
              </a:r>
            </a:p>
          </p:txBody>
        </p:sp>
        <p:cxnSp>
          <p:nvCxnSpPr>
            <p:cNvPr id="10" name="직선 연결선 9">
              <a:extLst>
                <a:ext uri="{FF2B5EF4-FFF2-40B4-BE49-F238E27FC236}">
                  <a16:creationId xmlns:a16="http://schemas.microsoft.com/office/drawing/2014/main" id="{403B1299-FA98-32AA-8605-492F4AB4026B}"/>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627272E-6D01-ACEF-D3C9-CB42B0816F9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D8AAE39E-A463-D006-C0EE-1F2332CE5E63}"/>
              </a:ext>
            </a:extLst>
          </p:cNvPr>
          <p:cNvSpPr txBox="1"/>
          <p:nvPr/>
        </p:nvSpPr>
        <p:spPr>
          <a:xfrm>
            <a:off x="5132437" y="5599278"/>
            <a:ext cx="4284613" cy="60149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VISA Korea(2023.3.28), ‘’Visa,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컨택리스 카드 결제에 대한 소비자 관심 확인</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10</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명 중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7</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명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년 내 컨택리스 카드 사용할 의향 있다</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pc="-20" dirty="0">
                <a:solidFill>
                  <a:srgbClr val="FFFFFF">
                    <a:lumMod val="50000"/>
                  </a:srgbClr>
                </a:solidFill>
              </a:rPr>
              <a:t>Note 1: VISA Korea</a:t>
            </a:r>
            <a:r>
              <a:rPr lang="ko-KR" altLang="en-US" spc="-20" dirty="0">
                <a:solidFill>
                  <a:srgbClr val="FFFFFF">
                    <a:lumMod val="50000"/>
                  </a:srgbClr>
                </a:solidFill>
              </a:rPr>
              <a:t>가 국내 수도권</a:t>
            </a:r>
            <a:r>
              <a:rPr lang="en-US" altLang="ko-KR" spc="-20" dirty="0">
                <a:solidFill>
                  <a:srgbClr val="FFFFFF">
                    <a:lumMod val="50000"/>
                  </a:srgbClr>
                </a:solidFill>
              </a:rPr>
              <a:t>·5</a:t>
            </a:r>
            <a:r>
              <a:rPr lang="ko-KR" altLang="en-US" spc="-20" dirty="0">
                <a:solidFill>
                  <a:srgbClr val="FFFFFF">
                    <a:lumMod val="50000"/>
                  </a:srgbClr>
                </a:solidFill>
              </a:rPr>
              <a:t>대 광역시의 만 </a:t>
            </a:r>
            <a:r>
              <a:rPr lang="en-US" altLang="ko-KR" spc="-20" dirty="0">
                <a:solidFill>
                  <a:srgbClr val="FFFFFF">
                    <a:lumMod val="50000"/>
                  </a:srgbClr>
                </a:solidFill>
              </a:rPr>
              <a:t>20~59</a:t>
            </a:r>
            <a:r>
              <a:rPr lang="ko-KR" altLang="en-US" spc="-20" dirty="0">
                <a:solidFill>
                  <a:srgbClr val="FFFFFF">
                    <a:lumMod val="50000"/>
                  </a:srgbClr>
                </a:solidFill>
              </a:rPr>
              <a:t>세 성인 남녀 </a:t>
            </a:r>
            <a:r>
              <a:rPr lang="en-US" altLang="ko-KR" spc="-20" dirty="0">
                <a:solidFill>
                  <a:srgbClr val="FFFFFF">
                    <a:lumMod val="50000"/>
                  </a:srgbClr>
                </a:solidFill>
              </a:rPr>
              <a:t>1,000</a:t>
            </a:r>
            <a:r>
              <a:rPr lang="ko-KR" altLang="en-US" spc="-20" dirty="0">
                <a:solidFill>
                  <a:srgbClr val="FFFFFF">
                    <a:lumMod val="50000"/>
                  </a:srgbClr>
                </a:solidFill>
              </a:rPr>
              <a:t>명을 대상으로 온라인 조사</a:t>
            </a:r>
            <a:endParaRPr lang="en-US" altLang="ko-KR" spc="-20" dirty="0">
              <a:solidFill>
                <a:srgbClr val="FFFFFF">
                  <a:lumMod val="50000"/>
                </a:srgb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2: (</a:t>
            </a:r>
            <a:r>
              <a:rPr lang="ko-KR" altLang="en-US" dirty="0">
                <a:solidFill>
                  <a:srgbClr val="FFFFFF">
                    <a:lumMod val="50000"/>
                  </a:srgbClr>
                </a:solidFill>
              </a:rPr>
              <a:t>상</a:t>
            </a:r>
            <a:r>
              <a:rPr lang="en-US" altLang="ko-KR" dirty="0">
                <a:solidFill>
                  <a:srgbClr val="FFFFFF">
                    <a:lumMod val="50000"/>
                  </a:srgbClr>
                </a:solidFill>
              </a:rPr>
              <a:t>) n=1,000, (</a:t>
            </a:r>
            <a:r>
              <a:rPr lang="ko-KR" altLang="en-US" dirty="0">
                <a:solidFill>
                  <a:srgbClr val="FFFFFF">
                    <a:lumMod val="50000"/>
                  </a:srgbClr>
                </a:solidFill>
              </a:rPr>
              <a:t>하</a:t>
            </a:r>
            <a:r>
              <a:rPr lang="en-US" altLang="ko-KR" dirty="0">
                <a:solidFill>
                  <a:srgbClr val="FFFFFF">
                    <a:lumMod val="50000"/>
                  </a:srgbClr>
                </a:solidFill>
              </a:rPr>
              <a:t>) </a:t>
            </a:r>
            <a:r>
              <a:rPr lang="ko-KR" altLang="en-US" dirty="0">
                <a:solidFill>
                  <a:srgbClr val="FFFFFF">
                    <a:lumMod val="50000"/>
                  </a:srgbClr>
                </a:solidFill>
              </a:rPr>
              <a:t>향후 </a:t>
            </a:r>
            <a:r>
              <a:rPr lang="en-US" altLang="ko-KR" dirty="0">
                <a:solidFill>
                  <a:srgbClr val="FFFFFF">
                    <a:lumMod val="50000"/>
                  </a:srgbClr>
                </a:solidFill>
              </a:rPr>
              <a:t>1</a:t>
            </a:r>
            <a:r>
              <a:rPr lang="ko-KR" altLang="en-US" dirty="0">
                <a:solidFill>
                  <a:srgbClr val="FFFFFF">
                    <a:lumMod val="50000"/>
                  </a:srgbClr>
                </a:solidFill>
              </a:rPr>
              <a:t>년 내 이용 의향자</a:t>
            </a:r>
            <a:r>
              <a:rPr lang="en-US" altLang="ko-KR" dirty="0">
                <a:solidFill>
                  <a:srgbClr val="FFFFFF">
                    <a:lumMod val="50000"/>
                  </a:srgbClr>
                </a:solidFill>
              </a:rPr>
              <a:t>(n=933)</a:t>
            </a:r>
            <a:r>
              <a:rPr lang="ko-KR" altLang="en-US" dirty="0">
                <a:solidFill>
                  <a:srgbClr val="FFFFFF">
                    <a:lumMod val="50000"/>
                  </a:srgbClr>
                </a:solidFill>
              </a:rPr>
              <a:t>의</a:t>
            </a:r>
            <a:r>
              <a:rPr lang="en-US" altLang="ko-KR" dirty="0">
                <a:solidFill>
                  <a:srgbClr val="FFFFFF">
                    <a:lumMod val="50000"/>
                  </a:srgbClr>
                </a:solidFill>
              </a:rPr>
              <a:t> 1</a:t>
            </a:r>
            <a:r>
              <a:rPr lang="ko-KR" altLang="en-US" dirty="0">
                <a:solidFill>
                  <a:srgbClr val="FFFFFF">
                    <a:lumMod val="50000"/>
                  </a:srgbClr>
                </a:solidFill>
              </a:rPr>
              <a:t>순위 이용 의향 이유</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7" name="직사각형 36">
            <a:extLst>
              <a:ext uri="{FF2B5EF4-FFF2-40B4-BE49-F238E27FC236}">
                <a16:creationId xmlns:a16="http://schemas.microsoft.com/office/drawing/2014/main" id="{B2138FCC-A02E-18F7-3A41-5442B32D2067}"/>
              </a:ext>
            </a:extLst>
          </p:cNvPr>
          <p:cNvSpPr/>
          <p:nvPr/>
        </p:nvSpPr>
        <p:spPr>
          <a:xfrm>
            <a:off x="5132388" y="2568358"/>
            <a:ext cx="4284661" cy="763645"/>
          </a:xfrm>
          <a:prstGeom prst="rect">
            <a:avLst/>
          </a:prstGeom>
          <a:solidFill>
            <a:srgbClr val="D2F4FE">
              <a:alpha val="50000"/>
            </a:srgbClr>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pPr>
            <a:endPar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pSp>
        <p:nvGrpSpPr>
          <p:cNvPr id="31" name="Group 123">
            <a:extLst>
              <a:ext uri="{FF2B5EF4-FFF2-40B4-BE49-F238E27FC236}">
                <a16:creationId xmlns:a16="http://schemas.microsoft.com/office/drawing/2014/main" id="{A4E9A0EB-94DD-50D2-7E28-A9A3D5C020B9}"/>
              </a:ext>
            </a:extLst>
          </p:cNvPr>
          <p:cNvGrpSpPr/>
          <p:nvPr/>
        </p:nvGrpSpPr>
        <p:grpSpPr>
          <a:xfrm>
            <a:off x="5393959" y="2809416"/>
            <a:ext cx="443095" cy="283655"/>
            <a:chOff x="6643139" y="2913878"/>
            <a:chExt cx="758825" cy="485775"/>
          </a:xfrm>
          <a:solidFill>
            <a:schemeClr val="bg1">
              <a:lumMod val="65000"/>
            </a:schemeClr>
          </a:solidFill>
        </p:grpSpPr>
        <p:sp>
          <p:nvSpPr>
            <p:cNvPr id="35" name="Freeform 165">
              <a:extLst>
                <a:ext uri="{FF2B5EF4-FFF2-40B4-BE49-F238E27FC236}">
                  <a16:creationId xmlns:a16="http://schemas.microsoft.com/office/drawing/2014/main" id="{89DB19C8-7BA3-6A16-2787-0A98CD5F11C0}"/>
                </a:ext>
              </a:extLst>
            </p:cNvPr>
            <p:cNvSpPr>
              <a:spLocks/>
            </p:cNvSpPr>
            <p:nvPr/>
          </p:nvSpPr>
          <p:spPr bwMode="auto">
            <a:xfrm>
              <a:off x="6643139" y="2913878"/>
              <a:ext cx="758825" cy="93663"/>
            </a:xfrm>
            <a:custGeom>
              <a:avLst/>
              <a:gdLst>
                <a:gd name="T0" fmla="*/ 183 w 201"/>
                <a:gd name="T1" fmla="*/ 0 h 25"/>
                <a:gd name="T2" fmla="*/ 18 w 201"/>
                <a:gd name="T3" fmla="*/ 0 h 25"/>
                <a:gd name="T4" fmla="*/ 0 w 201"/>
                <a:gd name="T5" fmla="*/ 18 h 25"/>
                <a:gd name="T6" fmla="*/ 0 w 201"/>
                <a:gd name="T7" fmla="*/ 25 h 25"/>
                <a:gd name="T8" fmla="*/ 201 w 201"/>
                <a:gd name="T9" fmla="*/ 25 h 25"/>
                <a:gd name="T10" fmla="*/ 201 w 201"/>
                <a:gd name="T11" fmla="*/ 18 h 25"/>
                <a:gd name="T12" fmla="*/ 183 w 201"/>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01" h="25">
                  <a:moveTo>
                    <a:pt x="183" y="0"/>
                  </a:moveTo>
                  <a:cubicBezTo>
                    <a:pt x="18" y="0"/>
                    <a:pt x="18" y="0"/>
                    <a:pt x="18" y="0"/>
                  </a:cubicBezTo>
                  <a:cubicBezTo>
                    <a:pt x="8" y="0"/>
                    <a:pt x="0" y="8"/>
                    <a:pt x="0" y="18"/>
                  </a:cubicBezTo>
                  <a:cubicBezTo>
                    <a:pt x="0" y="25"/>
                    <a:pt x="0" y="25"/>
                    <a:pt x="0" y="25"/>
                  </a:cubicBezTo>
                  <a:cubicBezTo>
                    <a:pt x="201" y="25"/>
                    <a:pt x="201" y="25"/>
                    <a:pt x="201" y="25"/>
                  </a:cubicBezTo>
                  <a:cubicBezTo>
                    <a:pt x="201" y="18"/>
                    <a:pt x="201" y="18"/>
                    <a:pt x="201" y="18"/>
                  </a:cubicBezTo>
                  <a:cubicBezTo>
                    <a:pt x="201" y="7"/>
                    <a:pt x="193" y="0"/>
                    <a:pt x="18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6">
              <a:extLst>
                <a:ext uri="{FF2B5EF4-FFF2-40B4-BE49-F238E27FC236}">
                  <a16:creationId xmlns:a16="http://schemas.microsoft.com/office/drawing/2014/main" id="{742D0E73-F60E-B3C7-3461-9EA444D66F80}"/>
                </a:ext>
              </a:extLst>
            </p:cNvPr>
            <p:cNvSpPr>
              <a:spLocks noEditPoints="1"/>
            </p:cNvSpPr>
            <p:nvPr/>
          </p:nvSpPr>
          <p:spPr bwMode="auto">
            <a:xfrm>
              <a:off x="6643139" y="3086915"/>
              <a:ext cx="758825" cy="312738"/>
            </a:xfrm>
            <a:custGeom>
              <a:avLst/>
              <a:gdLst>
                <a:gd name="T0" fmla="*/ 10 w 201"/>
                <a:gd name="T1" fmla="*/ 54 h 83"/>
                <a:gd name="T2" fmla="*/ 50 w 201"/>
                <a:gd name="T3" fmla="*/ 54 h 83"/>
                <a:gd name="T4" fmla="*/ 50 w 201"/>
                <a:gd name="T5" fmla="*/ 65 h 83"/>
                <a:gd name="T6" fmla="*/ 10 w 201"/>
                <a:gd name="T7" fmla="*/ 65 h 83"/>
                <a:gd name="T8" fmla="*/ 10 w 201"/>
                <a:gd name="T9" fmla="*/ 54 h 83"/>
                <a:gd name="T10" fmla="*/ 57 w 201"/>
                <a:gd name="T11" fmla="*/ 54 h 83"/>
                <a:gd name="T12" fmla="*/ 97 w 201"/>
                <a:gd name="T13" fmla="*/ 54 h 83"/>
                <a:gd name="T14" fmla="*/ 97 w 201"/>
                <a:gd name="T15" fmla="*/ 65 h 83"/>
                <a:gd name="T16" fmla="*/ 57 w 201"/>
                <a:gd name="T17" fmla="*/ 65 h 83"/>
                <a:gd name="T18" fmla="*/ 57 w 201"/>
                <a:gd name="T19" fmla="*/ 54 h 83"/>
                <a:gd name="T20" fmla="*/ 104 w 201"/>
                <a:gd name="T21" fmla="*/ 54 h 83"/>
                <a:gd name="T22" fmla="*/ 143 w 201"/>
                <a:gd name="T23" fmla="*/ 54 h 83"/>
                <a:gd name="T24" fmla="*/ 143 w 201"/>
                <a:gd name="T25" fmla="*/ 65 h 83"/>
                <a:gd name="T26" fmla="*/ 104 w 201"/>
                <a:gd name="T27" fmla="*/ 65 h 83"/>
                <a:gd name="T28" fmla="*/ 104 w 201"/>
                <a:gd name="T29" fmla="*/ 54 h 83"/>
                <a:gd name="T30" fmla="*/ 151 w 201"/>
                <a:gd name="T31" fmla="*/ 54 h 83"/>
                <a:gd name="T32" fmla="*/ 190 w 201"/>
                <a:gd name="T33" fmla="*/ 54 h 83"/>
                <a:gd name="T34" fmla="*/ 190 w 201"/>
                <a:gd name="T35" fmla="*/ 65 h 83"/>
                <a:gd name="T36" fmla="*/ 151 w 201"/>
                <a:gd name="T37" fmla="*/ 65 h 83"/>
                <a:gd name="T38" fmla="*/ 151 w 201"/>
                <a:gd name="T39" fmla="*/ 54 h 83"/>
                <a:gd name="T40" fmla="*/ 0 w 201"/>
                <a:gd name="T41" fmla="*/ 65 h 83"/>
                <a:gd name="T42" fmla="*/ 18 w 201"/>
                <a:gd name="T43" fmla="*/ 83 h 83"/>
                <a:gd name="T44" fmla="*/ 183 w 201"/>
                <a:gd name="T45" fmla="*/ 83 h 83"/>
                <a:gd name="T46" fmla="*/ 201 w 201"/>
                <a:gd name="T47" fmla="*/ 65 h 83"/>
                <a:gd name="T48" fmla="*/ 201 w 201"/>
                <a:gd name="T49" fmla="*/ 0 h 83"/>
                <a:gd name="T50" fmla="*/ 0 w 201"/>
                <a:gd name="T51" fmla="*/ 0 h 83"/>
                <a:gd name="T52" fmla="*/ 0 w 201"/>
                <a:gd name="T53" fmla="*/ 6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83">
                  <a:moveTo>
                    <a:pt x="10" y="54"/>
                  </a:moveTo>
                  <a:cubicBezTo>
                    <a:pt x="50" y="54"/>
                    <a:pt x="50" y="54"/>
                    <a:pt x="50" y="54"/>
                  </a:cubicBezTo>
                  <a:cubicBezTo>
                    <a:pt x="50" y="65"/>
                    <a:pt x="50" y="65"/>
                    <a:pt x="50" y="65"/>
                  </a:cubicBezTo>
                  <a:cubicBezTo>
                    <a:pt x="10" y="65"/>
                    <a:pt x="10" y="65"/>
                    <a:pt x="10" y="65"/>
                  </a:cubicBezTo>
                  <a:lnTo>
                    <a:pt x="10" y="54"/>
                  </a:lnTo>
                  <a:close/>
                  <a:moveTo>
                    <a:pt x="57" y="54"/>
                  </a:moveTo>
                  <a:cubicBezTo>
                    <a:pt x="97" y="54"/>
                    <a:pt x="97" y="54"/>
                    <a:pt x="97" y="54"/>
                  </a:cubicBezTo>
                  <a:cubicBezTo>
                    <a:pt x="97" y="65"/>
                    <a:pt x="97" y="65"/>
                    <a:pt x="97" y="65"/>
                  </a:cubicBezTo>
                  <a:cubicBezTo>
                    <a:pt x="57" y="65"/>
                    <a:pt x="57" y="65"/>
                    <a:pt x="57" y="65"/>
                  </a:cubicBezTo>
                  <a:lnTo>
                    <a:pt x="57" y="54"/>
                  </a:lnTo>
                  <a:close/>
                  <a:moveTo>
                    <a:pt x="104" y="54"/>
                  </a:moveTo>
                  <a:cubicBezTo>
                    <a:pt x="143" y="54"/>
                    <a:pt x="143" y="54"/>
                    <a:pt x="143" y="54"/>
                  </a:cubicBezTo>
                  <a:cubicBezTo>
                    <a:pt x="143" y="65"/>
                    <a:pt x="143" y="65"/>
                    <a:pt x="143" y="65"/>
                  </a:cubicBezTo>
                  <a:cubicBezTo>
                    <a:pt x="104" y="65"/>
                    <a:pt x="104" y="65"/>
                    <a:pt x="104" y="65"/>
                  </a:cubicBezTo>
                  <a:lnTo>
                    <a:pt x="104" y="54"/>
                  </a:lnTo>
                  <a:close/>
                  <a:moveTo>
                    <a:pt x="151" y="54"/>
                  </a:moveTo>
                  <a:cubicBezTo>
                    <a:pt x="190" y="54"/>
                    <a:pt x="190" y="54"/>
                    <a:pt x="190" y="54"/>
                  </a:cubicBezTo>
                  <a:cubicBezTo>
                    <a:pt x="190" y="65"/>
                    <a:pt x="190" y="65"/>
                    <a:pt x="190" y="65"/>
                  </a:cubicBezTo>
                  <a:cubicBezTo>
                    <a:pt x="151" y="65"/>
                    <a:pt x="151" y="65"/>
                    <a:pt x="151" y="65"/>
                  </a:cubicBezTo>
                  <a:lnTo>
                    <a:pt x="151" y="54"/>
                  </a:lnTo>
                  <a:close/>
                  <a:moveTo>
                    <a:pt x="0" y="65"/>
                  </a:moveTo>
                  <a:cubicBezTo>
                    <a:pt x="0" y="76"/>
                    <a:pt x="7" y="83"/>
                    <a:pt x="18" y="83"/>
                  </a:cubicBezTo>
                  <a:cubicBezTo>
                    <a:pt x="183" y="83"/>
                    <a:pt x="183" y="83"/>
                    <a:pt x="183" y="83"/>
                  </a:cubicBezTo>
                  <a:cubicBezTo>
                    <a:pt x="193" y="83"/>
                    <a:pt x="201" y="75"/>
                    <a:pt x="201" y="65"/>
                  </a:cubicBezTo>
                  <a:cubicBezTo>
                    <a:pt x="201" y="0"/>
                    <a:pt x="201" y="0"/>
                    <a:pt x="201" y="0"/>
                  </a:cubicBezTo>
                  <a:cubicBezTo>
                    <a:pt x="0" y="0"/>
                    <a:pt x="0" y="0"/>
                    <a:pt x="0" y="0"/>
                  </a:cubicBezTo>
                  <a:lnTo>
                    <a:pt x="0"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직사각형 37">
            <a:extLst>
              <a:ext uri="{FF2B5EF4-FFF2-40B4-BE49-F238E27FC236}">
                <a16:creationId xmlns:a16="http://schemas.microsoft.com/office/drawing/2014/main" id="{FC004634-411A-1D90-AF6F-02C1A68AFB25}"/>
              </a:ext>
            </a:extLst>
          </p:cNvPr>
          <p:cNvSpPr/>
          <p:nvPr/>
        </p:nvSpPr>
        <p:spPr>
          <a:xfrm>
            <a:off x="6045697" y="2565400"/>
            <a:ext cx="976540" cy="76364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pPr>
            <a:r>
              <a:rPr lang="ko-KR" altLang="en-US" sz="90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이용 의향 있음</a:t>
            </a:r>
            <a:endParaRPr lang="en-US" altLang="ko-KR" sz="90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algn="ctr">
              <a:spcBef>
                <a:spcPts val="300"/>
              </a:spcBef>
            </a:pPr>
            <a:r>
              <a:rPr lang="en-US" altLang="ko-KR" sz="105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70%</a:t>
            </a:r>
            <a:endParaRPr lang="ko-KR" altLang="en-US" sz="10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9" name="직사각형 38">
            <a:extLst>
              <a:ext uri="{FF2B5EF4-FFF2-40B4-BE49-F238E27FC236}">
                <a16:creationId xmlns:a16="http://schemas.microsoft.com/office/drawing/2014/main" id="{941EEC30-16AF-18FD-928F-D939D4B2BFCC}"/>
              </a:ext>
            </a:extLst>
          </p:cNvPr>
          <p:cNvSpPr/>
          <p:nvPr/>
        </p:nvSpPr>
        <p:spPr>
          <a:xfrm>
            <a:off x="7195731" y="2565400"/>
            <a:ext cx="976540" cy="76364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pPr>
            <a:r>
              <a:rPr lang="ko-KR" altLang="en-US" sz="90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발급 의향</a:t>
            </a:r>
            <a:endParaRPr lang="en-US" altLang="ko-KR" sz="90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algn="ctr">
              <a:spcBef>
                <a:spcPts val="300"/>
              </a:spcBef>
            </a:pPr>
            <a:r>
              <a:rPr lang="en-US" altLang="ko-KR" sz="105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90%</a:t>
            </a:r>
            <a:endParaRPr lang="ko-KR" altLang="en-US" sz="10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40" name="직사각형 39">
            <a:extLst>
              <a:ext uri="{FF2B5EF4-FFF2-40B4-BE49-F238E27FC236}">
                <a16:creationId xmlns:a16="http://schemas.microsoft.com/office/drawing/2014/main" id="{F862598B-1A5D-D63D-9DB8-00DDEF70532E}"/>
              </a:ext>
            </a:extLst>
          </p:cNvPr>
          <p:cNvSpPr/>
          <p:nvPr/>
        </p:nvSpPr>
        <p:spPr>
          <a:xfrm>
            <a:off x="8345765" y="2565400"/>
            <a:ext cx="976540" cy="76364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pPr>
            <a:r>
              <a:rPr lang="ko-KR" altLang="en-US" sz="90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결제 의향</a:t>
            </a:r>
            <a:endParaRPr lang="en-US" altLang="ko-KR" sz="90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algn="ctr">
              <a:spcBef>
                <a:spcPts val="300"/>
              </a:spcBef>
            </a:pPr>
            <a:r>
              <a:rPr lang="en-US" altLang="ko-KR" sz="105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91%</a:t>
            </a:r>
            <a:endParaRPr lang="ko-KR" altLang="en-US" sz="10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aphicFrame>
        <p:nvGraphicFramePr>
          <p:cNvPr id="55" name="차트 54">
            <a:extLst>
              <a:ext uri="{FF2B5EF4-FFF2-40B4-BE49-F238E27FC236}">
                <a16:creationId xmlns:a16="http://schemas.microsoft.com/office/drawing/2014/main" id="{5A1D8A8D-8381-3A2D-1EA6-05D1D973C9FD}"/>
              </a:ext>
            </a:extLst>
          </p:cNvPr>
          <p:cNvGraphicFramePr/>
          <p:nvPr>
            <p:extLst>
              <p:ext uri="{D42A27DB-BD31-4B8C-83A1-F6EECF244321}">
                <p14:modId xmlns:p14="http://schemas.microsoft.com/office/powerpoint/2010/main" val="1756071249"/>
              </p:ext>
            </p:extLst>
          </p:nvPr>
        </p:nvGraphicFramePr>
        <p:xfrm>
          <a:off x="5237825" y="3813243"/>
          <a:ext cx="3994952" cy="1755420"/>
        </p:xfrm>
        <a:graphic>
          <a:graphicData uri="http://schemas.openxmlformats.org/drawingml/2006/chart">
            <c:chart xmlns:c="http://schemas.openxmlformats.org/drawingml/2006/chart" xmlns:r="http://schemas.openxmlformats.org/officeDocument/2006/relationships" r:id="rId3"/>
          </a:graphicData>
        </a:graphic>
      </p:graphicFrame>
      <p:sp>
        <p:nvSpPr>
          <p:cNvPr id="88" name="직사각형 87">
            <a:extLst>
              <a:ext uri="{FF2B5EF4-FFF2-40B4-BE49-F238E27FC236}">
                <a16:creationId xmlns:a16="http://schemas.microsoft.com/office/drawing/2014/main" id="{91B72DF5-135F-4C23-E9A3-2F76B44F7BD6}"/>
              </a:ext>
            </a:extLst>
          </p:cNvPr>
          <p:cNvSpPr/>
          <p:nvPr/>
        </p:nvSpPr>
        <p:spPr>
          <a:xfrm>
            <a:off x="488949" y="2568358"/>
            <a:ext cx="4284661" cy="3030917"/>
          </a:xfrm>
          <a:prstGeom prst="rect">
            <a:avLst/>
          </a:prstGeom>
          <a:solidFill>
            <a:schemeClr val="bg1">
              <a:lumMod val="95000"/>
              <a:alpha val="50000"/>
            </a:schemeClr>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pPr>
            <a:endParaRPr lang="ko-KR" altLang="en-US" sz="9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72" name="직사각형 71">
            <a:extLst>
              <a:ext uri="{FF2B5EF4-FFF2-40B4-BE49-F238E27FC236}">
                <a16:creationId xmlns:a16="http://schemas.microsoft.com/office/drawing/2014/main" id="{94778B27-726D-256D-8E8D-15C1A5845207}"/>
              </a:ext>
            </a:extLst>
          </p:cNvPr>
          <p:cNvSpPr/>
          <p:nvPr/>
        </p:nvSpPr>
        <p:spPr>
          <a:xfrm>
            <a:off x="1276066" y="2596240"/>
            <a:ext cx="3494621" cy="847563"/>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rtlCol="0" anchor="ctr"/>
          <a:lstStyle/>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컨택리스 카드</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(Contactless Card)</a:t>
            </a: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란</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p>
          <a:p>
            <a:pPr marL="171450" indent="-171450">
              <a:spcBef>
                <a:spcPts val="300"/>
              </a:spcBef>
              <a:buFont typeface="Arial" panose="020B0604020202020204" pitchFamily="34" charset="0"/>
              <a:buChar char="•"/>
            </a:pP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IC </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단말기 터치패드에 카드를 대면 결제가 이루어지는 비접촉식 카드로</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카드 뒷면에 와이파이 이미지와 유사한 마크가 있다면 컨택리스 기능이 탑재 </a:t>
            </a:r>
            <a:endPar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171450">
              <a:spcBef>
                <a:spcPts val="300"/>
              </a:spcBef>
              <a:buFont typeface="Arial" panose="020B0604020202020204" pitchFamily="34" charset="0"/>
              <a:buChar char="•"/>
            </a:pP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결제 속도가 빠르고 카드 손상이 적으며 단말기를 통한 카드 위조 위험이 적은 것이 장점</a:t>
            </a:r>
            <a:endPar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pSp>
        <p:nvGrpSpPr>
          <p:cNvPr id="76" name="Grupo 424">
            <a:extLst>
              <a:ext uri="{FF2B5EF4-FFF2-40B4-BE49-F238E27FC236}">
                <a16:creationId xmlns:a16="http://schemas.microsoft.com/office/drawing/2014/main" id="{BC51E9E6-9303-50C2-EDAC-665BDEDA3B46}"/>
              </a:ext>
            </a:extLst>
          </p:cNvPr>
          <p:cNvGrpSpPr/>
          <p:nvPr/>
        </p:nvGrpSpPr>
        <p:grpSpPr>
          <a:xfrm>
            <a:off x="646639" y="4861656"/>
            <a:ext cx="499620" cy="373556"/>
            <a:chOff x="5550052" y="982176"/>
            <a:chExt cx="855663" cy="639763"/>
          </a:xfrm>
          <a:solidFill>
            <a:srgbClr val="1C48E2"/>
          </a:solidFill>
        </p:grpSpPr>
        <p:sp>
          <p:nvSpPr>
            <p:cNvPr id="77" name="Freeform 32">
              <a:extLst>
                <a:ext uri="{FF2B5EF4-FFF2-40B4-BE49-F238E27FC236}">
                  <a16:creationId xmlns:a16="http://schemas.microsoft.com/office/drawing/2014/main" id="{4283C768-7C46-29D7-495F-B9FF1DE50867}"/>
                </a:ext>
              </a:extLst>
            </p:cNvPr>
            <p:cNvSpPr>
              <a:spLocks/>
            </p:cNvSpPr>
            <p:nvPr/>
          </p:nvSpPr>
          <p:spPr bwMode="auto">
            <a:xfrm>
              <a:off x="5550052" y="982176"/>
              <a:ext cx="688975" cy="557213"/>
            </a:xfrm>
            <a:custGeom>
              <a:avLst/>
              <a:gdLst>
                <a:gd name="T0" fmla="*/ 34 w 183"/>
                <a:gd name="T1" fmla="*/ 139 h 148"/>
                <a:gd name="T2" fmla="*/ 34 w 183"/>
                <a:gd name="T3" fmla="*/ 68 h 148"/>
                <a:gd name="T4" fmla="*/ 65 w 183"/>
                <a:gd name="T5" fmla="*/ 37 h 148"/>
                <a:gd name="T6" fmla="*/ 183 w 183"/>
                <a:gd name="T7" fmla="*/ 37 h 148"/>
                <a:gd name="T8" fmla="*/ 180 w 183"/>
                <a:gd name="T9" fmla="*/ 21 h 148"/>
                <a:gd name="T10" fmla="*/ 151 w 183"/>
                <a:gd name="T11" fmla="*/ 3 h 148"/>
                <a:gd name="T12" fmla="*/ 22 w 183"/>
                <a:gd name="T13" fmla="*/ 31 h 148"/>
                <a:gd name="T14" fmla="*/ 3 w 183"/>
                <a:gd name="T15" fmla="*/ 59 h 148"/>
                <a:gd name="T16" fmla="*/ 19 w 183"/>
                <a:gd name="T17" fmla="*/ 130 h 148"/>
                <a:gd name="T18" fmla="*/ 35 w 183"/>
                <a:gd name="T19" fmla="*/ 148 h 148"/>
                <a:gd name="T20" fmla="*/ 34 w 183"/>
                <a:gd name="T21" fmla="*/ 13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48">
                  <a:moveTo>
                    <a:pt x="34" y="139"/>
                  </a:moveTo>
                  <a:cubicBezTo>
                    <a:pt x="34" y="68"/>
                    <a:pt x="34" y="68"/>
                    <a:pt x="34" y="68"/>
                  </a:cubicBezTo>
                  <a:cubicBezTo>
                    <a:pt x="34" y="51"/>
                    <a:pt x="48" y="37"/>
                    <a:pt x="65" y="37"/>
                  </a:cubicBezTo>
                  <a:cubicBezTo>
                    <a:pt x="183" y="37"/>
                    <a:pt x="183" y="37"/>
                    <a:pt x="183" y="37"/>
                  </a:cubicBezTo>
                  <a:cubicBezTo>
                    <a:pt x="180" y="21"/>
                    <a:pt x="180" y="21"/>
                    <a:pt x="180" y="21"/>
                  </a:cubicBezTo>
                  <a:cubicBezTo>
                    <a:pt x="177" y="8"/>
                    <a:pt x="164" y="0"/>
                    <a:pt x="151" y="3"/>
                  </a:cubicBezTo>
                  <a:cubicBezTo>
                    <a:pt x="22" y="31"/>
                    <a:pt x="22" y="31"/>
                    <a:pt x="22" y="31"/>
                  </a:cubicBezTo>
                  <a:cubicBezTo>
                    <a:pt x="9" y="33"/>
                    <a:pt x="0" y="46"/>
                    <a:pt x="3" y="59"/>
                  </a:cubicBezTo>
                  <a:cubicBezTo>
                    <a:pt x="19" y="130"/>
                    <a:pt x="19" y="130"/>
                    <a:pt x="19" y="130"/>
                  </a:cubicBezTo>
                  <a:cubicBezTo>
                    <a:pt x="21" y="139"/>
                    <a:pt x="27" y="146"/>
                    <a:pt x="35" y="148"/>
                  </a:cubicBezTo>
                  <a:cubicBezTo>
                    <a:pt x="34" y="145"/>
                    <a:pt x="34" y="142"/>
                    <a:pt x="34" y="139"/>
                  </a:cubicBezTo>
                  <a:close/>
                </a:path>
              </a:pathLst>
            </a:custGeom>
            <a:grpFill/>
            <a:ln w="14351"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3">
              <a:extLst>
                <a:ext uri="{FF2B5EF4-FFF2-40B4-BE49-F238E27FC236}">
                  <a16:creationId xmlns:a16="http://schemas.microsoft.com/office/drawing/2014/main" id="{DD0AD701-A850-8DC0-3058-68AB4570BED5}"/>
                </a:ext>
              </a:extLst>
            </p:cNvPr>
            <p:cNvSpPr>
              <a:spLocks noEditPoints="1"/>
            </p:cNvSpPr>
            <p:nvPr/>
          </p:nvSpPr>
          <p:spPr bwMode="auto">
            <a:xfrm>
              <a:off x="5678640" y="1121876"/>
              <a:ext cx="727075" cy="500063"/>
            </a:xfrm>
            <a:custGeom>
              <a:avLst/>
              <a:gdLst>
                <a:gd name="T0" fmla="*/ 162 w 193"/>
                <a:gd name="T1" fmla="*/ 0 h 133"/>
                <a:gd name="T2" fmla="*/ 31 w 193"/>
                <a:gd name="T3" fmla="*/ 0 h 133"/>
                <a:gd name="T4" fmla="*/ 0 w 193"/>
                <a:gd name="T5" fmla="*/ 31 h 133"/>
                <a:gd name="T6" fmla="*/ 0 w 193"/>
                <a:gd name="T7" fmla="*/ 102 h 133"/>
                <a:gd name="T8" fmla="*/ 31 w 193"/>
                <a:gd name="T9" fmla="*/ 133 h 133"/>
                <a:gd name="T10" fmla="*/ 162 w 193"/>
                <a:gd name="T11" fmla="*/ 133 h 133"/>
                <a:gd name="T12" fmla="*/ 193 w 193"/>
                <a:gd name="T13" fmla="*/ 102 h 133"/>
                <a:gd name="T14" fmla="*/ 193 w 193"/>
                <a:gd name="T15" fmla="*/ 31 h 133"/>
                <a:gd name="T16" fmla="*/ 162 w 193"/>
                <a:gd name="T17" fmla="*/ 0 h 133"/>
                <a:gd name="T18" fmla="*/ 30 w 193"/>
                <a:gd name="T19" fmla="*/ 12 h 133"/>
                <a:gd name="T20" fmla="*/ 163 w 193"/>
                <a:gd name="T21" fmla="*/ 12 h 133"/>
                <a:gd name="T22" fmla="*/ 181 w 193"/>
                <a:gd name="T23" fmla="*/ 30 h 133"/>
                <a:gd name="T24" fmla="*/ 181 w 193"/>
                <a:gd name="T25" fmla="*/ 41 h 133"/>
                <a:gd name="T26" fmla="*/ 12 w 193"/>
                <a:gd name="T27" fmla="*/ 41 h 133"/>
                <a:gd name="T28" fmla="*/ 12 w 193"/>
                <a:gd name="T29" fmla="*/ 30 h 133"/>
                <a:gd name="T30" fmla="*/ 30 w 193"/>
                <a:gd name="T31" fmla="*/ 12 h 133"/>
                <a:gd name="T32" fmla="*/ 163 w 193"/>
                <a:gd name="T33" fmla="*/ 121 h 133"/>
                <a:gd name="T34" fmla="*/ 30 w 193"/>
                <a:gd name="T35" fmla="*/ 121 h 133"/>
                <a:gd name="T36" fmla="*/ 12 w 193"/>
                <a:gd name="T37" fmla="*/ 104 h 133"/>
                <a:gd name="T38" fmla="*/ 12 w 193"/>
                <a:gd name="T39" fmla="*/ 69 h 133"/>
                <a:gd name="T40" fmla="*/ 181 w 193"/>
                <a:gd name="T41" fmla="*/ 69 h 133"/>
                <a:gd name="T42" fmla="*/ 181 w 193"/>
                <a:gd name="T43" fmla="*/ 104 h 133"/>
                <a:gd name="T44" fmla="*/ 163 w 193"/>
                <a:gd name="T45"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 h="133">
                  <a:moveTo>
                    <a:pt x="162" y="0"/>
                  </a:moveTo>
                  <a:cubicBezTo>
                    <a:pt x="31" y="0"/>
                    <a:pt x="31" y="0"/>
                    <a:pt x="31" y="0"/>
                  </a:cubicBezTo>
                  <a:cubicBezTo>
                    <a:pt x="14" y="0"/>
                    <a:pt x="0" y="14"/>
                    <a:pt x="0" y="31"/>
                  </a:cubicBezTo>
                  <a:cubicBezTo>
                    <a:pt x="0" y="102"/>
                    <a:pt x="0" y="102"/>
                    <a:pt x="0" y="102"/>
                  </a:cubicBezTo>
                  <a:cubicBezTo>
                    <a:pt x="0" y="119"/>
                    <a:pt x="14" y="133"/>
                    <a:pt x="31" y="133"/>
                  </a:cubicBezTo>
                  <a:cubicBezTo>
                    <a:pt x="162" y="133"/>
                    <a:pt x="162" y="133"/>
                    <a:pt x="162" y="133"/>
                  </a:cubicBezTo>
                  <a:cubicBezTo>
                    <a:pt x="179" y="133"/>
                    <a:pt x="193" y="119"/>
                    <a:pt x="193" y="102"/>
                  </a:cubicBezTo>
                  <a:cubicBezTo>
                    <a:pt x="193" y="31"/>
                    <a:pt x="193" y="31"/>
                    <a:pt x="193" y="31"/>
                  </a:cubicBezTo>
                  <a:cubicBezTo>
                    <a:pt x="193" y="14"/>
                    <a:pt x="179" y="0"/>
                    <a:pt x="162" y="0"/>
                  </a:cubicBezTo>
                  <a:close/>
                  <a:moveTo>
                    <a:pt x="30" y="12"/>
                  </a:moveTo>
                  <a:cubicBezTo>
                    <a:pt x="163" y="12"/>
                    <a:pt x="163" y="12"/>
                    <a:pt x="163" y="12"/>
                  </a:cubicBezTo>
                  <a:cubicBezTo>
                    <a:pt x="173" y="12"/>
                    <a:pt x="181" y="20"/>
                    <a:pt x="181" y="30"/>
                  </a:cubicBezTo>
                  <a:cubicBezTo>
                    <a:pt x="181" y="41"/>
                    <a:pt x="181" y="41"/>
                    <a:pt x="181" y="41"/>
                  </a:cubicBezTo>
                  <a:cubicBezTo>
                    <a:pt x="12" y="41"/>
                    <a:pt x="12" y="41"/>
                    <a:pt x="12" y="41"/>
                  </a:cubicBezTo>
                  <a:cubicBezTo>
                    <a:pt x="12" y="30"/>
                    <a:pt x="12" y="30"/>
                    <a:pt x="12" y="30"/>
                  </a:cubicBezTo>
                  <a:cubicBezTo>
                    <a:pt x="12" y="20"/>
                    <a:pt x="20" y="12"/>
                    <a:pt x="30" y="12"/>
                  </a:cubicBezTo>
                  <a:close/>
                  <a:moveTo>
                    <a:pt x="163" y="121"/>
                  </a:moveTo>
                  <a:cubicBezTo>
                    <a:pt x="30" y="121"/>
                    <a:pt x="30" y="121"/>
                    <a:pt x="30" y="121"/>
                  </a:cubicBezTo>
                  <a:cubicBezTo>
                    <a:pt x="20" y="121"/>
                    <a:pt x="12" y="114"/>
                    <a:pt x="12" y="104"/>
                  </a:cubicBezTo>
                  <a:cubicBezTo>
                    <a:pt x="12" y="69"/>
                    <a:pt x="12" y="69"/>
                    <a:pt x="12" y="69"/>
                  </a:cubicBezTo>
                  <a:cubicBezTo>
                    <a:pt x="181" y="69"/>
                    <a:pt x="181" y="69"/>
                    <a:pt x="181" y="69"/>
                  </a:cubicBezTo>
                  <a:cubicBezTo>
                    <a:pt x="181" y="104"/>
                    <a:pt x="181" y="104"/>
                    <a:pt x="181" y="104"/>
                  </a:cubicBezTo>
                  <a:cubicBezTo>
                    <a:pt x="181" y="114"/>
                    <a:pt x="173" y="121"/>
                    <a:pt x="163" y="121"/>
                  </a:cubicBezTo>
                  <a:close/>
                </a:path>
              </a:pathLst>
            </a:custGeom>
            <a:grpFill/>
            <a:ln w="14351"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9" name="직사각형 78">
            <a:extLst>
              <a:ext uri="{FF2B5EF4-FFF2-40B4-BE49-F238E27FC236}">
                <a16:creationId xmlns:a16="http://schemas.microsoft.com/office/drawing/2014/main" id="{9CAC9F78-616D-5BB8-C0EE-787FD1752657}"/>
              </a:ext>
            </a:extLst>
          </p:cNvPr>
          <p:cNvSpPr/>
          <p:nvPr/>
        </p:nvSpPr>
        <p:spPr>
          <a:xfrm>
            <a:off x="1276066" y="3530030"/>
            <a:ext cx="3494621" cy="947856"/>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rtlCol="0" anchor="ctr"/>
          <a:lstStyle/>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국내에서 컨택리스 카드가 부상하는 이유</a:t>
            </a:r>
            <a:endPar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171450">
              <a:spcBef>
                <a:spcPts val="300"/>
              </a:spcBef>
              <a:buFont typeface="Arial" panose="020B0604020202020204" pitchFamily="34" charset="0"/>
              <a:buChar char="•"/>
            </a:pP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국내 </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NFC </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단말기는 </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EMV(</a:t>
            </a:r>
            <a:r>
              <a:rPr lang="en-US" altLang="ko-KR" sz="800"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Europay</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MasterCard, Visa) </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규격을 따르지 않아 국내카드나 일부 간편결제 전용이 대부분이었음</a:t>
            </a:r>
            <a:endPar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171450">
              <a:spcBef>
                <a:spcPts val="300"/>
              </a:spcBef>
              <a:buFont typeface="Arial" panose="020B0604020202020204" pitchFamily="34" charset="0"/>
              <a:buChar char="•"/>
            </a:pP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그러나 최근 애플페이의 국내 진출로 인한 </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EMV </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규격 단말기 보급 확산과 해외여행에서의 경험에 따른 소비자들의 수요 등에 따라 국내 컨택리스 결제 방식이 확산</a:t>
            </a:r>
            <a:endPar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pic>
        <p:nvPicPr>
          <p:cNvPr id="81" name="그래픽 80" descr="지수 그래프 단색으로 채워진">
            <a:extLst>
              <a:ext uri="{FF2B5EF4-FFF2-40B4-BE49-F238E27FC236}">
                <a16:creationId xmlns:a16="http://schemas.microsoft.com/office/drawing/2014/main" id="{71880C83-893F-4DD9-24DB-8FC8EF3750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611" y="3756548"/>
            <a:ext cx="561793" cy="508813"/>
          </a:xfrm>
          <a:prstGeom prst="rect">
            <a:avLst/>
          </a:prstGeom>
        </p:spPr>
      </p:pic>
      <p:sp>
        <p:nvSpPr>
          <p:cNvPr id="82" name="직사각형 81">
            <a:extLst>
              <a:ext uri="{FF2B5EF4-FFF2-40B4-BE49-F238E27FC236}">
                <a16:creationId xmlns:a16="http://schemas.microsoft.com/office/drawing/2014/main" id="{43BDC6FA-4332-620D-6EE4-2ABE15989DCE}"/>
              </a:ext>
            </a:extLst>
          </p:cNvPr>
          <p:cNvSpPr/>
          <p:nvPr/>
        </p:nvSpPr>
        <p:spPr>
          <a:xfrm>
            <a:off x="1276066" y="4564113"/>
            <a:ext cx="3494621" cy="100911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rtlCol="0" anchor="ctr"/>
          <a:lstStyle/>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국내 카드사 컨택리스 카드 발급 동향</a:t>
            </a:r>
            <a:endPar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171450">
              <a:spcBef>
                <a:spcPts val="300"/>
              </a:spcBef>
              <a:buFont typeface="Arial" panose="020B0604020202020204" pitchFamily="34" charset="0"/>
              <a:buChar char="•"/>
            </a:pP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현대카드는 </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2017</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월부터 컨택리스 신용카드를 발급하며 전체 카드 중 </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99% </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이상이 컨택리스 기능을 탑재</a:t>
            </a:r>
            <a:endPar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171450">
              <a:spcBef>
                <a:spcPts val="300"/>
              </a:spcBef>
              <a:buFont typeface="Arial" panose="020B0604020202020204" pitchFamily="34" charset="0"/>
              <a:buChar char="•"/>
            </a:pP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신한카드는 </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2022</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10</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월 이후 새로 출시한 카드에</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삼성카드와 하나카드는 해외 겸용 카드에 컨택리스 기능을 탑재</a:t>
            </a:r>
            <a:endPar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171450">
              <a:spcBef>
                <a:spcPts val="300"/>
              </a:spcBef>
              <a:buFont typeface="Arial" panose="020B0604020202020204" pitchFamily="34" charset="0"/>
              <a:buChar char="•"/>
            </a:pP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KB</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국민카드</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롯데카드</a:t>
            </a:r>
            <a:r>
              <a:rPr lang="en-US" altLang="ko-KR"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우리카드</a:t>
            </a:r>
            <a:r>
              <a:rPr lang="ko-KR" altLang="en-US" sz="8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등도 최근 컨택리스 기능이 있는 카드를 출시</a:t>
            </a:r>
            <a:endPar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pSp>
        <p:nvGrpSpPr>
          <p:cNvPr id="11" name="그룹 10">
            <a:extLst>
              <a:ext uri="{FF2B5EF4-FFF2-40B4-BE49-F238E27FC236}">
                <a16:creationId xmlns:a16="http://schemas.microsoft.com/office/drawing/2014/main" id="{CCD1C35A-F819-7682-461D-2D2904BBFFF7}"/>
              </a:ext>
            </a:extLst>
          </p:cNvPr>
          <p:cNvGrpSpPr/>
          <p:nvPr/>
        </p:nvGrpSpPr>
        <p:grpSpPr>
          <a:xfrm>
            <a:off x="592183" y="3464958"/>
            <a:ext cx="4049486" cy="1042325"/>
            <a:chOff x="533400" y="3464958"/>
            <a:chExt cx="4178300" cy="1042325"/>
          </a:xfrm>
        </p:grpSpPr>
        <p:cxnSp>
          <p:nvCxnSpPr>
            <p:cNvPr id="85" name="직선 연결선 84">
              <a:extLst>
                <a:ext uri="{FF2B5EF4-FFF2-40B4-BE49-F238E27FC236}">
                  <a16:creationId xmlns:a16="http://schemas.microsoft.com/office/drawing/2014/main" id="{342836AB-B9CA-C1DB-9C67-08C7F3BA244C}"/>
                </a:ext>
              </a:extLst>
            </p:cNvPr>
            <p:cNvCxnSpPr>
              <a:cxnSpLocks/>
            </p:cNvCxnSpPr>
            <p:nvPr/>
          </p:nvCxnSpPr>
          <p:spPr>
            <a:xfrm>
              <a:off x="533400" y="3464958"/>
              <a:ext cx="41783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08DC351E-40CC-EA34-2A98-934CB594B811}"/>
                </a:ext>
              </a:extLst>
            </p:cNvPr>
            <p:cNvCxnSpPr>
              <a:cxnSpLocks/>
            </p:cNvCxnSpPr>
            <p:nvPr/>
          </p:nvCxnSpPr>
          <p:spPr>
            <a:xfrm>
              <a:off x="533400" y="4507283"/>
              <a:ext cx="41783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86" name="그림 85" descr="그래픽, 폰트, 로고, 상징이(가) 표시된 사진&#10;&#10;자동 생성된 설명">
            <a:extLst>
              <a:ext uri="{FF2B5EF4-FFF2-40B4-BE49-F238E27FC236}">
                <a16:creationId xmlns:a16="http://schemas.microsoft.com/office/drawing/2014/main" id="{6D7B2BF3-A967-1F4C-3F1D-52D60F925E0B}"/>
              </a:ext>
            </a:extLst>
          </p:cNvPr>
          <p:cNvPicPr>
            <a:picLocks noChangeAspect="1"/>
          </p:cNvPicPr>
          <p:nvPr/>
        </p:nvPicPr>
        <p:blipFill>
          <a:blip r:embed="rId6"/>
          <a:stretch>
            <a:fillRect/>
          </a:stretch>
        </p:blipFill>
        <p:spPr>
          <a:xfrm>
            <a:off x="570773" y="2752725"/>
            <a:ext cx="693029" cy="506476"/>
          </a:xfrm>
          <a:prstGeom prst="rect">
            <a:avLst/>
          </a:prstGeom>
        </p:spPr>
      </p:pic>
    </p:spTree>
    <p:extLst>
      <p:ext uri="{BB962C8B-B14F-4D97-AF65-F5344CB8AC3E}">
        <p14:creationId xmlns:p14="http://schemas.microsoft.com/office/powerpoint/2010/main" val="1193624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5. </a:t>
            </a:r>
            <a:r>
              <a:rPr lang="ko-KR" altLang="en-US" dirty="0"/>
              <a:t>이원화되는 전략 </a:t>
            </a:r>
            <a:r>
              <a:rPr lang="en-US" altLang="ko-KR" dirty="0"/>
              <a:t>(1/2) – </a:t>
            </a:r>
            <a:r>
              <a:rPr lang="ko-KR" altLang="en-US" dirty="0"/>
              <a:t>간편결제 사업 철수하고 본업에 집중</a:t>
            </a:r>
            <a:endParaRPr lang="ko-KR" altLang="en-US" spc="-10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간편결제 시장의 경쟁도가 높아지고 시장에서 우위를 점한 기업이 가시화되자</a:t>
            </a:r>
            <a:r>
              <a:rPr lang="en-US" altLang="ko-KR" dirty="0"/>
              <a:t>, </a:t>
            </a:r>
            <a:r>
              <a:rPr lang="ko-KR" altLang="en-US" dirty="0"/>
              <a:t>간편결제 서비스를 선보인 다양한 분야의 기업들이 </a:t>
            </a:r>
            <a:r>
              <a:rPr lang="en-US" altLang="ko-KR" dirty="0"/>
              <a:t>‘</a:t>
            </a:r>
            <a:r>
              <a:rPr lang="ko-KR" altLang="en-US" dirty="0"/>
              <a:t>선택과 집중</a:t>
            </a:r>
            <a:r>
              <a:rPr lang="en-US" altLang="ko-KR" dirty="0"/>
              <a:t>’ </a:t>
            </a:r>
            <a:r>
              <a:rPr lang="ko-KR" altLang="en-US" dirty="0"/>
              <a:t>전략을 구사하고 있음</a:t>
            </a:r>
            <a:r>
              <a:rPr lang="en-US" altLang="ko-KR" dirty="0"/>
              <a:t>. </a:t>
            </a:r>
            <a:r>
              <a:rPr lang="ko-KR" altLang="en-US" dirty="0"/>
              <a:t>신세계그룹</a:t>
            </a:r>
            <a:r>
              <a:rPr lang="en-US" altLang="ko-KR" dirty="0"/>
              <a:t>, </a:t>
            </a:r>
            <a:r>
              <a:rPr lang="ko-KR" altLang="en-US" dirty="0" err="1"/>
              <a:t>미래에셋증권</a:t>
            </a:r>
            <a:r>
              <a:rPr lang="en-US" altLang="ko-KR" dirty="0"/>
              <a:t>, LG</a:t>
            </a:r>
            <a:r>
              <a:rPr lang="ko-KR" altLang="en-US" dirty="0"/>
              <a:t>전자 등은 수익성이 낮거나 연계 사업 종료 등에 따라 간편결제 사업을 정리하거나 매각을 진행하고 있는 중</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8999" y="5845499"/>
            <a:ext cx="8935949"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a:defRPr/>
            </a:pPr>
            <a:r>
              <a:rPr lang="en-US" altLang="ko-KR" dirty="0">
                <a:solidFill>
                  <a:srgbClr val="FFFFFF">
                    <a:lumMod val="50000"/>
                  </a:srgbClr>
                </a:solidFill>
              </a:rPr>
              <a:t>Note: *PLCC(Private Label Credit Card)</a:t>
            </a:r>
            <a:r>
              <a:rPr lang="ko-KR" altLang="en-US" dirty="0">
                <a:solidFill>
                  <a:srgbClr val="FFFFFF">
                    <a:lumMod val="50000"/>
                  </a:srgbClr>
                </a:solidFill>
              </a:rPr>
              <a:t>는 </a:t>
            </a:r>
            <a:r>
              <a:rPr lang="ko-KR" altLang="en-US" dirty="0" err="1">
                <a:solidFill>
                  <a:srgbClr val="FFFFFF">
                    <a:lumMod val="50000"/>
                  </a:srgbClr>
                </a:solidFill>
              </a:rPr>
              <a:t>상업자</a:t>
            </a:r>
            <a:r>
              <a:rPr lang="ko-KR" altLang="en-US" dirty="0">
                <a:solidFill>
                  <a:srgbClr val="FFFFFF">
                    <a:lumMod val="50000"/>
                  </a:srgbClr>
                </a:solidFill>
              </a:rPr>
              <a:t> 표시 신용카드로</a:t>
            </a:r>
            <a:r>
              <a:rPr lang="en-US" altLang="ko-KR" dirty="0">
                <a:solidFill>
                  <a:srgbClr val="FFFFFF">
                    <a:lumMod val="50000"/>
                  </a:srgbClr>
                </a:solidFill>
              </a:rPr>
              <a:t>, </a:t>
            </a:r>
            <a:r>
              <a:rPr lang="ko-KR" altLang="en-US" dirty="0">
                <a:solidFill>
                  <a:srgbClr val="FFFFFF">
                    <a:lumMod val="50000"/>
                  </a:srgbClr>
                </a:solidFill>
              </a:rPr>
              <a:t>특정 브랜드 전용으로 고객에게 혜택을 주는 것이 특징</a:t>
            </a:r>
            <a:endParaRPr kumimoji="0" lang="ko-KR" altLang="en-US" sz="1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11" name="그룹 10">
            <a:extLst>
              <a:ext uri="{FF2B5EF4-FFF2-40B4-BE49-F238E27FC236}">
                <a16:creationId xmlns:a16="http://schemas.microsoft.com/office/drawing/2014/main" id="{08D41D10-56E2-29AF-0F8B-D41ED7AEA277}"/>
              </a:ext>
            </a:extLst>
          </p:cNvPr>
          <p:cNvGrpSpPr/>
          <p:nvPr/>
        </p:nvGrpSpPr>
        <p:grpSpPr>
          <a:xfrm>
            <a:off x="489001" y="2176483"/>
            <a:ext cx="8935950" cy="276837"/>
            <a:chOff x="704850" y="2013298"/>
            <a:chExt cx="4140200" cy="276837"/>
          </a:xfrm>
        </p:grpSpPr>
        <p:sp>
          <p:nvSpPr>
            <p:cNvPr id="12" name="TextBox 11">
              <a:extLst>
                <a:ext uri="{FF2B5EF4-FFF2-40B4-BE49-F238E27FC236}">
                  <a16:creationId xmlns:a16="http://schemas.microsoft.com/office/drawing/2014/main" id="{4ED748DE-06ED-93FF-6F64-AEE232D19C6D}"/>
                </a:ext>
              </a:extLst>
            </p:cNvPr>
            <p:cNvSpPr txBox="1"/>
            <p:nvPr/>
          </p:nvSpPr>
          <p:spPr>
            <a:xfrm>
              <a:off x="704850" y="2057487"/>
              <a:ext cx="945460" cy="200055"/>
            </a:xfrm>
            <a:prstGeom prst="rect">
              <a:avLst/>
            </a:prstGeom>
            <a:noFill/>
          </p:spPr>
          <p:txBody>
            <a:bodyPr wrap="none" lIns="0" tIns="0" rIns="0" bIns="0" rtlCol="0">
              <a:spAutoFit/>
            </a:bodyPr>
            <a:lstStyle/>
            <a:p>
              <a:pPr lvl="0">
                <a:defRPr/>
              </a:pPr>
              <a:r>
                <a:rPr kumimoji="0" lang="ko-KR" altLang="en-US" sz="1300" b="0" i="0" u="none" strike="noStrike" kern="1200" cap="none"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간편결제 사업 접는 플레이어들</a:t>
              </a:r>
            </a:p>
          </p:txBody>
        </p:sp>
        <p:cxnSp>
          <p:nvCxnSpPr>
            <p:cNvPr id="14" name="직선 연결선 13">
              <a:extLst>
                <a:ext uri="{FF2B5EF4-FFF2-40B4-BE49-F238E27FC236}">
                  <a16:creationId xmlns:a16="http://schemas.microsoft.com/office/drawing/2014/main" id="{4E9FA415-23B3-C4DC-12E2-2468660A5A6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7BBEB875-B265-E6FD-6E36-0AA7887131A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7" name="직사각형 36">
            <a:extLst>
              <a:ext uri="{FF2B5EF4-FFF2-40B4-BE49-F238E27FC236}">
                <a16:creationId xmlns:a16="http://schemas.microsoft.com/office/drawing/2014/main" id="{A030A245-06C1-7687-477D-AF57DACF9775}"/>
              </a:ext>
            </a:extLst>
          </p:cNvPr>
          <p:cNvSpPr/>
          <p:nvPr/>
        </p:nvSpPr>
        <p:spPr>
          <a:xfrm>
            <a:off x="488950" y="2761908"/>
            <a:ext cx="2764818" cy="1940722"/>
          </a:xfrm>
          <a:prstGeom prst="rect">
            <a:avLst/>
          </a:prstGeom>
          <a:solidFill>
            <a:schemeClr val="bg1">
              <a:lumMod val="95000"/>
            </a:schemeClr>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72000" rtlCol="0" anchor="t"/>
          <a:lstStyle/>
          <a:p>
            <a:pPr>
              <a:spcBef>
                <a:spcPts val="400"/>
              </a:spcBef>
            </a:pP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SSG</a:t>
            </a: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페이 </a:t>
            </a:r>
            <a:endPar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80963">
              <a:spcBef>
                <a:spcPts val="4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신세계그룹의 독자적 간편결제 서비스로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2015</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출시</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4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신세계그룹 대부분 계열사</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신세계백화점</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이마트</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SI</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빌리지</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스타벅스 등</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 사용 가능</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90487">
              <a:spcBef>
                <a:spcPts val="400"/>
              </a:spcBef>
            </a:pPr>
            <a:endParaRPr lang="en-US" altLang="ko-KR" sz="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4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스마일페이 </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p>
          <a:p>
            <a:pPr marL="171450" indent="-80963">
              <a:spcBef>
                <a:spcPts val="4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신세계그룹의 계열사인 지마켓이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2014</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출시한 간편결제 서비스로</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2021</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이마트의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지마켓</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인수로 신세계그룹의 결제 시스템으로 편입</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400"/>
              </a:spcBef>
              <a:buFont typeface="Arial" panose="020B0604020202020204" pitchFamily="34" charset="0"/>
              <a:buChar char="•"/>
            </a:pP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지마켓</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운영몰</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마켓</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옥션</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신세계 계열사</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이마트</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트레이더스</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등에서 사용 가능</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1B64BADD-9E66-F10D-12E8-0978B6F19079}"/>
              </a:ext>
            </a:extLst>
          </p:cNvPr>
          <p:cNvSpPr txBox="1"/>
          <p:nvPr/>
        </p:nvSpPr>
        <p:spPr>
          <a:xfrm>
            <a:off x="742949" y="4791200"/>
            <a:ext cx="2517776" cy="1085725"/>
          </a:xfrm>
          <a:prstGeom prst="rect">
            <a:avLst/>
          </a:prstGeom>
          <a:solidFill>
            <a:srgbClr val="E8F9FE"/>
          </a:solidFill>
        </p:spPr>
        <p:txBody>
          <a:bodyPr wrap="square" lIns="108000" rIns="72000" anchor="ctr">
            <a:noAutofit/>
          </a:bodyPr>
          <a:lstStyle>
            <a:defPPr>
              <a:defRPr lang="en-US"/>
            </a:defPPr>
            <a:lvl1pPr marL="182563" indent="-182563">
              <a:spcBef>
                <a:spcPts val="300"/>
              </a:spcBef>
              <a:buFont typeface="Arial" panose="020B0604020202020204" pitchFamily="34" charset="0"/>
              <a:buChar char="•"/>
              <a:defRPr sz="90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defRPr>
            </a:lvl1pPr>
          </a:lstStyle>
          <a:p>
            <a:pPr>
              <a:spcBef>
                <a:spcPts val="500"/>
              </a:spcBef>
            </a:pPr>
            <a:r>
              <a:rPr lang="en-US" altLang="ko-KR" dirty="0"/>
              <a:t>2022</a:t>
            </a:r>
            <a:r>
              <a:rPr lang="ko-KR" altLang="en-US" dirty="0"/>
              <a:t>년 이마트 사업보고서에 따르면</a:t>
            </a:r>
            <a:r>
              <a:rPr lang="en-US" altLang="ko-KR" dirty="0"/>
              <a:t>, 2021</a:t>
            </a:r>
            <a:r>
              <a:rPr lang="ko-KR" altLang="en-US" dirty="0"/>
              <a:t>년 </a:t>
            </a:r>
            <a:r>
              <a:rPr lang="en-US" altLang="ko-KR" dirty="0"/>
              <a:t>SSG</a:t>
            </a:r>
            <a:r>
              <a:rPr lang="ko-KR" altLang="en-US" dirty="0"/>
              <a:t>페이 사업부의 매출액이익률은 </a:t>
            </a:r>
            <a:r>
              <a:rPr lang="en-US" altLang="ko-KR" dirty="0"/>
              <a:t>0.3~0.4%</a:t>
            </a:r>
            <a:r>
              <a:rPr lang="ko-KR" altLang="en-US" dirty="0"/>
              <a:t>를 기록</a:t>
            </a:r>
            <a:endParaRPr lang="en-US" altLang="ko-KR" dirty="0"/>
          </a:p>
          <a:p>
            <a:pPr>
              <a:spcBef>
                <a:spcPts val="500"/>
              </a:spcBef>
            </a:pPr>
            <a:r>
              <a:rPr lang="en-US" altLang="ko-KR" dirty="0"/>
              <a:t>2023</a:t>
            </a:r>
            <a:r>
              <a:rPr lang="ko-KR" altLang="en-US" dirty="0"/>
              <a:t>년 </a:t>
            </a:r>
            <a:r>
              <a:rPr lang="en-US" altLang="ko-KR" dirty="0"/>
              <a:t>6</a:t>
            </a:r>
            <a:r>
              <a:rPr lang="ko-KR" altLang="en-US" dirty="0"/>
              <a:t>월 </a:t>
            </a:r>
            <a:r>
              <a:rPr lang="en-US" altLang="ko-KR" dirty="0"/>
              <a:t>SSG</a:t>
            </a:r>
            <a:r>
              <a:rPr lang="ko-KR" altLang="en-US" dirty="0"/>
              <a:t>페이</a:t>
            </a:r>
            <a:r>
              <a:rPr lang="en-US" altLang="ko-KR" dirty="0"/>
              <a:t>·</a:t>
            </a:r>
            <a:r>
              <a:rPr lang="ko-KR" altLang="en-US" dirty="0"/>
              <a:t>스마일페이 인수 우선협상대상자로 토스가 선정되었다는 소식이 알려짐</a:t>
            </a:r>
            <a:endParaRPr lang="en-US" altLang="ko-KR" dirty="0"/>
          </a:p>
        </p:txBody>
      </p:sp>
      <p:sp>
        <p:nvSpPr>
          <p:cNvPr id="7" name="직사각형 6">
            <a:extLst>
              <a:ext uri="{FF2B5EF4-FFF2-40B4-BE49-F238E27FC236}">
                <a16:creationId xmlns:a16="http://schemas.microsoft.com/office/drawing/2014/main" id="{364E8D14-96C0-E0DF-64C4-769BA38AD920}"/>
              </a:ext>
            </a:extLst>
          </p:cNvPr>
          <p:cNvSpPr/>
          <p:nvPr/>
        </p:nvSpPr>
        <p:spPr>
          <a:xfrm>
            <a:off x="488949" y="4789715"/>
            <a:ext cx="254001" cy="108721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최근 동향</a:t>
            </a:r>
          </a:p>
        </p:txBody>
      </p:sp>
      <p:sp>
        <p:nvSpPr>
          <p:cNvPr id="8" name="직사각형 7">
            <a:extLst>
              <a:ext uri="{FF2B5EF4-FFF2-40B4-BE49-F238E27FC236}">
                <a16:creationId xmlns:a16="http://schemas.microsoft.com/office/drawing/2014/main" id="{DEE854E9-719A-3F02-FE46-A78AF3B8F186}"/>
              </a:ext>
            </a:extLst>
          </p:cNvPr>
          <p:cNvSpPr/>
          <p:nvPr/>
        </p:nvSpPr>
        <p:spPr>
          <a:xfrm>
            <a:off x="3562350" y="2761908"/>
            <a:ext cx="2792887" cy="1940722"/>
          </a:xfrm>
          <a:prstGeom prst="rect">
            <a:avLst/>
          </a:prstGeom>
          <a:solidFill>
            <a:schemeClr val="bg1">
              <a:lumMod val="95000"/>
            </a:schemeClr>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72000" rtlCol="0" anchor="t"/>
          <a:lstStyle/>
          <a:p>
            <a:pPr>
              <a:spcBef>
                <a:spcPts val="400"/>
              </a:spcBef>
            </a:pPr>
            <a:r>
              <a:rPr lang="ko-KR" altLang="en-US" sz="900" b="1" dirty="0" err="1">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미래에셋페이</a:t>
            </a: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endPar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80963">
              <a:spcBef>
                <a:spcPts val="400"/>
              </a:spcBef>
              <a:buFont typeface="Arial" panose="020B0604020202020204" pitchFamily="34" charset="0"/>
              <a:buChar char="•"/>
            </a:pP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미래에셋증권이</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2021</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10</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출시한 간편결제 서비스로</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근거리무선통신</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(NFC)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 방식으로 주목 받음</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4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NFC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방식을 채택함에 따라 초기에는 아이폰 전용으로 이용되었으며</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2022</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10</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안드로이드까지 지원하는 버전으로 리뉴얼 오픈하기도 함</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4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애플페이의 국내 서비스가 시작되면서 국내 아이폰 유저 대상 유인이 크게 감소했다는 평가</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9" name="TextBox 8">
            <a:extLst>
              <a:ext uri="{FF2B5EF4-FFF2-40B4-BE49-F238E27FC236}">
                <a16:creationId xmlns:a16="http://schemas.microsoft.com/office/drawing/2014/main" id="{3C505D4A-4F7E-56C2-CA42-F86050950135}"/>
              </a:ext>
            </a:extLst>
          </p:cNvPr>
          <p:cNvSpPr txBox="1"/>
          <p:nvPr/>
        </p:nvSpPr>
        <p:spPr>
          <a:xfrm>
            <a:off x="3816350" y="4791200"/>
            <a:ext cx="2541587" cy="1085725"/>
          </a:xfrm>
          <a:prstGeom prst="rect">
            <a:avLst/>
          </a:prstGeom>
          <a:solidFill>
            <a:srgbClr val="E8F9FE"/>
          </a:solidFill>
        </p:spPr>
        <p:txBody>
          <a:bodyPr wrap="square" lIns="108000" rIns="72000" anchor="ctr">
            <a:noAutofit/>
          </a:bodyPr>
          <a:lstStyle>
            <a:defPPr>
              <a:defRPr lang="en-US"/>
            </a:defPPr>
            <a:lvl1pPr marL="182563" indent="-182563">
              <a:spcBef>
                <a:spcPts val="300"/>
              </a:spcBef>
              <a:buFont typeface="Arial" panose="020B0604020202020204" pitchFamily="34" charset="0"/>
              <a:buChar char="•"/>
              <a:defRPr sz="90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defRPr>
            </a:lvl1pPr>
          </a:lstStyle>
          <a:p>
            <a:pPr>
              <a:spcBef>
                <a:spcPts val="500"/>
              </a:spcBef>
            </a:pPr>
            <a:r>
              <a:rPr lang="ko-KR" altLang="en-US" dirty="0"/>
              <a:t>사용자 수가 저조함에 </a:t>
            </a:r>
            <a:r>
              <a:rPr lang="ko-KR" altLang="en-US"/>
              <a:t>따라 </a:t>
            </a:r>
            <a:r>
              <a:rPr lang="en-US" altLang="ko-KR" dirty="0"/>
              <a:t>2023</a:t>
            </a:r>
            <a:r>
              <a:rPr lang="ko-KR" altLang="en-US"/>
              <a:t>년 </a:t>
            </a:r>
            <a:r>
              <a:rPr lang="en-US" altLang="ko-KR" dirty="0"/>
              <a:t>6</a:t>
            </a:r>
            <a:r>
              <a:rPr lang="ko-KR" altLang="en-US"/>
              <a:t>월 </a:t>
            </a:r>
            <a:r>
              <a:rPr lang="en-US" altLang="ko-KR" dirty="0"/>
              <a:t>20</a:t>
            </a:r>
            <a:r>
              <a:rPr lang="ko-KR" altLang="en-US" dirty="0"/>
              <a:t>일자로 </a:t>
            </a:r>
            <a:r>
              <a:rPr lang="ko-KR" altLang="en-US" dirty="0" err="1"/>
              <a:t>미래에셋페이</a:t>
            </a:r>
            <a:r>
              <a:rPr lang="ko-KR" altLang="en-US" dirty="0"/>
              <a:t> 서비스를 </a:t>
            </a:r>
            <a:r>
              <a:rPr lang="ko-KR" altLang="en-US"/>
              <a:t>종료 선언</a:t>
            </a:r>
            <a:endParaRPr lang="en-US" altLang="ko-KR" dirty="0"/>
          </a:p>
          <a:p>
            <a:pPr>
              <a:spcBef>
                <a:spcPts val="500"/>
              </a:spcBef>
            </a:pPr>
            <a:r>
              <a:rPr lang="ko-KR" altLang="en-US" dirty="0" err="1"/>
              <a:t>미래에셋증권은</a:t>
            </a:r>
            <a:r>
              <a:rPr lang="ko-KR" altLang="en-US" dirty="0"/>
              <a:t> 현대카드와 협업한 주식 투자 </a:t>
            </a:r>
            <a:r>
              <a:rPr lang="ko-KR" altLang="en-US"/>
              <a:t>전용 </a:t>
            </a:r>
            <a:r>
              <a:rPr lang="en-US" altLang="ko-KR" dirty="0"/>
              <a:t>PLCC*</a:t>
            </a:r>
            <a:r>
              <a:rPr lang="ko-KR" altLang="en-US" dirty="0"/>
              <a:t>에 </a:t>
            </a:r>
            <a:r>
              <a:rPr lang="ko-KR" altLang="en-US"/>
              <a:t>주력한다는 방침으로</a:t>
            </a:r>
            <a:r>
              <a:rPr lang="en-US" altLang="ko-KR" dirty="0"/>
              <a:t>, </a:t>
            </a:r>
            <a:r>
              <a:rPr lang="ko-KR" altLang="en-US" dirty="0"/>
              <a:t>동 카드의 소비금액으로 </a:t>
            </a:r>
            <a:r>
              <a:rPr lang="ko-KR" altLang="en-US"/>
              <a:t>마일리지 적립</a:t>
            </a:r>
            <a:r>
              <a:rPr lang="en-US" altLang="ko-KR" dirty="0"/>
              <a:t> </a:t>
            </a:r>
            <a:r>
              <a:rPr lang="ko-KR" altLang="en-US" dirty="0"/>
              <a:t>및 주식 교환 </a:t>
            </a:r>
            <a:r>
              <a:rPr lang="ko-KR" altLang="en-US"/>
              <a:t>서비스를 제공함</a:t>
            </a:r>
            <a:endParaRPr lang="en-US" altLang="ko-KR" dirty="0"/>
          </a:p>
        </p:txBody>
      </p:sp>
      <p:sp>
        <p:nvSpPr>
          <p:cNvPr id="10" name="직사각형 9">
            <a:extLst>
              <a:ext uri="{FF2B5EF4-FFF2-40B4-BE49-F238E27FC236}">
                <a16:creationId xmlns:a16="http://schemas.microsoft.com/office/drawing/2014/main" id="{BF1BE493-7BA4-E0A9-A036-4DD15C037333}"/>
              </a:ext>
            </a:extLst>
          </p:cNvPr>
          <p:cNvSpPr/>
          <p:nvPr/>
        </p:nvSpPr>
        <p:spPr>
          <a:xfrm>
            <a:off x="3562350" y="4789715"/>
            <a:ext cx="254001" cy="108721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최근 동향</a:t>
            </a:r>
          </a:p>
        </p:txBody>
      </p:sp>
      <p:sp>
        <p:nvSpPr>
          <p:cNvPr id="35" name="직사각형 34">
            <a:extLst>
              <a:ext uri="{FF2B5EF4-FFF2-40B4-BE49-F238E27FC236}">
                <a16:creationId xmlns:a16="http://schemas.microsoft.com/office/drawing/2014/main" id="{87736652-1FF9-1CFF-DADF-8F15EDB18DA9}"/>
              </a:ext>
            </a:extLst>
          </p:cNvPr>
          <p:cNvSpPr/>
          <p:nvPr/>
        </p:nvSpPr>
        <p:spPr>
          <a:xfrm>
            <a:off x="6681788" y="2761908"/>
            <a:ext cx="2743163" cy="1940722"/>
          </a:xfrm>
          <a:prstGeom prst="rect">
            <a:avLst/>
          </a:prstGeom>
          <a:solidFill>
            <a:schemeClr val="bg1">
              <a:lumMod val="95000"/>
            </a:schemeClr>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72000" rtlCol="0" anchor="t"/>
          <a:lstStyle/>
          <a:p>
            <a:pPr>
              <a:spcBef>
                <a:spcPts val="400"/>
              </a:spcBef>
            </a:pP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LG</a:t>
            </a: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페이 </a:t>
            </a:r>
            <a:endPar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80963">
              <a:spcBef>
                <a:spcPts val="4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LG</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전자가 글로벌 결제 솔루션 기업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다이내믹스</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(Dynamics)</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와 기술 협력을 통해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2017</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6</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도입한 간편결제 서비스</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p>
          <a:p>
            <a:pPr marL="171450" indent="-80963">
              <a:spcBef>
                <a:spcPts val="4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2019</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년부터 미국을 시작으로 해외 시장에도 진출했으나</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2021</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LG</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전자의 휴대폰 사업 철수 결정에 따라 당해부터 미국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LG</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 서비스는 종료됨</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4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국내에서는 휴대폰 사업 철수 이후에도 카드사와 연계</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LG</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전자 스마트폰 없이도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LG</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페이를 기반으로 온라인 쇼핑몰에서 결제하는 등 웹 결제 방식으로 서비스를 확대하기도 함</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8" name="TextBox 37">
            <a:extLst>
              <a:ext uri="{FF2B5EF4-FFF2-40B4-BE49-F238E27FC236}">
                <a16:creationId xmlns:a16="http://schemas.microsoft.com/office/drawing/2014/main" id="{AF46D378-B39E-E579-2F88-3EDA2B3ACCF6}"/>
              </a:ext>
            </a:extLst>
          </p:cNvPr>
          <p:cNvSpPr txBox="1"/>
          <p:nvPr/>
        </p:nvSpPr>
        <p:spPr>
          <a:xfrm>
            <a:off x="6935789" y="4789715"/>
            <a:ext cx="2489162" cy="1087210"/>
          </a:xfrm>
          <a:prstGeom prst="rect">
            <a:avLst/>
          </a:prstGeom>
          <a:solidFill>
            <a:srgbClr val="E8F9FE"/>
          </a:solidFill>
        </p:spPr>
        <p:txBody>
          <a:bodyPr wrap="square" lIns="108000" rIns="72000" anchor="ctr">
            <a:noAutofit/>
          </a:bodyPr>
          <a:lstStyle>
            <a:defPPr>
              <a:defRPr lang="en-US"/>
            </a:defPPr>
            <a:lvl1pPr marL="182563" indent="-182563">
              <a:spcBef>
                <a:spcPts val="300"/>
              </a:spcBef>
              <a:buFont typeface="Arial" panose="020B0604020202020204" pitchFamily="34" charset="0"/>
              <a:buChar char="•"/>
              <a:defRPr sz="90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defRPr>
            </a:lvl1pPr>
          </a:lstStyle>
          <a:p>
            <a:pPr>
              <a:spcBef>
                <a:spcPts val="500"/>
              </a:spcBef>
            </a:pPr>
            <a:r>
              <a:rPr lang="ko-KR" altLang="en-US" dirty="0"/>
              <a:t>휴대폰 사업 철수 발표 당시 페이 사업의 경우 </a:t>
            </a:r>
            <a:r>
              <a:rPr lang="en-US" altLang="ko-KR" dirty="0"/>
              <a:t>2024</a:t>
            </a:r>
            <a:r>
              <a:rPr lang="ko-KR" altLang="en-US" dirty="0"/>
              <a:t>년 </a:t>
            </a:r>
            <a:r>
              <a:rPr lang="en-US" altLang="ko-KR" dirty="0"/>
              <a:t>7</a:t>
            </a:r>
            <a:r>
              <a:rPr lang="ko-KR" altLang="en-US" dirty="0"/>
              <a:t>월까지 유지 및 향후 상황 재검토 방침을 밝힘</a:t>
            </a:r>
            <a:endParaRPr lang="en-US" altLang="ko-KR" dirty="0"/>
          </a:p>
          <a:p>
            <a:pPr>
              <a:spcBef>
                <a:spcPts val="500"/>
              </a:spcBef>
            </a:pPr>
            <a:r>
              <a:rPr lang="ko-KR" altLang="en-US" dirty="0"/>
              <a:t>그러나 </a:t>
            </a:r>
            <a:r>
              <a:rPr lang="en-US" altLang="ko-KR" dirty="0"/>
              <a:t>2023</a:t>
            </a:r>
            <a:r>
              <a:rPr lang="ko-KR" altLang="en-US" dirty="0"/>
              <a:t>년 </a:t>
            </a:r>
            <a:r>
              <a:rPr lang="en-US" altLang="ko-KR" dirty="0"/>
              <a:t>6</a:t>
            </a:r>
            <a:r>
              <a:rPr lang="ko-KR" altLang="en-US" dirty="0"/>
              <a:t>월 </a:t>
            </a:r>
            <a:r>
              <a:rPr lang="en-US" altLang="ko-KR" dirty="0"/>
              <a:t>30</a:t>
            </a:r>
            <a:r>
              <a:rPr lang="ko-KR" altLang="en-US" dirty="0"/>
              <a:t>일자로 </a:t>
            </a:r>
            <a:r>
              <a:rPr lang="en-US" altLang="ko-KR" dirty="0"/>
              <a:t>LG</a:t>
            </a:r>
            <a:r>
              <a:rPr lang="ko-KR" altLang="en-US" dirty="0"/>
              <a:t>페이 간편결제 서비스를 종료</a:t>
            </a:r>
            <a:endParaRPr lang="en-US" altLang="ko-KR" dirty="0"/>
          </a:p>
        </p:txBody>
      </p:sp>
      <p:sp>
        <p:nvSpPr>
          <p:cNvPr id="39" name="직사각형 38">
            <a:extLst>
              <a:ext uri="{FF2B5EF4-FFF2-40B4-BE49-F238E27FC236}">
                <a16:creationId xmlns:a16="http://schemas.microsoft.com/office/drawing/2014/main" id="{EDEE4A9B-CCE9-1F33-CECF-D76092055AE9}"/>
              </a:ext>
            </a:extLst>
          </p:cNvPr>
          <p:cNvSpPr/>
          <p:nvPr/>
        </p:nvSpPr>
        <p:spPr>
          <a:xfrm>
            <a:off x="6681788" y="4789715"/>
            <a:ext cx="254001" cy="108721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최근 동향</a:t>
            </a:r>
          </a:p>
        </p:txBody>
      </p:sp>
      <p:sp>
        <p:nvSpPr>
          <p:cNvPr id="2" name="순서도: 수동 입력 1">
            <a:extLst>
              <a:ext uri="{FF2B5EF4-FFF2-40B4-BE49-F238E27FC236}">
                <a16:creationId xmlns:a16="http://schemas.microsoft.com/office/drawing/2014/main" id="{669DCAD5-BFF8-B406-3D07-192A84FEFE75}"/>
              </a:ext>
            </a:extLst>
          </p:cNvPr>
          <p:cNvSpPr/>
          <p:nvPr/>
        </p:nvSpPr>
        <p:spPr>
          <a:xfrm rot="5400000" flipV="1">
            <a:off x="2722949" y="2231088"/>
            <a:ext cx="196507" cy="865134"/>
          </a:xfrm>
          <a:prstGeom prst="flowChartManualInput">
            <a:avLst/>
          </a:prstGeom>
          <a:solidFill>
            <a:schemeClr val="bg1">
              <a:lumMod val="85000"/>
            </a:schemeClr>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 name="순서도: 수동 입력 2">
            <a:extLst>
              <a:ext uri="{FF2B5EF4-FFF2-40B4-BE49-F238E27FC236}">
                <a16:creationId xmlns:a16="http://schemas.microsoft.com/office/drawing/2014/main" id="{718EFBF6-652C-7E4B-F0AC-1F7B45C4C1E9}"/>
              </a:ext>
            </a:extLst>
          </p:cNvPr>
          <p:cNvSpPr/>
          <p:nvPr/>
        </p:nvSpPr>
        <p:spPr>
          <a:xfrm rot="5400000" flipV="1">
            <a:off x="5832049" y="2240567"/>
            <a:ext cx="196508" cy="846178"/>
          </a:xfrm>
          <a:prstGeom prst="flowChartManualInput">
            <a:avLst/>
          </a:prstGeom>
          <a:solidFill>
            <a:schemeClr val="bg1">
              <a:lumMod val="85000"/>
            </a:schemeClr>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 name="순서도: 수동 입력 3">
            <a:extLst>
              <a:ext uri="{FF2B5EF4-FFF2-40B4-BE49-F238E27FC236}">
                <a16:creationId xmlns:a16="http://schemas.microsoft.com/office/drawing/2014/main" id="{6D34731C-5AB6-DAA5-3C5C-CFD6C1823F93}"/>
              </a:ext>
            </a:extLst>
          </p:cNvPr>
          <p:cNvSpPr/>
          <p:nvPr/>
        </p:nvSpPr>
        <p:spPr>
          <a:xfrm rot="5400000" flipV="1">
            <a:off x="8936081" y="2273036"/>
            <a:ext cx="196506" cy="781235"/>
          </a:xfrm>
          <a:prstGeom prst="flowChartManualInput">
            <a:avLst/>
          </a:prstGeom>
          <a:solidFill>
            <a:schemeClr val="bg1">
              <a:lumMod val="85000"/>
            </a:schemeClr>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직사각형 5">
            <a:extLst>
              <a:ext uri="{FF2B5EF4-FFF2-40B4-BE49-F238E27FC236}">
                <a16:creationId xmlns:a16="http://schemas.microsoft.com/office/drawing/2014/main" id="{405C0F20-4E6A-75B5-70C4-9C1172654BEE}"/>
              </a:ext>
            </a:extLst>
          </p:cNvPr>
          <p:cNvSpPr/>
          <p:nvPr/>
        </p:nvSpPr>
        <p:spPr>
          <a:xfrm>
            <a:off x="2530305" y="2571799"/>
            <a:ext cx="681482" cy="19650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pPr>
            <a:r>
              <a:rPr lang="ko-KR" altLang="en-US" sz="90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유통</a:t>
            </a:r>
            <a:endParaRPr lang="ko-KR" altLang="en-US" sz="105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13" name="직사각형 12">
            <a:extLst>
              <a:ext uri="{FF2B5EF4-FFF2-40B4-BE49-F238E27FC236}">
                <a16:creationId xmlns:a16="http://schemas.microsoft.com/office/drawing/2014/main" id="{DC973534-0FF3-471B-3F12-DC6BB9715E53}"/>
              </a:ext>
            </a:extLst>
          </p:cNvPr>
          <p:cNvSpPr/>
          <p:nvPr/>
        </p:nvSpPr>
        <p:spPr>
          <a:xfrm>
            <a:off x="5663131" y="2571799"/>
            <a:ext cx="681482" cy="19650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pPr>
            <a:r>
              <a:rPr lang="ko-KR" altLang="en-US" sz="90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증권</a:t>
            </a:r>
            <a:endParaRPr lang="ko-KR" altLang="en-US" sz="105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25" name="직사각형 24">
            <a:extLst>
              <a:ext uri="{FF2B5EF4-FFF2-40B4-BE49-F238E27FC236}">
                <a16:creationId xmlns:a16="http://schemas.microsoft.com/office/drawing/2014/main" id="{09253B0B-8A56-1CB9-AAE2-A1AECD17D401}"/>
              </a:ext>
            </a:extLst>
          </p:cNvPr>
          <p:cNvSpPr/>
          <p:nvPr/>
        </p:nvSpPr>
        <p:spPr>
          <a:xfrm>
            <a:off x="8758217" y="2571799"/>
            <a:ext cx="681482" cy="19650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pPr>
            <a:r>
              <a:rPr lang="ko-KR" altLang="en-US" sz="900" b="1"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휴대폰제조</a:t>
            </a:r>
            <a:endParaRPr lang="ko-KR" altLang="en-US" sz="105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290554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Issue 5. </a:t>
            </a:r>
            <a:r>
              <a:rPr lang="ko-KR" altLang="en-US" dirty="0"/>
              <a:t>이원화되는 전략 </a:t>
            </a:r>
            <a:r>
              <a:rPr lang="en-US" altLang="ko-KR" dirty="0"/>
              <a:t>(2/2) – </a:t>
            </a:r>
            <a:r>
              <a:rPr lang="ko-KR" altLang="en-US" dirty="0"/>
              <a:t>비즈니스 강화 위한 간편결제 시장 진출</a:t>
            </a:r>
            <a:endParaRPr lang="ko-KR" altLang="en-US" spc="-10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한편 소비자 결제 편의성 제공 및 빅데이터 확보</a:t>
            </a:r>
            <a:r>
              <a:rPr lang="en-US" altLang="ko-KR" dirty="0"/>
              <a:t>, </a:t>
            </a:r>
            <a:r>
              <a:rPr lang="ko-KR" altLang="en-US" dirty="0"/>
              <a:t>미래 성장 동력 마련의 일환 등으로 </a:t>
            </a:r>
            <a:r>
              <a:rPr lang="en-US" altLang="ko-KR" dirty="0"/>
              <a:t>CU, </a:t>
            </a:r>
            <a:r>
              <a:rPr lang="ko-KR" altLang="en-US" dirty="0"/>
              <a:t>아모레퍼시픽</a:t>
            </a:r>
            <a:r>
              <a:rPr lang="en-US" altLang="ko-KR" dirty="0"/>
              <a:t>, </a:t>
            </a:r>
            <a:r>
              <a:rPr lang="ko-KR" altLang="en-US" dirty="0" err="1"/>
              <a:t>무신사</a:t>
            </a:r>
            <a:r>
              <a:rPr lang="en-US" altLang="ko-KR" dirty="0"/>
              <a:t>, </a:t>
            </a:r>
            <a:r>
              <a:rPr lang="ko-KR" altLang="en-US" dirty="0" err="1"/>
              <a:t>스마일게이트</a:t>
            </a:r>
            <a:r>
              <a:rPr lang="en-US" altLang="ko-KR" dirty="0"/>
              <a:t>, </a:t>
            </a:r>
            <a:r>
              <a:rPr lang="ko-KR" altLang="en-US" dirty="0"/>
              <a:t>현대자동차 등은 간편결제 시장에 새롭게 진출하거나 기존 서비스를 개선하는 모습</a:t>
            </a:r>
            <a:r>
              <a:rPr lang="en-US" altLang="ko-KR" dirty="0"/>
              <a:t>. </a:t>
            </a:r>
            <a:r>
              <a:rPr lang="ko-KR" altLang="en-US" dirty="0"/>
              <a:t>자체 간편결제 시스템 도입을 통해 기존 비즈니스와의 시너지를 강화하려는 기업들은 간편결제 서비스 탑재를 고민할 것으로 예상 </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722388"/>
            <a:ext cx="8928050"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normalizeH="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a:t>
            </a:r>
            <a:r>
              <a:rPr lang="ko-KR" altLang="en-US" dirty="0">
                <a:solidFill>
                  <a:srgbClr val="FFFFFF">
                    <a:lumMod val="50000"/>
                  </a:srgbClr>
                </a:solidFill>
              </a:rPr>
              <a:t>소프트웨어 정의 자동차는 소프트웨어 중심으로 진화하는 차량을 의미하며</a:t>
            </a:r>
            <a:r>
              <a:rPr lang="en-US" altLang="ko-KR" dirty="0">
                <a:solidFill>
                  <a:srgbClr val="FFFFFF">
                    <a:lumMod val="50000"/>
                  </a:srgbClr>
                </a:solidFill>
              </a:rPr>
              <a:t>, </a:t>
            </a:r>
            <a:r>
              <a:rPr lang="ko-KR" altLang="en-US" dirty="0">
                <a:solidFill>
                  <a:srgbClr val="FFFFFF">
                    <a:lumMod val="50000"/>
                  </a:srgbClr>
                </a:solidFill>
              </a:rPr>
              <a:t>차량 소프트웨어를 통해 차량의 기능을 제어하고 관리할 수 있어 자동차의 주행성능</a:t>
            </a:r>
            <a:r>
              <a:rPr lang="en-US" altLang="ko-KR" dirty="0">
                <a:solidFill>
                  <a:srgbClr val="FFFFFF">
                    <a:lumMod val="50000"/>
                  </a:srgbClr>
                </a:solidFill>
              </a:rPr>
              <a:t>, </a:t>
            </a:r>
            <a:r>
              <a:rPr lang="ko-KR" altLang="en-US" dirty="0">
                <a:solidFill>
                  <a:srgbClr val="FFFFFF">
                    <a:lumMod val="50000"/>
                  </a:srgbClr>
                </a:solidFill>
              </a:rPr>
              <a:t>편의기능</a:t>
            </a:r>
            <a:r>
              <a:rPr lang="en-US" altLang="ko-KR" dirty="0">
                <a:solidFill>
                  <a:srgbClr val="FFFFFF">
                    <a:lumMod val="50000"/>
                  </a:srgbClr>
                </a:solidFill>
              </a:rPr>
              <a:t>, </a:t>
            </a:r>
            <a:r>
              <a:rPr lang="ko-KR" altLang="en-US" dirty="0">
                <a:solidFill>
                  <a:srgbClr val="FFFFFF">
                    <a:lumMod val="50000"/>
                  </a:srgbClr>
                </a:solidFill>
              </a:rPr>
              <a:t>안전사양</a:t>
            </a:r>
            <a:r>
              <a:rPr lang="en-US" altLang="ko-KR" dirty="0">
                <a:solidFill>
                  <a:srgbClr val="FFFFFF">
                    <a:lumMod val="50000"/>
                  </a:srgbClr>
                </a:solidFill>
              </a:rPr>
              <a:t>, </a:t>
            </a:r>
            <a:r>
              <a:rPr lang="ko-KR" altLang="en-US" dirty="0">
                <a:solidFill>
                  <a:srgbClr val="FFFFFF">
                    <a:lumMod val="50000"/>
                  </a:srgbClr>
                </a:solidFill>
              </a:rPr>
              <a:t>감성품질 등을 지속 업데이트할 수 있다는 것이 특징임 </a:t>
            </a:r>
            <a:r>
              <a:rPr lang="en-US" altLang="ko-KR" dirty="0">
                <a:solidFill>
                  <a:srgbClr val="FFFFFF">
                    <a:lumMod val="50000"/>
                  </a:srgbClr>
                </a:solidFill>
              </a:rPr>
              <a:t>(</a:t>
            </a:r>
            <a:r>
              <a:rPr lang="ko-KR" altLang="en-US" dirty="0">
                <a:solidFill>
                  <a:srgbClr val="FFFFFF">
                    <a:lumMod val="50000"/>
                  </a:srgbClr>
                </a:solidFill>
              </a:rPr>
              <a:t>출처</a:t>
            </a:r>
            <a:r>
              <a:rPr lang="en-US" altLang="ko-KR" dirty="0">
                <a:solidFill>
                  <a:srgbClr val="FFFFFF">
                    <a:lumMod val="50000"/>
                  </a:srgbClr>
                </a:solidFill>
              </a:rPr>
              <a:t>: </a:t>
            </a:r>
            <a:r>
              <a:rPr lang="ko-KR" altLang="en-US" dirty="0">
                <a:solidFill>
                  <a:srgbClr val="FFFFFF">
                    <a:lumMod val="50000"/>
                  </a:srgbClr>
                </a:solidFill>
              </a:rPr>
              <a:t>현대자동차그룹 홈페이지</a:t>
            </a:r>
            <a:r>
              <a:rPr lang="en-US" altLang="ko-KR" dirty="0">
                <a:solidFill>
                  <a:srgbClr val="FFFFFF">
                    <a:lumMod val="50000"/>
                  </a:srgbClr>
                </a:solidFill>
              </a:rPr>
              <a:t>)</a:t>
            </a:r>
          </a:p>
        </p:txBody>
      </p:sp>
      <p:grpSp>
        <p:nvGrpSpPr>
          <p:cNvPr id="2" name="그룹 1">
            <a:extLst>
              <a:ext uri="{FF2B5EF4-FFF2-40B4-BE49-F238E27FC236}">
                <a16:creationId xmlns:a16="http://schemas.microsoft.com/office/drawing/2014/main" id="{C7C70541-101E-EC72-7C55-5A799A380093}"/>
              </a:ext>
            </a:extLst>
          </p:cNvPr>
          <p:cNvGrpSpPr/>
          <p:nvPr/>
        </p:nvGrpSpPr>
        <p:grpSpPr>
          <a:xfrm>
            <a:off x="489001" y="2176483"/>
            <a:ext cx="8935950" cy="276837"/>
            <a:chOff x="704850" y="2013298"/>
            <a:chExt cx="4140200" cy="276837"/>
          </a:xfrm>
        </p:grpSpPr>
        <p:sp>
          <p:nvSpPr>
            <p:cNvPr id="3" name="TextBox 2">
              <a:extLst>
                <a:ext uri="{FF2B5EF4-FFF2-40B4-BE49-F238E27FC236}">
                  <a16:creationId xmlns:a16="http://schemas.microsoft.com/office/drawing/2014/main" id="{A6677091-939B-625A-3947-AE8298D7DDE6}"/>
                </a:ext>
              </a:extLst>
            </p:cNvPr>
            <p:cNvSpPr txBox="1"/>
            <p:nvPr/>
          </p:nvSpPr>
          <p:spPr>
            <a:xfrm>
              <a:off x="704850" y="2057487"/>
              <a:ext cx="1240313" cy="200055"/>
            </a:xfrm>
            <a:prstGeom prst="rect">
              <a:avLst/>
            </a:prstGeom>
            <a:noFill/>
          </p:spPr>
          <p:txBody>
            <a:bodyPr wrap="none" lIns="0" tIns="0" rIns="0" bIns="0" rtlCol="0">
              <a:spAutoFit/>
            </a:bodyPr>
            <a:lstStyle/>
            <a:p>
              <a:pPr lvl="0">
                <a:defRPr/>
              </a:pPr>
              <a:r>
                <a:rPr kumimoji="0" lang="ko-KR" altLang="en-US" sz="1300" b="0" i="0" u="none" strike="noStrike" kern="1200" cap="none"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간편결제 사업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진출</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확장하는</a:t>
              </a:r>
              <a:r>
                <a:rPr kumimoji="0" lang="ko-KR" altLang="en-US" sz="1300" b="0" i="0" u="none" strike="noStrike" kern="1200" cap="none" normalizeH="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플레이어들</a:t>
              </a:r>
            </a:p>
          </p:txBody>
        </p:sp>
        <p:cxnSp>
          <p:nvCxnSpPr>
            <p:cNvPr id="4" name="직선 연결선 3">
              <a:extLst>
                <a:ext uri="{FF2B5EF4-FFF2-40B4-BE49-F238E27FC236}">
                  <a16:creationId xmlns:a16="http://schemas.microsoft.com/office/drawing/2014/main" id="{523855C2-AB5C-B9EE-11B7-384B464B750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C846239C-376B-644D-1A18-C4E31D69D0DC}"/>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3EFC46A0-1D0D-EBFD-DE71-108466FD639C}"/>
              </a:ext>
            </a:extLst>
          </p:cNvPr>
          <p:cNvSpPr/>
          <p:nvPr/>
        </p:nvSpPr>
        <p:spPr>
          <a:xfrm>
            <a:off x="3573925" y="2571776"/>
            <a:ext cx="2784014" cy="137515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lIns="54000" tIns="108000" rIns="54000" rtlCol="0" anchor="t"/>
          <a:lstStyle/>
          <a:p>
            <a:pPr marL="809625">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아모레퍼시픽 </a:t>
            </a:r>
            <a:endPar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spcBef>
                <a:spcPts val="300"/>
              </a:spcBef>
            </a:pPr>
            <a:endParaRPr lang="en-US" altLang="ko-KR" sz="6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80963">
              <a:spcBef>
                <a:spcPts val="3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아모레퍼시픽은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자사몰</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아모레퍼시픽몰</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 카드정보를 등록하여 사용할 수 있는 간편결제 서비스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아모레페이</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론칭</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3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최근 아모레퍼시픽은 중국시장 및 면세시장에서의 매출 감소하는 가운데</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디지털 전환 전략을 통해 온라인 채널을 강화하고 있음</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42" name="직사각형 41">
            <a:extLst>
              <a:ext uri="{FF2B5EF4-FFF2-40B4-BE49-F238E27FC236}">
                <a16:creationId xmlns:a16="http://schemas.microsoft.com/office/drawing/2014/main" id="{E0BE11B2-939E-4348-7E7B-DC3F202F3CA2}"/>
              </a:ext>
            </a:extLst>
          </p:cNvPr>
          <p:cNvSpPr/>
          <p:nvPr/>
        </p:nvSpPr>
        <p:spPr>
          <a:xfrm>
            <a:off x="6681788" y="2567766"/>
            <a:ext cx="2735262" cy="316789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lIns="54000" tIns="108000" rIns="54000" rtlCol="0" anchor="t"/>
          <a:lstStyle/>
          <a:p>
            <a:pPr marL="809625">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현대자동차 </a:t>
            </a:r>
            <a:endPar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spcBef>
                <a:spcPts val="300"/>
              </a:spcBef>
            </a:pPr>
            <a:endParaRPr lang="en-US" altLang="ko-KR" sz="6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80963">
              <a:spcBef>
                <a:spcPts val="3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현대자동차 미국 법인은 향후 출시하는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코나에</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자체 개발 간편결제 서비스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현대페이</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지원하겠다고 발표 </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6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현대자동차의 구독서비스</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블루링크</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 신용카드를 등록하고 이용에 동의한 운전자는 차량 디스플레이를 통해 주차장</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배터리 충전소 관련 결제</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예약을 진행할 수 있게 됨  </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6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현대자동차는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특허청에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현대페이</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(Hyundai Pay)’</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로 상표권을 출원했으나 국내 서비스 출시일은 미정</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6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현대페이 서비스는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초 현대자동차그룹 정의선 회장이 발표한 소프트웨어 정의 자동차</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(Software Defined Vehicle, SDV)*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개발과도 궤를 함께하며</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장기적으로 전기차 충전 결제</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차량호출 서비스 등 자율주행 시대에 대비한 전략 중 하나로도 분석됨</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47" name="직사각형 46">
            <a:extLst>
              <a:ext uri="{FF2B5EF4-FFF2-40B4-BE49-F238E27FC236}">
                <a16:creationId xmlns:a16="http://schemas.microsoft.com/office/drawing/2014/main" id="{07B1671E-B506-CB0C-F20A-612ECC2B385F}"/>
              </a:ext>
            </a:extLst>
          </p:cNvPr>
          <p:cNvSpPr/>
          <p:nvPr/>
        </p:nvSpPr>
        <p:spPr>
          <a:xfrm>
            <a:off x="488949" y="4481540"/>
            <a:ext cx="2771775" cy="125412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lIns="54000" tIns="108000" rIns="54000" rtlCol="0" anchor="t"/>
          <a:lstStyle/>
          <a:p>
            <a:pPr marL="809625">
              <a:spcBef>
                <a:spcPts val="300"/>
              </a:spcBef>
            </a:pPr>
            <a:r>
              <a:rPr lang="ko-KR" altLang="en-US" sz="900" b="1" dirty="0" err="1">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스마일게이트</a:t>
            </a: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endPar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09625">
              <a:spcBef>
                <a:spcPts val="300"/>
              </a:spcBef>
            </a:pPr>
            <a:endParaRPr lang="en-US" altLang="ko-KR" sz="6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80963">
              <a:spcBef>
                <a:spcPts val="3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스마일게이트는</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게임 플랫폼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스토브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(STOVE)’</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 사용  가능한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스토브페이</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서비스 개시</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3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스토브에서 현금처럼 사용할 수 있는 스토브 포인트도 도입</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향후 스마일게이트의 기부활동이나 스토브 상점 등 사용처를 확대할 계획</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8" name="직사각형 7">
            <a:extLst>
              <a:ext uri="{FF2B5EF4-FFF2-40B4-BE49-F238E27FC236}">
                <a16:creationId xmlns:a16="http://schemas.microsoft.com/office/drawing/2014/main" id="{6DFE5673-BF5C-F259-D076-3DA5F33FC0B4}"/>
              </a:ext>
            </a:extLst>
          </p:cNvPr>
          <p:cNvSpPr/>
          <p:nvPr/>
        </p:nvSpPr>
        <p:spPr>
          <a:xfrm>
            <a:off x="488949" y="2558284"/>
            <a:ext cx="2771775" cy="18047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lIns="54000" tIns="108000" rIns="54000" rtlCol="0" anchor="t"/>
          <a:lstStyle/>
          <a:p>
            <a:pPr marL="809625">
              <a:spcBef>
                <a:spcPts val="300"/>
              </a:spcBef>
              <a:tabLst>
                <a:tab pos="714375" algn="l"/>
              </a:tabLst>
            </a:pPr>
            <a:r>
              <a:rPr lang="en-US" altLang="ko-KR" sz="10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CU</a:t>
            </a:r>
            <a:r>
              <a:rPr lang="ko-KR" altLang="en-US" sz="10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endPar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7313">
              <a:spcBef>
                <a:spcPts val="300"/>
              </a:spcBef>
            </a:pPr>
            <a:endParaRPr lang="en-US" altLang="ko-KR" sz="6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84138">
              <a:spcBef>
                <a:spcPts val="3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BGF</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리테일은 자사 모바일 앱</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포켓</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CU)</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모바일 카드에 현금을 충전하여 사용할 수 있는 선불충전식 간편결제 서비스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‘CU</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머니</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출시 </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4138">
              <a:spcBef>
                <a:spcPts val="3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고객 데이터 집적을 통해 소비자 개인 맞춤형 빅데이터 활용 및</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신용카드가 없는 미성년자 고객 확보</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락인</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(Lock-in)</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등에 유리할 것으로 예상 </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4138">
              <a:spcBef>
                <a:spcPts val="3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2015</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선불충전식 간편결제 서비스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모바일팝</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도입</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2021</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신용카드 등록</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결제하는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‘GS</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서비스를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론칭한</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GS25</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와의 경쟁도 심화될 것으로 전망</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cxnSp>
        <p:nvCxnSpPr>
          <p:cNvPr id="51" name="직선 연결선 50">
            <a:extLst>
              <a:ext uri="{FF2B5EF4-FFF2-40B4-BE49-F238E27FC236}">
                <a16:creationId xmlns:a16="http://schemas.microsoft.com/office/drawing/2014/main" id="{47D6AFC7-368A-C943-AD98-52252404E850}"/>
              </a:ext>
            </a:extLst>
          </p:cNvPr>
          <p:cNvCxnSpPr>
            <a:cxnSpLocks/>
          </p:cNvCxnSpPr>
          <p:nvPr/>
        </p:nvCxnSpPr>
        <p:spPr>
          <a:xfrm>
            <a:off x="3573924" y="2565211"/>
            <a:ext cx="2773527"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47DBB4D-343F-D57C-D503-68CD2AF9CD45}"/>
              </a:ext>
            </a:extLst>
          </p:cNvPr>
          <p:cNvCxnSpPr>
            <a:cxnSpLocks/>
          </p:cNvCxnSpPr>
          <p:nvPr/>
        </p:nvCxnSpPr>
        <p:spPr>
          <a:xfrm>
            <a:off x="498143" y="4481667"/>
            <a:ext cx="276258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1FA601A8-84FB-91A7-8BE8-3E0C69C77F84}"/>
              </a:ext>
            </a:extLst>
          </p:cNvPr>
          <p:cNvCxnSpPr>
            <a:cxnSpLocks/>
          </p:cNvCxnSpPr>
          <p:nvPr/>
        </p:nvCxnSpPr>
        <p:spPr>
          <a:xfrm>
            <a:off x="488949" y="4345261"/>
            <a:ext cx="276779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3584D495-366C-CB14-431E-1BA3861F6B8D}"/>
              </a:ext>
            </a:extLst>
          </p:cNvPr>
          <p:cNvCxnSpPr>
            <a:cxnSpLocks/>
          </p:cNvCxnSpPr>
          <p:nvPr/>
        </p:nvCxnSpPr>
        <p:spPr>
          <a:xfrm>
            <a:off x="3575852" y="3946930"/>
            <a:ext cx="2782087"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A42381F0-2A86-A3B0-4CE2-20A032B845D3}"/>
              </a:ext>
            </a:extLst>
          </p:cNvPr>
          <p:cNvCxnSpPr>
            <a:cxnSpLocks/>
          </p:cNvCxnSpPr>
          <p:nvPr/>
        </p:nvCxnSpPr>
        <p:spPr>
          <a:xfrm>
            <a:off x="487022" y="5736620"/>
            <a:ext cx="277164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 name="그룹 23">
            <a:extLst>
              <a:ext uri="{FF2B5EF4-FFF2-40B4-BE49-F238E27FC236}">
                <a16:creationId xmlns:a16="http://schemas.microsoft.com/office/drawing/2014/main" id="{58B3609C-4070-CFEE-88F3-F0DCB46A6F0D}"/>
              </a:ext>
            </a:extLst>
          </p:cNvPr>
          <p:cNvGrpSpPr/>
          <p:nvPr/>
        </p:nvGrpSpPr>
        <p:grpSpPr>
          <a:xfrm>
            <a:off x="6681787" y="2567766"/>
            <a:ext cx="2743164" cy="3161360"/>
            <a:chOff x="6681787" y="2569473"/>
            <a:chExt cx="2677066" cy="3116110"/>
          </a:xfrm>
        </p:grpSpPr>
        <p:cxnSp>
          <p:nvCxnSpPr>
            <p:cNvPr id="53" name="직선 연결선 52">
              <a:extLst>
                <a:ext uri="{FF2B5EF4-FFF2-40B4-BE49-F238E27FC236}">
                  <a16:creationId xmlns:a16="http://schemas.microsoft.com/office/drawing/2014/main" id="{A40BDCCA-EF30-A2B5-0AE1-7EE642523F16}"/>
                </a:ext>
              </a:extLst>
            </p:cNvPr>
            <p:cNvCxnSpPr>
              <a:cxnSpLocks/>
            </p:cNvCxnSpPr>
            <p:nvPr/>
          </p:nvCxnSpPr>
          <p:spPr>
            <a:xfrm>
              <a:off x="6681787" y="2569473"/>
              <a:ext cx="267706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93B1AC9D-1725-FD13-6CCB-B352BC861136}"/>
                </a:ext>
              </a:extLst>
            </p:cNvPr>
            <p:cNvCxnSpPr>
              <a:cxnSpLocks/>
            </p:cNvCxnSpPr>
            <p:nvPr/>
          </p:nvCxnSpPr>
          <p:spPr>
            <a:xfrm>
              <a:off x="6681787" y="5685583"/>
              <a:ext cx="267706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직사각형 10">
            <a:extLst>
              <a:ext uri="{FF2B5EF4-FFF2-40B4-BE49-F238E27FC236}">
                <a16:creationId xmlns:a16="http://schemas.microsoft.com/office/drawing/2014/main" id="{485B98CF-3EC9-D80F-3C6B-2E2AFBF1243B}"/>
              </a:ext>
            </a:extLst>
          </p:cNvPr>
          <p:cNvSpPr/>
          <p:nvPr/>
        </p:nvSpPr>
        <p:spPr>
          <a:xfrm>
            <a:off x="3573924" y="4065385"/>
            <a:ext cx="2784013" cy="166374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lIns="54000" tIns="108000" rIns="54000" rtlCol="0" anchor="t"/>
          <a:lstStyle/>
          <a:p>
            <a:pPr marL="809625">
              <a:spcBef>
                <a:spcPts val="300"/>
              </a:spcBef>
            </a:pPr>
            <a:r>
              <a:rPr lang="ko-KR" altLang="en-US" sz="900" b="1" dirty="0" err="1">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무신사</a:t>
            </a: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endPar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spcBef>
                <a:spcPts val="300"/>
              </a:spcBef>
            </a:pPr>
            <a:endParaRPr lang="en-US" altLang="ko-KR" sz="6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80963">
              <a:spcBef>
                <a:spcPts val="3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온라인 패션 플랫폼 무신사는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12</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전자지급결제대행</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(PG)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기업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패스고</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지분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100%</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인수하고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무신사페이먼츠</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설립</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300"/>
              </a:spcBef>
              <a:buFont typeface="Arial" panose="020B0604020202020204" pitchFamily="34" charset="0"/>
              <a:buChar char="•"/>
            </a:pP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현재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무신사페이먼츠는</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무신사</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간편결제 서비스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무신사페이</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결제대행 업무를 수행하고 있음</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80963">
              <a:spcBef>
                <a:spcPts val="300"/>
              </a:spcBef>
              <a:buFont typeface="Arial" panose="020B0604020202020204" pitchFamily="34" charset="0"/>
              <a:buChar char="•"/>
            </a:pP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금융업 자회사인 </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무신사파이낸셜</a:t>
            </a:r>
            <a:r>
              <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을 출범하여 간편결제 서비스를 통한 경쟁력 확보를 넘어 향후 금융 서비스 확장 여부에 귀추가 주목됨</a:t>
            </a:r>
            <a:endParaRPr lang="en-US" altLang="ko-KR" sz="85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cxnSp>
        <p:nvCxnSpPr>
          <p:cNvPr id="14" name="직선 연결선 13">
            <a:extLst>
              <a:ext uri="{FF2B5EF4-FFF2-40B4-BE49-F238E27FC236}">
                <a16:creationId xmlns:a16="http://schemas.microsoft.com/office/drawing/2014/main" id="{51092216-981F-7D09-5D5C-2E91A01A6C61}"/>
              </a:ext>
            </a:extLst>
          </p:cNvPr>
          <p:cNvCxnSpPr>
            <a:cxnSpLocks/>
          </p:cNvCxnSpPr>
          <p:nvPr/>
        </p:nvCxnSpPr>
        <p:spPr>
          <a:xfrm>
            <a:off x="3575852" y="5729128"/>
            <a:ext cx="278208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8082157A-68B2-17E8-AA0A-64728971BBD4}"/>
              </a:ext>
            </a:extLst>
          </p:cNvPr>
          <p:cNvCxnSpPr>
            <a:cxnSpLocks/>
          </p:cNvCxnSpPr>
          <p:nvPr/>
        </p:nvCxnSpPr>
        <p:spPr>
          <a:xfrm>
            <a:off x="3570514" y="4066323"/>
            <a:ext cx="2792186"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사각형: 둥근 모서리 79">
            <a:extLst>
              <a:ext uri="{FF2B5EF4-FFF2-40B4-BE49-F238E27FC236}">
                <a16:creationId xmlns:a16="http://schemas.microsoft.com/office/drawing/2014/main" id="{ACAAD741-A322-358C-FABE-B868C5B38161}"/>
              </a:ext>
            </a:extLst>
          </p:cNvPr>
          <p:cNvSpPr/>
          <p:nvPr/>
        </p:nvSpPr>
        <p:spPr>
          <a:xfrm>
            <a:off x="6742749" y="2630724"/>
            <a:ext cx="669269" cy="215715"/>
          </a:xfrm>
          <a:prstGeom prst="roundRect">
            <a:avLst>
              <a:gd name="adj" fmla="val 50000"/>
            </a:avLst>
          </a:prstGeom>
          <a:solidFill>
            <a:srgbClr val="1C48E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자동차</a:t>
            </a:r>
          </a:p>
        </p:txBody>
      </p:sp>
      <p:grpSp>
        <p:nvGrpSpPr>
          <p:cNvPr id="131" name="그룹 130">
            <a:extLst>
              <a:ext uri="{FF2B5EF4-FFF2-40B4-BE49-F238E27FC236}">
                <a16:creationId xmlns:a16="http://schemas.microsoft.com/office/drawing/2014/main" id="{4CD6BEC3-32E5-9C75-9BD6-03423815A6F3}"/>
              </a:ext>
            </a:extLst>
          </p:cNvPr>
          <p:cNvGrpSpPr/>
          <p:nvPr/>
        </p:nvGrpSpPr>
        <p:grpSpPr>
          <a:xfrm>
            <a:off x="8892475" y="2655282"/>
            <a:ext cx="422047" cy="187459"/>
            <a:chOff x="0" y="1228933"/>
            <a:chExt cx="9906740" cy="4400246"/>
          </a:xfrm>
          <a:solidFill>
            <a:srgbClr val="1C48E2"/>
          </a:solidFill>
        </p:grpSpPr>
        <p:grpSp>
          <p:nvGrpSpPr>
            <p:cNvPr id="86" name="그래픽 82">
              <a:extLst>
                <a:ext uri="{FF2B5EF4-FFF2-40B4-BE49-F238E27FC236}">
                  <a16:creationId xmlns:a16="http://schemas.microsoft.com/office/drawing/2014/main" id="{A4EC9B6A-BFD4-5933-E247-9C49E187BD9E}"/>
                </a:ext>
              </a:extLst>
            </p:cNvPr>
            <p:cNvGrpSpPr/>
            <p:nvPr/>
          </p:nvGrpSpPr>
          <p:grpSpPr>
            <a:xfrm>
              <a:off x="2726942" y="4770242"/>
              <a:ext cx="4337722" cy="202565"/>
              <a:chOff x="2726942" y="4770242"/>
              <a:chExt cx="4337722" cy="202565"/>
            </a:xfrm>
            <a:grpFill/>
          </p:grpSpPr>
          <p:sp>
            <p:nvSpPr>
              <p:cNvPr id="87" name="자유형: 도형 86">
                <a:extLst>
                  <a:ext uri="{FF2B5EF4-FFF2-40B4-BE49-F238E27FC236}">
                    <a16:creationId xmlns:a16="http://schemas.microsoft.com/office/drawing/2014/main" id="{D1FD7ACF-18BC-9964-D375-9BB0E2335167}"/>
                  </a:ext>
                </a:extLst>
              </p:cNvPr>
              <p:cNvSpPr/>
              <p:nvPr/>
            </p:nvSpPr>
            <p:spPr>
              <a:xfrm>
                <a:off x="2755441" y="4798740"/>
                <a:ext cx="4280725" cy="145569"/>
              </a:xfrm>
              <a:custGeom>
                <a:avLst/>
                <a:gdLst>
                  <a:gd name="connsiteX0" fmla="*/ 4207941 w 4280725"/>
                  <a:gd name="connsiteY0" fmla="*/ 145569 h 145569"/>
                  <a:gd name="connsiteX1" fmla="*/ 72785 w 4280725"/>
                  <a:gd name="connsiteY1" fmla="*/ 145569 h 145569"/>
                  <a:gd name="connsiteX2" fmla="*/ 0 w 4280725"/>
                  <a:gd name="connsiteY2" fmla="*/ 72785 h 145569"/>
                  <a:gd name="connsiteX3" fmla="*/ 72785 w 4280725"/>
                  <a:gd name="connsiteY3" fmla="*/ 0 h 145569"/>
                  <a:gd name="connsiteX4" fmla="*/ 4207941 w 4280725"/>
                  <a:gd name="connsiteY4" fmla="*/ 0 h 145569"/>
                  <a:gd name="connsiteX5" fmla="*/ 4280726 w 4280725"/>
                  <a:gd name="connsiteY5" fmla="*/ 72785 h 145569"/>
                  <a:gd name="connsiteX6" fmla="*/ 4207941 w 4280725"/>
                  <a:gd name="connsiteY6" fmla="*/ 145569 h 14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0725" h="145569">
                    <a:moveTo>
                      <a:pt x="4207941" y="145569"/>
                    </a:moveTo>
                    <a:lnTo>
                      <a:pt x="72785" y="145569"/>
                    </a:lnTo>
                    <a:cubicBezTo>
                      <a:pt x="32602" y="145569"/>
                      <a:pt x="0" y="112967"/>
                      <a:pt x="0" y="72785"/>
                    </a:cubicBezTo>
                    <a:cubicBezTo>
                      <a:pt x="0" y="32602"/>
                      <a:pt x="32602" y="0"/>
                      <a:pt x="72785" y="0"/>
                    </a:cubicBezTo>
                    <a:lnTo>
                      <a:pt x="4207941" y="0"/>
                    </a:lnTo>
                    <a:cubicBezTo>
                      <a:pt x="4248124" y="0"/>
                      <a:pt x="4280726" y="32602"/>
                      <a:pt x="4280726" y="72785"/>
                    </a:cubicBezTo>
                    <a:cubicBezTo>
                      <a:pt x="4280726" y="112967"/>
                      <a:pt x="4248124" y="145569"/>
                      <a:pt x="4207941" y="145569"/>
                    </a:cubicBezTo>
                    <a:close/>
                  </a:path>
                </a:pathLst>
              </a:custGeom>
              <a:grpFill/>
              <a:ln w="0" cap="flat">
                <a:noFill/>
                <a:prstDash val="solid"/>
                <a:miter/>
              </a:ln>
            </p:spPr>
            <p:txBody>
              <a:bodyPr rtlCol="0" anchor="ctr"/>
              <a:lstStyle/>
              <a:p>
                <a:endParaRPr lang="ko-KR" altLang="en-US"/>
              </a:p>
            </p:txBody>
          </p:sp>
          <p:sp>
            <p:nvSpPr>
              <p:cNvPr id="88" name="자유형: 도형 87">
                <a:extLst>
                  <a:ext uri="{FF2B5EF4-FFF2-40B4-BE49-F238E27FC236}">
                    <a16:creationId xmlns:a16="http://schemas.microsoft.com/office/drawing/2014/main" id="{2C67C88E-DB29-2A1B-33C6-3C94AD6BAA39}"/>
                  </a:ext>
                </a:extLst>
              </p:cNvPr>
              <p:cNvSpPr/>
              <p:nvPr/>
            </p:nvSpPr>
            <p:spPr>
              <a:xfrm>
                <a:off x="2726942" y="4770242"/>
                <a:ext cx="4337722" cy="202565"/>
              </a:xfrm>
              <a:custGeom>
                <a:avLst/>
                <a:gdLst>
                  <a:gd name="connsiteX0" fmla="*/ 4236439 w 4337722"/>
                  <a:gd name="connsiteY0" fmla="*/ 202566 h 202565"/>
                  <a:gd name="connsiteX1" fmla="*/ 101283 w 4337722"/>
                  <a:gd name="connsiteY1" fmla="*/ 202566 h 202565"/>
                  <a:gd name="connsiteX2" fmla="*/ 0 w 4337722"/>
                  <a:gd name="connsiteY2" fmla="*/ 101283 h 202565"/>
                  <a:gd name="connsiteX3" fmla="*/ 101283 w 4337722"/>
                  <a:gd name="connsiteY3" fmla="*/ 0 h 202565"/>
                  <a:gd name="connsiteX4" fmla="*/ 4236439 w 4337722"/>
                  <a:gd name="connsiteY4" fmla="*/ 0 h 202565"/>
                  <a:gd name="connsiteX5" fmla="*/ 4337722 w 4337722"/>
                  <a:gd name="connsiteY5" fmla="*/ 101283 h 202565"/>
                  <a:gd name="connsiteX6" fmla="*/ 4236439 w 4337722"/>
                  <a:gd name="connsiteY6" fmla="*/ 202566 h 202565"/>
                  <a:gd name="connsiteX7" fmla="*/ 101283 w 4337722"/>
                  <a:gd name="connsiteY7" fmla="*/ 56997 h 202565"/>
                  <a:gd name="connsiteX8" fmla="*/ 56997 w 4337722"/>
                  <a:gd name="connsiteY8" fmla="*/ 101283 h 202565"/>
                  <a:gd name="connsiteX9" fmla="*/ 101283 w 4337722"/>
                  <a:gd name="connsiteY9" fmla="*/ 145569 h 202565"/>
                  <a:gd name="connsiteX10" fmla="*/ 4236439 w 4337722"/>
                  <a:gd name="connsiteY10" fmla="*/ 145569 h 202565"/>
                  <a:gd name="connsiteX11" fmla="*/ 4280726 w 4337722"/>
                  <a:gd name="connsiteY11" fmla="*/ 101283 h 202565"/>
                  <a:gd name="connsiteX12" fmla="*/ 4236439 w 4337722"/>
                  <a:gd name="connsiteY12" fmla="*/ 56997 h 202565"/>
                  <a:gd name="connsiteX13" fmla="*/ 101283 w 4337722"/>
                  <a:gd name="connsiteY13" fmla="*/ 56997 h 20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37722" h="202565">
                    <a:moveTo>
                      <a:pt x="4236439" y="202566"/>
                    </a:moveTo>
                    <a:lnTo>
                      <a:pt x="101283" y="202566"/>
                    </a:lnTo>
                    <a:cubicBezTo>
                      <a:pt x="45426" y="202566"/>
                      <a:pt x="0" y="157140"/>
                      <a:pt x="0" y="101283"/>
                    </a:cubicBezTo>
                    <a:cubicBezTo>
                      <a:pt x="0" y="45426"/>
                      <a:pt x="45426" y="0"/>
                      <a:pt x="101283" y="0"/>
                    </a:cubicBezTo>
                    <a:lnTo>
                      <a:pt x="4236439" y="0"/>
                    </a:lnTo>
                    <a:cubicBezTo>
                      <a:pt x="4292296" y="0"/>
                      <a:pt x="4337722" y="45426"/>
                      <a:pt x="4337722" y="101283"/>
                    </a:cubicBezTo>
                    <a:cubicBezTo>
                      <a:pt x="4337722" y="157140"/>
                      <a:pt x="4292296" y="202566"/>
                      <a:pt x="4236439" y="202566"/>
                    </a:cubicBezTo>
                    <a:close/>
                    <a:moveTo>
                      <a:pt x="101283" y="56997"/>
                    </a:moveTo>
                    <a:cubicBezTo>
                      <a:pt x="76888" y="56997"/>
                      <a:pt x="56997" y="76888"/>
                      <a:pt x="56997" y="101283"/>
                    </a:cubicBezTo>
                    <a:cubicBezTo>
                      <a:pt x="56997" y="125677"/>
                      <a:pt x="76888" y="145569"/>
                      <a:pt x="101283" y="145569"/>
                    </a:cubicBezTo>
                    <a:lnTo>
                      <a:pt x="4236439" y="145569"/>
                    </a:lnTo>
                    <a:cubicBezTo>
                      <a:pt x="4260834" y="145569"/>
                      <a:pt x="4280726" y="125677"/>
                      <a:pt x="4280726" y="101283"/>
                    </a:cubicBezTo>
                    <a:cubicBezTo>
                      <a:pt x="4280726" y="76888"/>
                      <a:pt x="4260834" y="56997"/>
                      <a:pt x="4236439" y="56997"/>
                    </a:cubicBezTo>
                    <a:lnTo>
                      <a:pt x="101283" y="56997"/>
                    </a:lnTo>
                    <a:close/>
                  </a:path>
                </a:pathLst>
              </a:custGeom>
              <a:grpFill/>
              <a:ln w="0" cap="flat">
                <a:noFill/>
                <a:prstDash val="solid"/>
                <a:miter/>
              </a:ln>
            </p:spPr>
            <p:txBody>
              <a:bodyPr rtlCol="0" anchor="ctr"/>
              <a:lstStyle/>
              <a:p>
                <a:endParaRPr lang="ko-KR" altLang="en-US"/>
              </a:p>
            </p:txBody>
          </p:sp>
        </p:grpSp>
        <p:grpSp>
          <p:nvGrpSpPr>
            <p:cNvPr id="89" name="그래픽 82">
              <a:extLst>
                <a:ext uri="{FF2B5EF4-FFF2-40B4-BE49-F238E27FC236}">
                  <a16:creationId xmlns:a16="http://schemas.microsoft.com/office/drawing/2014/main" id="{9F5FE6F0-5404-8F6F-EFF1-0699F540422A}"/>
                </a:ext>
              </a:extLst>
            </p:cNvPr>
            <p:cNvGrpSpPr/>
            <p:nvPr/>
          </p:nvGrpSpPr>
          <p:grpSpPr>
            <a:xfrm>
              <a:off x="207135" y="1228933"/>
              <a:ext cx="9510490" cy="2886589"/>
              <a:chOff x="207135" y="1228933"/>
              <a:chExt cx="9510490" cy="2886589"/>
            </a:xfrm>
            <a:grpFill/>
          </p:grpSpPr>
          <p:sp>
            <p:nvSpPr>
              <p:cNvPr id="90" name="자유형: 도형 89">
                <a:extLst>
                  <a:ext uri="{FF2B5EF4-FFF2-40B4-BE49-F238E27FC236}">
                    <a16:creationId xmlns:a16="http://schemas.microsoft.com/office/drawing/2014/main" id="{B5859100-9C9B-B14E-434B-0CDD89BD8C28}"/>
                  </a:ext>
                </a:extLst>
              </p:cNvPr>
              <p:cNvSpPr/>
              <p:nvPr/>
            </p:nvSpPr>
            <p:spPr>
              <a:xfrm>
                <a:off x="235657" y="1257431"/>
                <a:ext cx="9453413" cy="2829536"/>
              </a:xfrm>
              <a:custGeom>
                <a:avLst/>
                <a:gdLst>
                  <a:gd name="connsiteX0" fmla="*/ 72865 w 9453413"/>
                  <a:gd name="connsiteY0" fmla="*/ 2829536 h 2829536"/>
                  <a:gd name="connsiteX1" fmla="*/ 65569 w 9453413"/>
                  <a:gd name="connsiteY1" fmla="*/ 2829194 h 2829536"/>
                  <a:gd name="connsiteX2" fmla="*/ 365 w 9453413"/>
                  <a:gd name="connsiteY2" fmla="*/ 2749570 h 2829536"/>
                  <a:gd name="connsiteX3" fmla="*/ 52859 w 9453413"/>
                  <a:gd name="connsiteY3" fmla="*/ 2221269 h 2829536"/>
                  <a:gd name="connsiteX4" fmla="*/ 219346 w 9453413"/>
                  <a:gd name="connsiteY4" fmla="*/ 1599437 h 2829536"/>
                  <a:gd name="connsiteX5" fmla="*/ 535791 w 9453413"/>
                  <a:gd name="connsiteY5" fmla="*/ 898721 h 2829536"/>
                  <a:gd name="connsiteX6" fmla="*/ 1927646 w 9453413"/>
                  <a:gd name="connsiteY6" fmla="*/ 0 h 2829536"/>
                  <a:gd name="connsiteX7" fmla="*/ 5693579 w 9453413"/>
                  <a:gd name="connsiteY7" fmla="*/ 0 h 2829536"/>
                  <a:gd name="connsiteX8" fmla="*/ 6878424 w 9453413"/>
                  <a:gd name="connsiteY8" fmla="*/ 444516 h 2829536"/>
                  <a:gd name="connsiteX9" fmla="*/ 7920263 w 9453413"/>
                  <a:gd name="connsiteY9" fmla="*/ 1354295 h 2829536"/>
                  <a:gd name="connsiteX10" fmla="*/ 8424796 w 9453413"/>
                  <a:gd name="connsiteY10" fmla="*/ 1614028 h 2829536"/>
                  <a:gd name="connsiteX11" fmla="*/ 8931667 w 9453413"/>
                  <a:gd name="connsiteY11" fmla="*/ 1734348 h 2829536"/>
                  <a:gd name="connsiteX12" fmla="*/ 9307217 w 9453413"/>
                  <a:gd name="connsiteY12" fmla="*/ 1973733 h 2829536"/>
                  <a:gd name="connsiteX13" fmla="*/ 9453413 w 9453413"/>
                  <a:gd name="connsiteY13" fmla="*/ 2394425 h 2829536"/>
                  <a:gd name="connsiteX14" fmla="*/ 9453413 w 9453413"/>
                  <a:gd name="connsiteY14" fmla="*/ 2756695 h 2829536"/>
                  <a:gd name="connsiteX15" fmla="*/ 9380629 w 9453413"/>
                  <a:gd name="connsiteY15" fmla="*/ 2829479 h 2829536"/>
                  <a:gd name="connsiteX16" fmla="*/ 9307844 w 9453413"/>
                  <a:gd name="connsiteY16" fmla="*/ 2756695 h 2829536"/>
                  <a:gd name="connsiteX17" fmla="*/ 9307844 w 9453413"/>
                  <a:gd name="connsiteY17" fmla="*/ 2394425 h 2829536"/>
                  <a:gd name="connsiteX18" fmla="*/ 8898039 w 9453413"/>
                  <a:gd name="connsiteY18" fmla="*/ 1875927 h 2829536"/>
                  <a:gd name="connsiteX19" fmla="*/ 8391168 w 9453413"/>
                  <a:gd name="connsiteY19" fmla="*/ 1755607 h 2829536"/>
                  <a:gd name="connsiteX20" fmla="*/ 7824509 w 9453413"/>
                  <a:gd name="connsiteY20" fmla="*/ 1463842 h 2829536"/>
                  <a:gd name="connsiteX21" fmla="*/ 6782669 w 9453413"/>
                  <a:gd name="connsiteY21" fmla="*/ 554063 h 2829536"/>
                  <a:gd name="connsiteX22" fmla="*/ 5693579 w 9453413"/>
                  <a:gd name="connsiteY22" fmla="*/ 145455 h 2829536"/>
                  <a:gd name="connsiteX23" fmla="*/ 1927646 w 9453413"/>
                  <a:gd name="connsiteY23" fmla="*/ 145455 h 2829536"/>
                  <a:gd name="connsiteX24" fmla="*/ 668364 w 9453413"/>
                  <a:gd name="connsiteY24" fmla="*/ 958511 h 2829536"/>
                  <a:gd name="connsiteX25" fmla="*/ 351920 w 9453413"/>
                  <a:gd name="connsiteY25" fmla="*/ 1659226 h 2829536"/>
                  <a:gd name="connsiteX26" fmla="*/ 197630 w 9453413"/>
                  <a:gd name="connsiteY26" fmla="*/ 2235518 h 2829536"/>
                  <a:gd name="connsiteX27" fmla="*/ 145136 w 9453413"/>
                  <a:gd name="connsiteY27" fmla="*/ 2763819 h 2829536"/>
                  <a:gd name="connsiteX28" fmla="*/ 72808 w 9453413"/>
                  <a:gd name="connsiteY28" fmla="*/ 2829423 h 282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53413" h="2829536">
                    <a:moveTo>
                      <a:pt x="72865" y="2829536"/>
                    </a:moveTo>
                    <a:cubicBezTo>
                      <a:pt x="70471" y="2829536"/>
                      <a:pt x="68020" y="2829423"/>
                      <a:pt x="65569" y="2829194"/>
                    </a:cubicBezTo>
                    <a:cubicBezTo>
                      <a:pt x="25557" y="2825205"/>
                      <a:pt x="-3625" y="2789582"/>
                      <a:pt x="365" y="2749570"/>
                    </a:cubicBezTo>
                    <a:lnTo>
                      <a:pt x="52859" y="2221269"/>
                    </a:lnTo>
                    <a:cubicBezTo>
                      <a:pt x="74232" y="2005879"/>
                      <a:pt x="130260" y="1796702"/>
                      <a:pt x="219346" y="1599437"/>
                    </a:cubicBezTo>
                    <a:lnTo>
                      <a:pt x="535791" y="898721"/>
                    </a:lnTo>
                    <a:cubicBezTo>
                      <a:pt x="782244" y="352752"/>
                      <a:pt x="1328613" y="0"/>
                      <a:pt x="1927646" y="0"/>
                    </a:cubicBezTo>
                    <a:lnTo>
                      <a:pt x="5693579" y="0"/>
                    </a:lnTo>
                    <a:cubicBezTo>
                      <a:pt x="6129375" y="0"/>
                      <a:pt x="6550180" y="157880"/>
                      <a:pt x="6878424" y="444516"/>
                    </a:cubicBezTo>
                    <a:lnTo>
                      <a:pt x="7920263" y="1354295"/>
                    </a:lnTo>
                    <a:cubicBezTo>
                      <a:pt x="8064294" y="1480086"/>
                      <a:pt x="8238760" y="1569913"/>
                      <a:pt x="8424796" y="1614028"/>
                    </a:cubicBezTo>
                    <a:lnTo>
                      <a:pt x="8931667" y="1734348"/>
                    </a:lnTo>
                    <a:cubicBezTo>
                      <a:pt x="9079573" y="1769458"/>
                      <a:pt x="9212945" y="1854497"/>
                      <a:pt x="9307217" y="1973733"/>
                    </a:cubicBezTo>
                    <a:cubicBezTo>
                      <a:pt x="9401489" y="2093027"/>
                      <a:pt x="9453413" y="2242415"/>
                      <a:pt x="9453413" y="2394425"/>
                    </a:cubicBezTo>
                    <a:lnTo>
                      <a:pt x="9453413" y="2756695"/>
                    </a:lnTo>
                    <a:cubicBezTo>
                      <a:pt x="9453413" y="2796877"/>
                      <a:pt x="9420811" y="2829479"/>
                      <a:pt x="9380629" y="2829479"/>
                    </a:cubicBezTo>
                    <a:cubicBezTo>
                      <a:pt x="9340446" y="2829479"/>
                      <a:pt x="9307844" y="2796877"/>
                      <a:pt x="9307844" y="2756695"/>
                    </a:cubicBezTo>
                    <a:lnTo>
                      <a:pt x="9307844" y="2394425"/>
                    </a:lnTo>
                    <a:cubicBezTo>
                      <a:pt x="9307844" y="2146433"/>
                      <a:pt x="9139305" y="1933209"/>
                      <a:pt x="8898039" y="1875927"/>
                    </a:cubicBezTo>
                    <a:lnTo>
                      <a:pt x="8391168" y="1755607"/>
                    </a:lnTo>
                    <a:cubicBezTo>
                      <a:pt x="8182220" y="1706021"/>
                      <a:pt x="7986266" y="1605137"/>
                      <a:pt x="7824509" y="1463842"/>
                    </a:cubicBezTo>
                    <a:lnTo>
                      <a:pt x="6782669" y="554063"/>
                    </a:lnTo>
                    <a:cubicBezTo>
                      <a:pt x="6480930" y="290568"/>
                      <a:pt x="6094151" y="145455"/>
                      <a:pt x="5693579" y="145455"/>
                    </a:cubicBezTo>
                    <a:lnTo>
                      <a:pt x="1927646" y="145455"/>
                    </a:lnTo>
                    <a:cubicBezTo>
                      <a:pt x="1385723" y="145455"/>
                      <a:pt x="891392" y="464579"/>
                      <a:pt x="668364" y="958511"/>
                    </a:cubicBezTo>
                    <a:lnTo>
                      <a:pt x="351920" y="1659226"/>
                    </a:lnTo>
                    <a:cubicBezTo>
                      <a:pt x="269389" y="1842014"/>
                      <a:pt x="217465" y="2035917"/>
                      <a:pt x="197630" y="2235518"/>
                    </a:cubicBezTo>
                    <a:lnTo>
                      <a:pt x="145136" y="2763819"/>
                    </a:lnTo>
                    <a:cubicBezTo>
                      <a:pt x="141431" y="2801380"/>
                      <a:pt x="109741" y="2829423"/>
                      <a:pt x="72808" y="2829423"/>
                    </a:cubicBezTo>
                    <a:close/>
                  </a:path>
                </a:pathLst>
              </a:custGeom>
              <a:grpFill/>
              <a:ln w="0" cap="flat">
                <a:noFill/>
                <a:prstDash val="solid"/>
                <a:miter/>
              </a:ln>
            </p:spPr>
            <p:txBody>
              <a:bodyPr rtlCol="0" anchor="ctr"/>
              <a:lstStyle/>
              <a:p>
                <a:endParaRPr lang="ko-KR" altLang="en-US"/>
              </a:p>
            </p:txBody>
          </p:sp>
          <p:sp>
            <p:nvSpPr>
              <p:cNvPr id="91" name="자유형: 도형 90">
                <a:extLst>
                  <a:ext uri="{FF2B5EF4-FFF2-40B4-BE49-F238E27FC236}">
                    <a16:creationId xmlns:a16="http://schemas.microsoft.com/office/drawing/2014/main" id="{65FAF46B-4DB3-2DEE-808A-52F4D22C73A0}"/>
                  </a:ext>
                </a:extLst>
              </p:cNvPr>
              <p:cNvSpPr/>
              <p:nvPr/>
            </p:nvSpPr>
            <p:spPr>
              <a:xfrm>
                <a:off x="207135" y="1228933"/>
                <a:ext cx="9510490" cy="2886589"/>
              </a:xfrm>
              <a:custGeom>
                <a:avLst/>
                <a:gdLst>
                  <a:gd name="connsiteX0" fmla="*/ 101387 w 9510490"/>
                  <a:gd name="connsiteY0" fmla="*/ 2886533 h 2886589"/>
                  <a:gd name="connsiteX1" fmla="*/ 91241 w 9510490"/>
                  <a:gd name="connsiteY1" fmla="*/ 2886020 h 2886589"/>
                  <a:gd name="connsiteX2" fmla="*/ 503 w 9510490"/>
                  <a:gd name="connsiteY2" fmla="*/ 2775219 h 2886589"/>
                  <a:gd name="connsiteX3" fmla="*/ 52997 w 9510490"/>
                  <a:gd name="connsiteY3" fmla="*/ 2246918 h 2886589"/>
                  <a:gd name="connsiteX4" fmla="*/ 221877 w 9510490"/>
                  <a:gd name="connsiteY4" fmla="*/ 1616194 h 2886589"/>
                  <a:gd name="connsiteX5" fmla="*/ 538322 w 9510490"/>
                  <a:gd name="connsiteY5" fmla="*/ 915478 h 2886589"/>
                  <a:gd name="connsiteX6" fmla="*/ 1956168 w 9510490"/>
                  <a:gd name="connsiteY6" fmla="*/ 0 h 2886589"/>
                  <a:gd name="connsiteX7" fmla="*/ 5722102 w 9510490"/>
                  <a:gd name="connsiteY7" fmla="*/ 0 h 2886589"/>
                  <a:gd name="connsiteX8" fmla="*/ 6925697 w 9510490"/>
                  <a:gd name="connsiteY8" fmla="*/ 451527 h 2886589"/>
                  <a:gd name="connsiteX9" fmla="*/ 7967537 w 9510490"/>
                  <a:gd name="connsiteY9" fmla="*/ 1361305 h 2886589"/>
                  <a:gd name="connsiteX10" fmla="*/ 8459931 w 9510490"/>
                  <a:gd name="connsiteY10" fmla="*/ 1614826 h 2886589"/>
                  <a:gd name="connsiteX11" fmla="*/ 8966801 w 9510490"/>
                  <a:gd name="connsiteY11" fmla="*/ 1735146 h 2886589"/>
                  <a:gd name="connsiteX12" fmla="*/ 9358139 w 9510490"/>
                  <a:gd name="connsiteY12" fmla="*/ 1984620 h 2886589"/>
                  <a:gd name="connsiteX13" fmla="*/ 9510491 w 9510490"/>
                  <a:gd name="connsiteY13" fmla="*/ 2422980 h 2886589"/>
                  <a:gd name="connsiteX14" fmla="*/ 9510491 w 9510490"/>
                  <a:gd name="connsiteY14" fmla="*/ 2785250 h 2886589"/>
                  <a:gd name="connsiteX15" fmla="*/ 9409208 w 9510490"/>
                  <a:gd name="connsiteY15" fmla="*/ 2886533 h 2886589"/>
                  <a:gd name="connsiteX16" fmla="*/ 9307925 w 9510490"/>
                  <a:gd name="connsiteY16" fmla="*/ 2785250 h 2886589"/>
                  <a:gd name="connsiteX17" fmla="*/ 9307925 w 9510490"/>
                  <a:gd name="connsiteY17" fmla="*/ 2422980 h 2886589"/>
                  <a:gd name="connsiteX18" fmla="*/ 8920064 w 9510490"/>
                  <a:gd name="connsiteY18" fmla="*/ 1932240 h 2886589"/>
                  <a:gd name="connsiteX19" fmla="*/ 8413194 w 9510490"/>
                  <a:gd name="connsiteY19" fmla="*/ 1811920 h 2886589"/>
                  <a:gd name="connsiteX20" fmla="*/ 7834337 w 9510490"/>
                  <a:gd name="connsiteY20" fmla="*/ 1513942 h 2886589"/>
                  <a:gd name="connsiteX21" fmla="*/ 6792496 w 9510490"/>
                  <a:gd name="connsiteY21" fmla="*/ 604163 h 2886589"/>
                  <a:gd name="connsiteX22" fmla="*/ 5722159 w 9510490"/>
                  <a:gd name="connsiteY22" fmla="*/ 202623 h 2886589"/>
                  <a:gd name="connsiteX23" fmla="*/ 1956168 w 9510490"/>
                  <a:gd name="connsiteY23" fmla="*/ 202623 h 2886589"/>
                  <a:gd name="connsiteX24" fmla="*/ 722877 w 9510490"/>
                  <a:gd name="connsiteY24" fmla="*/ 998921 h 2886589"/>
                  <a:gd name="connsiteX25" fmla="*/ 406432 w 9510490"/>
                  <a:gd name="connsiteY25" fmla="*/ 1699637 h 2886589"/>
                  <a:gd name="connsiteX26" fmla="*/ 254536 w 9510490"/>
                  <a:gd name="connsiteY26" fmla="*/ 2267038 h 2886589"/>
                  <a:gd name="connsiteX27" fmla="*/ 202043 w 9510490"/>
                  <a:gd name="connsiteY27" fmla="*/ 2795339 h 2886589"/>
                  <a:gd name="connsiteX28" fmla="*/ 101330 w 9510490"/>
                  <a:gd name="connsiteY28" fmla="*/ 2886590 h 2886589"/>
                  <a:gd name="connsiteX29" fmla="*/ 1956168 w 9510490"/>
                  <a:gd name="connsiteY29" fmla="*/ 56997 h 2886589"/>
                  <a:gd name="connsiteX30" fmla="*/ 590189 w 9510490"/>
                  <a:gd name="connsiteY30" fmla="*/ 938961 h 2886589"/>
                  <a:gd name="connsiteX31" fmla="*/ 273744 w 9510490"/>
                  <a:gd name="connsiteY31" fmla="*/ 1639677 h 2886589"/>
                  <a:gd name="connsiteX32" fmla="*/ 109651 w 9510490"/>
                  <a:gd name="connsiteY32" fmla="*/ 2252617 h 2886589"/>
                  <a:gd name="connsiteX33" fmla="*/ 57157 w 9510490"/>
                  <a:gd name="connsiteY33" fmla="*/ 2780918 h 2886589"/>
                  <a:gd name="connsiteX34" fmla="*/ 96827 w 9510490"/>
                  <a:gd name="connsiteY34" fmla="*/ 2829365 h 2886589"/>
                  <a:gd name="connsiteX35" fmla="*/ 145274 w 9510490"/>
                  <a:gd name="connsiteY35" fmla="*/ 2789696 h 2886589"/>
                  <a:gd name="connsiteX36" fmla="*/ 197768 w 9510490"/>
                  <a:gd name="connsiteY36" fmla="*/ 2261395 h 2886589"/>
                  <a:gd name="connsiteX37" fmla="*/ 354451 w 9510490"/>
                  <a:gd name="connsiteY37" fmla="*/ 1676154 h 2886589"/>
                  <a:gd name="connsiteX38" fmla="*/ 670896 w 9510490"/>
                  <a:gd name="connsiteY38" fmla="*/ 975439 h 2886589"/>
                  <a:gd name="connsiteX39" fmla="*/ 1956168 w 9510490"/>
                  <a:gd name="connsiteY39" fmla="*/ 145569 h 2886589"/>
                  <a:gd name="connsiteX40" fmla="*/ 5722102 w 9510490"/>
                  <a:gd name="connsiteY40" fmla="*/ 145569 h 2886589"/>
                  <a:gd name="connsiteX41" fmla="*/ 6829944 w 9510490"/>
                  <a:gd name="connsiteY41" fmla="*/ 561188 h 2886589"/>
                  <a:gd name="connsiteX42" fmla="*/ 7871783 w 9510490"/>
                  <a:gd name="connsiteY42" fmla="*/ 1470967 h 2886589"/>
                  <a:gd name="connsiteX43" fmla="*/ 8426302 w 9510490"/>
                  <a:gd name="connsiteY43" fmla="*/ 1756463 h 2886589"/>
                  <a:gd name="connsiteX44" fmla="*/ 8933173 w 9510490"/>
                  <a:gd name="connsiteY44" fmla="*/ 1876782 h 2886589"/>
                  <a:gd name="connsiteX45" fmla="*/ 9364865 w 9510490"/>
                  <a:gd name="connsiteY45" fmla="*/ 2422980 h 2886589"/>
                  <a:gd name="connsiteX46" fmla="*/ 9364865 w 9510490"/>
                  <a:gd name="connsiteY46" fmla="*/ 2785250 h 2886589"/>
                  <a:gd name="connsiteX47" fmla="*/ 9409151 w 9510490"/>
                  <a:gd name="connsiteY47" fmla="*/ 2829536 h 2886589"/>
                  <a:gd name="connsiteX48" fmla="*/ 9453437 w 9510490"/>
                  <a:gd name="connsiteY48" fmla="*/ 2785250 h 2886589"/>
                  <a:gd name="connsiteX49" fmla="*/ 9453437 w 9510490"/>
                  <a:gd name="connsiteY49" fmla="*/ 2422980 h 2886589"/>
                  <a:gd name="connsiteX50" fmla="*/ 9313397 w 9510490"/>
                  <a:gd name="connsiteY50" fmla="*/ 2019957 h 2886589"/>
                  <a:gd name="connsiteX51" fmla="*/ 8953635 w 9510490"/>
                  <a:gd name="connsiteY51" fmla="*/ 1790603 h 2886589"/>
                  <a:gd name="connsiteX52" fmla="*/ 8446764 w 9510490"/>
                  <a:gd name="connsiteY52" fmla="*/ 1670284 h 2886589"/>
                  <a:gd name="connsiteX53" fmla="*/ 7930034 w 9510490"/>
                  <a:gd name="connsiteY53" fmla="*/ 1404281 h 2886589"/>
                  <a:gd name="connsiteX54" fmla="*/ 6888194 w 9510490"/>
                  <a:gd name="connsiteY54" fmla="*/ 494502 h 2886589"/>
                  <a:gd name="connsiteX55" fmla="*/ 5722102 w 9510490"/>
                  <a:gd name="connsiteY55" fmla="*/ 56997 h 2886589"/>
                  <a:gd name="connsiteX56" fmla="*/ 1956168 w 9510490"/>
                  <a:gd name="connsiteY56" fmla="*/ 56997 h 28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9510490" h="2886589">
                    <a:moveTo>
                      <a:pt x="101387" y="2886533"/>
                    </a:moveTo>
                    <a:cubicBezTo>
                      <a:pt x="98024" y="2886533"/>
                      <a:pt x="94604" y="2886362"/>
                      <a:pt x="91241" y="2886020"/>
                    </a:cubicBezTo>
                    <a:cubicBezTo>
                      <a:pt x="35670" y="2880491"/>
                      <a:pt x="-5026" y="2830790"/>
                      <a:pt x="503" y="2775219"/>
                    </a:cubicBezTo>
                    <a:lnTo>
                      <a:pt x="52997" y="2246918"/>
                    </a:lnTo>
                    <a:cubicBezTo>
                      <a:pt x="74712" y="2028450"/>
                      <a:pt x="131538" y="1816252"/>
                      <a:pt x="221877" y="1616194"/>
                    </a:cubicBezTo>
                    <a:lnTo>
                      <a:pt x="538322" y="915478"/>
                    </a:lnTo>
                    <a:cubicBezTo>
                      <a:pt x="789392" y="359363"/>
                      <a:pt x="1345963" y="0"/>
                      <a:pt x="1956168" y="0"/>
                    </a:cubicBezTo>
                    <a:lnTo>
                      <a:pt x="5722102" y="0"/>
                    </a:lnTo>
                    <a:cubicBezTo>
                      <a:pt x="6164793" y="0"/>
                      <a:pt x="6592211" y="160388"/>
                      <a:pt x="6925697" y="451527"/>
                    </a:cubicBezTo>
                    <a:lnTo>
                      <a:pt x="7967537" y="1361305"/>
                    </a:lnTo>
                    <a:cubicBezTo>
                      <a:pt x="8108091" y="1484076"/>
                      <a:pt x="8278340" y="1571680"/>
                      <a:pt x="8459931" y="1614826"/>
                    </a:cubicBezTo>
                    <a:lnTo>
                      <a:pt x="8966801" y="1735146"/>
                    </a:lnTo>
                    <a:cubicBezTo>
                      <a:pt x="9120919" y="1771738"/>
                      <a:pt x="9259934" y="1860310"/>
                      <a:pt x="9358139" y="1984620"/>
                    </a:cubicBezTo>
                    <a:cubicBezTo>
                      <a:pt x="9456344" y="2108872"/>
                      <a:pt x="9510491" y="2264587"/>
                      <a:pt x="9510491" y="2422980"/>
                    </a:cubicBezTo>
                    <a:lnTo>
                      <a:pt x="9510491" y="2785250"/>
                    </a:lnTo>
                    <a:cubicBezTo>
                      <a:pt x="9510491" y="2841107"/>
                      <a:pt x="9465064" y="2886533"/>
                      <a:pt x="9409208" y="2886533"/>
                    </a:cubicBezTo>
                    <a:cubicBezTo>
                      <a:pt x="9353351" y="2886533"/>
                      <a:pt x="9307925" y="2841107"/>
                      <a:pt x="9307925" y="2785250"/>
                    </a:cubicBezTo>
                    <a:lnTo>
                      <a:pt x="9307925" y="2422980"/>
                    </a:lnTo>
                    <a:cubicBezTo>
                      <a:pt x="9307925" y="2188268"/>
                      <a:pt x="9148392" y="1986443"/>
                      <a:pt x="8920064" y="1932240"/>
                    </a:cubicBezTo>
                    <a:lnTo>
                      <a:pt x="8413194" y="1811920"/>
                    </a:lnTo>
                    <a:cubicBezTo>
                      <a:pt x="8199741" y="1761250"/>
                      <a:pt x="7999570" y="1658200"/>
                      <a:pt x="7834337" y="1513942"/>
                    </a:cubicBezTo>
                    <a:lnTo>
                      <a:pt x="6792496" y="604163"/>
                    </a:lnTo>
                    <a:cubicBezTo>
                      <a:pt x="6495944" y="345228"/>
                      <a:pt x="6115834" y="202623"/>
                      <a:pt x="5722159" y="202623"/>
                    </a:cubicBezTo>
                    <a:lnTo>
                      <a:pt x="1956168" y="202623"/>
                    </a:lnTo>
                    <a:cubicBezTo>
                      <a:pt x="1425417" y="202623"/>
                      <a:pt x="941288" y="515192"/>
                      <a:pt x="722877" y="998921"/>
                    </a:cubicBezTo>
                    <a:lnTo>
                      <a:pt x="406432" y="1699637"/>
                    </a:lnTo>
                    <a:cubicBezTo>
                      <a:pt x="325155" y="1879632"/>
                      <a:pt x="274029" y="2070513"/>
                      <a:pt x="254536" y="2267038"/>
                    </a:cubicBezTo>
                    <a:lnTo>
                      <a:pt x="202043" y="2795339"/>
                    </a:lnTo>
                    <a:cubicBezTo>
                      <a:pt x="196856" y="2847376"/>
                      <a:pt x="153596" y="2886590"/>
                      <a:pt x="101330" y="2886590"/>
                    </a:cubicBezTo>
                    <a:close/>
                    <a:moveTo>
                      <a:pt x="1956168" y="56997"/>
                    </a:moveTo>
                    <a:cubicBezTo>
                      <a:pt x="1368306" y="56997"/>
                      <a:pt x="832139" y="403194"/>
                      <a:pt x="590189" y="938961"/>
                    </a:cubicBezTo>
                    <a:lnTo>
                      <a:pt x="273744" y="1639677"/>
                    </a:lnTo>
                    <a:cubicBezTo>
                      <a:pt x="185970" y="1834092"/>
                      <a:pt x="130740" y="2040305"/>
                      <a:pt x="109651" y="2252617"/>
                    </a:cubicBezTo>
                    <a:lnTo>
                      <a:pt x="57157" y="2780918"/>
                    </a:lnTo>
                    <a:cubicBezTo>
                      <a:pt x="54764" y="2805199"/>
                      <a:pt x="72546" y="2826972"/>
                      <a:pt x="96827" y="2829365"/>
                    </a:cubicBezTo>
                    <a:cubicBezTo>
                      <a:pt x="121849" y="2831873"/>
                      <a:pt x="142880" y="2813919"/>
                      <a:pt x="145274" y="2789696"/>
                    </a:cubicBezTo>
                    <a:lnTo>
                      <a:pt x="197768" y="2261395"/>
                    </a:lnTo>
                    <a:cubicBezTo>
                      <a:pt x="217888" y="2058715"/>
                      <a:pt x="270610" y="1861792"/>
                      <a:pt x="354451" y="1676154"/>
                    </a:cubicBezTo>
                    <a:lnTo>
                      <a:pt x="670896" y="975439"/>
                    </a:lnTo>
                    <a:cubicBezTo>
                      <a:pt x="898597" y="471304"/>
                      <a:pt x="1403074" y="145569"/>
                      <a:pt x="1956168" y="145569"/>
                    </a:cubicBezTo>
                    <a:lnTo>
                      <a:pt x="5722102" y="145569"/>
                    </a:lnTo>
                    <a:cubicBezTo>
                      <a:pt x="6129570" y="145569"/>
                      <a:pt x="6523017" y="293190"/>
                      <a:pt x="6829944" y="561188"/>
                    </a:cubicBezTo>
                    <a:lnTo>
                      <a:pt x="7871783" y="1470967"/>
                    </a:lnTo>
                    <a:cubicBezTo>
                      <a:pt x="8030063" y="1609183"/>
                      <a:pt x="8221799" y="1707901"/>
                      <a:pt x="8426302" y="1756463"/>
                    </a:cubicBezTo>
                    <a:lnTo>
                      <a:pt x="8933173" y="1876782"/>
                    </a:lnTo>
                    <a:cubicBezTo>
                      <a:pt x="9187377" y="1937141"/>
                      <a:pt x="9364865" y="2161765"/>
                      <a:pt x="9364865" y="2422980"/>
                    </a:cubicBezTo>
                    <a:lnTo>
                      <a:pt x="9364865" y="2785250"/>
                    </a:lnTo>
                    <a:cubicBezTo>
                      <a:pt x="9364865" y="2809645"/>
                      <a:pt x="9384757" y="2829536"/>
                      <a:pt x="9409151" y="2829536"/>
                    </a:cubicBezTo>
                    <a:cubicBezTo>
                      <a:pt x="9433545" y="2829536"/>
                      <a:pt x="9453437" y="2809645"/>
                      <a:pt x="9453437" y="2785250"/>
                    </a:cubicBezTo>
                    <a:lnTo>
                      <a:pt x="9453437" y="2422980"/>
                    </a:lnTo>
                    <a:cubicBezTo>
                      <a:pt x="9453437" y="2277354"/>
                      <a:pt x="9403679" y="2134179"/>
                      <a:pt x="9313397" y="2019957"/>
                    </a:cubicBezTo>
                    <a:cubicBezTo>
                      <a:pt x="9223114" y="1905736"/>
                      <a:pt x="9095328" y="1824231"/>
                      <a:pt x="8953635" y="1790603"/>
                    </a:cubicBezTo>
                    <a:lnTo>
                      <a:pt x="8446764" y="1670284"/>
                    </a:lnTo>
                    <a:cubicBezTo>
                      <a:pt x="8256225" y="1625028"/>
                      <a:pt x="8077541" y="1533036"/>
                      <a:pt x="7930034" y="1404281"/>
                    </a:cubicBezTo>
                    <a:lnTo>
                      <a:pt x="6888194" y="494502"/>
                    </a:lnTo>
                    <a:cubicBezTo>
                      <a:pt x="6565137" y="212369"/>
                      <a:pt x="6151001" y="56997"/>
                      <a:pt x="5722102" y="56997"/>
                    </a:cubicBezTo>
                    <a:lnTo>
                      <a:pt x="1956168" y="56997"/>
                    </a:lnTo>
                    <a:close/>
                  </a:path>
                </a:pathLst>
              </a:custGeom>
              <a:grpFill/>
              <a:ln w="0" cap="flat">
                <a:noFill/>
                <a:prstDash val="solid"/>
                <a:miter/>
              </a:ln>
            </p:spPr>
            <p:txBody>
              <a:bodyPr rtlCol="0" anchor="ctr"/>
              <a:lstStyle/>
              <a:p>
                <a:endParaRPr lang="ko-KR" altLang="en-US"/>
              </a:p>
            </p:txBody>
          </p:sp>
        </p:grpSp>
        <p:grpSp>
          <p:nvGrpSpPr>
            <p:cNvPr id="92" name="그래픽 82">
              <a:extLst>
                <a:ext uri="{FF2B5EF4-FFF2-40B4-BE49-F238E27FC236}">
                  <a16:creationId xmlns:a16="http://schemas.microsoft.com/office/drawing/2014/main" id="{CE515E16-2351-F1CC-01EA-1A7E7EF6B2DE}"/>
                </a:ext>
              </a:extLst>
            </p:cNvPr>
            <p:cNvGrpSpPr/>
            <p:nvPr/>
          </p:nvGrpSpPr>
          <p:grpSpPr>
            <a:xfrm>
              <a:off x="0" y="3912843"/>
              <a:ext cx="1362388" cy="1059964"/>
              <a:chOff x="0" y="3912843"/>
              <a:chExt cx="1362388" cy="1059964"/>
            </a:xfrm>
            <a:grpFill/>
          </p:grpSpPr>
          <p:sp>
            <p:nvSpPr>
              <p:cNvPr id="93" name="자유형: 도형 92">
                <a:extLst>
                  <a:ext uri="{FF2B5EF4-FFF2-40B4-BE49-F238E27FC236}">
                    <a16:creationId xmlns:a16="http://schemas.microsoft.com/office/drawing/2014/main" id="{DAC30ADA-B167-9C98-2B90-F4FFFE9F88A0}"/>
                  </a:ext>
                </a:extLst>
              </p:cNvPr>
              <p:cNvSpPr/>
              <p:nvPr/>
            </p:nvSpPr>
            <p:spPr>
              <a:xfrm>
                <a:off x="28498" y="3941341"/>
                <a:ext cx="1305391" cy="1002967"/>
              </a:xfrm>
              <a:custGeom>
                <a:avLst/>
                <a:gdLst>
                  <a:gd name="connsiteX0" fmla="*/ 1232607 w 1305391"/>
                  <a:gd name="connsiteY0" fmla="*/ 1002968 h 1002967"/>
                  <a:gd name="connsiteX1" fmla="*/ 217385 w 1305391"/>
                  <a:gd name="connsiteY1" fmla="*/ 1002968 h 1002967"/>
                  <a:gd name="connsiteX2" fmla="*/ 0 w 1305391"/>
                  <a:gd name="connsiteY2" fmla="*/ 785583 h 1002967"/>
                  <a:gd name="connsiteX3" fmla="*/ 0 w 1305391"/>
                  <a:gd name="connsiteY3" fmla="*/ 217385 h 1002967"/>
                  <a:gd name="connsiteX4" fmla="*/ 217385 w 1305391"/>
                  <a:gd name="connsiteY4" fmla="*/ 0 h 1002967"/>
                  <a:gd name="connsiteX5" fmla="*/ 1039845 w 1305391"/>
                  <a:gd name="connsiteY5" fmla="*/ 0 h 1002967"/>
                  <a:gd name="connsiteX6" fmla="*/ 1112630 w 1305391"/>
                  <a:gd name="connsiteY6" fmla="*/ 72785 h 1002967"/>
                  <a:gd name="connsiteX7" fmla="*/ 1039845 w 1305391"/>
                  <a:gd name="connsiteY7" fmla="*/ 145569 h 1002967"/>
                  <a:gd name="connsiteX8" fmla="*/ 217385 w 1305391"/>
                  <a:gd name="connsiteY8" fmla="*/ 145569 h 1002967"/>
                  <a:gd name="connsiteX9" fmla="*/ 145569 w 1305391"/>
                  <a:gd name="connsiteY9" fmla="*/ 217385 h 1002967"/>
                  <a:gd name="connsiteX10" fmla="*/ 145569 w 1305391"/>
                  <a:gd name="connsiteY10" fmla="*/ 785583 h 1002967"/>
                  <a:gd name="connsiteX11" fmla="*/ 217385 w 1305391"/>
                  <a:gd name="connsiteY11" fmla="*/ 857399 h 1002967"/>
                  <a:gd name="connsiteX12" fmla="*/ 1232607 w 1305391"/>
                  <a:gd name="connsiteY12" fmla="*/ 857399 h 1002967"/>
                  <a:gd name="connsiteX13" fmla="*/ 1305392 w 1305391"/>
                  <a:gd name="connsiteY13" fmla="*/ 930184 h 1002967"/>
                  <a:gd name="connsiteX14" fmla="*/ 1232607 w 1305391"/>
                  <a:gd name="connsiteY14" fmla="*/ 1002968 h 100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5391" h="1002967">
                    <a:moveTo>
                      <a:pt x="1232607" y="1002968"/>
                    </a:moveTo>
                    <a:lnTo>
                      <a:pt x="217385" y="1002968"/>
                    </a:lnTo>
                    <a:cubicBezTo>
                      <a:pt x="97521" y="1002968"/>
                      <a:pt x="0" y="905447"/>
                      <a:pt x="0" y="785583"/>
                    </a:cubicBezTo>
                    <a:lnTo>
                      <a:pt x="0" y="217385"/>
                    </a:lnTo>
                    <a:cubicBezTo>
                      <a:pt x="0" y="97521"/>
                      <a:pt x="97521" y="0"/>
                      <a:pt x="217385" y="0"/>
                    </a:cubicBezTo>
                    <a:lnTo>
                      <a:pt x="1039845" y="0"/>
                    </a:lnTo>
                    <a:cubicBezTo>
                      <a:pt x="1080028" y="0"/>
                      <a:pt x="1112630" y="32602"/>
                      <a:pt x="1112630" y="72785"/>
                    </a:cubicBezTo>
                    <a:cubicBezTo>
                      <a:pt x="1112630" y="112967"/>
                      <a:pt x="1080028" y="145569"/>
                      <a:pt x="1039845" y="145569"/>
                    </a:cubicBezTo>
                    <a:lnTo>
                      <a:pt x="217385" y="145569"/>
                    </a:lnTo>
                    <a:cubicBezTo>
                      <a:pt x="177772" y="145569"/>
                      <a:pt x="145569" y="177772"/>
                      <a:pt x="145569" y="217385"/>
                    </a:cubicBezTo>
                    <a:lnTo>
                      <a:pt x="145569" y="785583"/>
                    </a:lnTo>
                    <a:cubicBezTo>
                      <a:pt x="145569" y="825196"/>
                      <a:pt x="177772" y="857399"/>
                      <a:pt x="217385" y="857399"/>
                    </a:cubicBezTo>
                    <a:lnTo>
                      <a:pt x="1232607" y="857399"/>
                    </a:lnTo>
                    <a:cubicBezTo>
                      <a:pt x="1272790" y="857399"/>
                      <a:pt x="1305392" y="890001"/>
                      <a:pt x="1305392" y="930184"/>
                    </a:cubicBezTo>
                    <a:cubicBezTo>
                      <a:pt x="1305392" y="970366"/>
                      <a:pt x="1272790" y="1002968"/>
                      <a:pt x="1232607" y="1002968"/>
                    </a:cubicBezTo>
                    <a:close/>
                  </a:path>
                </a:pathLst>
              </a:custGeom>
              <a:grpFill/>
              <a:ln w="0" cap="flat">
                <a:noFill/>
                <a:prstDash val="solid"/>
                <a:miter/>
              </a:ln>
            </p:spPr>
            <p:txBody>
              <a:bodyPr rtlCol="0" anchor="ctr"/>
              <a:lstStyle/>
              <a:p>
                <a:endParaRPr lang="ko-KR" altLang="en-US"/>
              </a:p>
            </p:txBody>
          </p:sp>
          <p:sp>
            <p:nvSpPr>
              <p:cNvPr id="94" name="자유형: 도형 93">
                <a:extLst>
                  <a:ext uri="{FF2B5EF4-FFF2-40B4-BE49-F238E27FC236}">
                    <a16:creationId xmlns:a16="http://schemas.microsoft.com/office/drawing/2014/main" id="{3A58B640-4A38-0C74-60E7-B9D66CAB4488}"/>
                  </a:ext>
                </a:extLst>
              </p:cNvPr>
              <p:cNvSpPr/>
              <p:nvPr/>
            </p:nvSpPr>
            <p:spPr>
              <a:xfrm>
                <a:off x="0" y="3912843"/>
                <a:ext cx="1362388" cy="1059964"/>
              </a:xfrm>
              <a:custGeom>
                <a:avLst/>
                <a:gdLst>
                  <a:gd name="connsiteX0" fmla="*/ 1261106 w 1362388"/>
                  <a:gd name="connsiteY0" fmla="*/ 1059965 h 1059964"/>
                  <a:gd name="connsiteX1" fmla="*/ 245883 w 1362388"/>
                  <a:gd name="connsiteY1" fmla="*/ 1059965 h 1059964"/>
                  <a:gd name="connsiteX2" fmla="*/ 0 w 1362388"/>
                  <a:gd name="connsiteY2" fmla="*/ 814081 h 1059964"/>
                  <a:gd name="connsiteX3" fmla="*/ 0 w 1362388"/>
                  <a:gd name="connsiteY3" fmla="*/ 245883 h 1059964"/>
                  <a:gd name="connsiteX4" fmla="*/ 245883 w 1362388"/>
                  <a:gd name="connsiteY4" fmla="*/ 0 h 1059964"/>
                  <a:gd name="connsiteX5" fmla="*/ 1068343 w 1362388"/>
                  <a:gd name="connsiteY5" fmla="*/ 0 h 1059964"/>
                  <a:gd name="connsiteX6" fmla="*/ 1169626 w 1362388"/>
                  <a:gd name="connsiteY6" fmla="*/ 101283 h 1059964"/>
                  <a:gd name="connsiteX7" fmla="*/ 1068343 w 1362388"/>
                  <a:gd name="connsiteY7" fmla="*/ 202566 h 1059964"/>
                  <a:gd name="connsiteX8" fmla="*/ 245883 w 1362388"/>
                  <a:gd name="connsiteY8" fmla="*/ 202566 h 1059964"/>
                  <a:gd name="connsiteX9" fmla="*/ 202566 w 1362388"/>
                  <a:gd name="connsiteY9" fmla="*/ 245883 h 1059964"/>
                  <a:gd name="connsiteX10" fmla="*/ 202566 w 1362388"/>
                  <a:gd name="connsiteY10" fmla="*/ 814081 h 1059964"/>
                  <a:gd name="connsiteX11" fmla="*/ 245883 w 1362388"/>
                  <a:gd name="connsiteY11" fmla="*/ 857399 h 1059964"/>
                  <a:gd name="connsiteX12" fmla="*/ 1261106 w 1362388"/>
                  <a:gd name="connsiteY12" fmla="*/ 857399 h 1059964"/>
                  <a:gd name="connsiteX13" fmla="*/ 1362389 w 1362388"/>
                  <a:gd name="connsiteY13" fmla="*/ 958682 h 1059964"/>
                  <a:gd name="connsiteX14" fmla="*/ 1261106 w 1362388"/>
                  <a:gd name="connsiteY14" fmla="*/ 1059965 h 1059964"/>
                  <a:gd name="connsiteX15" fmla="*/ 245883 w 1362388"/>
                  <a:gd name="connsiteY15" fmla="*/ 57053 h 1059964"/>
                  <a:gd name="connsiteX16" fmla="*/ 56997 w 1362388"/>
                  <a:gd name="connsiteY16" fmla="*/ 245940 h 1059964"/>
                  <a:gd name="connsiteX17" fmla="*/ 56997 w 1362388"/>
                  <a:gd name="connsiteY17" fmla="*/ 814138 h 1059964"/>
                  <a:gd name="connsiteX18" fmla="*/ 245883 w 1362388"/>
                  <a:gd name="connsiteY18" fmla="*/ 1003025 h 1059964"/>
                  <a:gd name="connsiteX19" fmla="*/ 1261106 w 1362388"/>
                  <a:gd name="connsiteY19" fmla="*/ 1003025 h 1059964"/>
                  <a:gd name="connsiteX20" fmla="*/ 1305392 w 1362388"/>
                  <a:gd name="connsiteY20" fmla="*/ 958739 h 1059964"/>
                  <a:gd name="connsiteX21" fmla="*/ 1261106 w 1362388"/>
                  <a:gd name="connsiteY21" fmla="*/ 914453 h 1059964"/>
                  <a:gd name="connsiteX22" fmla="*/ 245883 w 1362388"/>
                  <a:gd name="connsiteY22" fmla="*/ 914453 h 1059964"/>
                  <a:gd name="connsiteX23" fmla="*/ 145569 w 1362388"/>
                  <a:gd name="connsiteY23" fmla="*/ 814138 h 1059964"/>
                  <a:gd name="connsiteX24" fmla="*/ 145569 w 1362388"/>
                  <a:gd name="connsiteY24" fmla="*/ 245940 h 1059964"/>
                  <a:gd name="connsiteX25" fmla="*/ 245883 w 1362388"/>
                  <a:gd name="connsiteY25" fmla="*/ 145626 h 1059964"/>
                  <a:gd name="connsiteX26" fmla="*/ 1068343 w 1362388"/>
                  <a:gd name="connsiteY26" fmla="*/ 145626 h 1059964"/>
                  <a:gd name="connsiteX27" fmla="*/ 1112630 w 1362388"/>
                  <a:gd name="connsiteY27" fmla="*/ 101340 h 1059964"/>
                  <a:gd name="connsiteX28" fmla="*/ 1068343 w 1362388"/>
                  <a:gd name="connsiteY28" fmla="*/ 57053 h 1059964"/>
                  <a:gd name="connsiteX29" fmla="*/ 245883 w 1362388"/>
                  <a:gd name="connsiteY29" fmla="*/ 57053 h 105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62388" h="1059964">
                    <a:moveTo>
                      <a:pt x="1261106" y="1059965"/>
                    </a:moveTo>
                    <a:lnTo>
                      <a:pt x="245883" y="1059965"/>
                    </a:lnTo>
                    <a:cubicBezTo>
                      <a:pt x="110288" y="1059965"/>
                      <a:pt x="0" y="949676"/>
                      <a:pt x="0" y="814081"/>
                    </a:cubicBezTo>
                    <a:lnTo>
                      <a:pt x="0" y="245883"/>
                    </a:lnTo>
                    <a:cubicBezTo>
                      <a:pt x="0" y="110288"/>
                      <a:pt x="110288" y="0"/>
                      <a:pt x="245883" y="0"/>
                    </a:cubicBezTo>
                    <a:lnTo>
                      <a:pt x="1068343" y="0"/>
                    </a:lnTo>
                    <a:cubicBezTo>
                      <a:pt x="1124200" y="0"/>
                      <a:pt x="1169626" y="45426"/>
                      <a:pt x="1169626" y="101283"/>
                    </a:cubicBezTo>
                    <a:cubicBezTo>
                      <a:pt x="1169626" y="157139"/>
                      <a:pt x="1124200" y="202566"/>
                      <a:pt x="1068343" y="202566"/>
                    </a:cubicBezTo>
                    <a:lnTo>
                      <a:pt x="245883" y="202566"/>
                    </a:lnTo>
                    <a:cubicBezTo>
                      <a:pt x="222002" y="202566"/>
                      <a:pt x="202566" y="222001"/>
                      <a:pt x="202566" y="245883"/>
                    </a:cubicBezTo>
                    <a:lnTo>
                      <a:pt x="202566" y="814081"/>
                    </a:lnTo>
                    <a:cubicBezTo>
                      <a:pt x="202566" y="837963"/>
                      <a:pt x="222002" y="857399"/>
                      <a:pt x="245883" y="857399"/>
                    </a:cubicBezTo>
                    <a:lnTo>
                      <a:pt x="1261106" y="857399"/>
                    </a:lnTo>
                    <a:cubicBezTo>
                      <a:pt x="1316962" y="857399"/>
                      <a:pt x="1362389" y="902825"/>
                      <a:pt x="1362389" y="958682"/>
                    </a:cubicBezTo>
                    <a:cubicBezTo>
                      <a:pt x="1362389" y="1014538"/>
                      <a:pt x="1316962" y="1059965"/>
                      <a:pt x="1261106" y="1059965"/>
                    </a:cubicBezTo>
                    <a:close/>
                    <a:moveTo>
                      <a:pt x="245883" y="57053"/>
                    </a:moveTo>
                    <a:cubicBezTo>
                      <a:pt x="141750" y="57053"/>
                      <a:pt x="56997" y="141807"/>
                      <a:pt x="56997" y="245940"/>
                    </a:cubicBezTo>
                    <a:lnTo>
                      <a:pt x="56997" y="814138"/>
                    </a:lnTo>
                    <a:cubicBezTo>
                      <a:pt x="56997" y="918271"/>
                      <a:pt x="141750" y="1003025"/>
                      <a:pt x="245883" y="1003025"/>
                    </a:cubicBezTo>
                    <a:lnTo>
                      <a:pt x="1261106" y="1003025"/>
                    </a:lnTo>
                    <a:cubicBezTo>
                      <a:pt x="1285500" y="1003025"/>
                      <a:pt x="1305392" y="983133"/>
                      <a:pt x="1305392" y="958739"/>
                    </a:cubicBezTo>
                    <a:cubicBezTo>
                      <a:pt x="1305392" y="934344"/>
                      <a:pt x="1285500" y="914453"/>
                      <a:pt x="1261106" y="914453"/>
                    </a:cubicBezTo>
                    <a:lnTo>
                      <a:pt x="245883" y="914453"/>
                    </a:lnTo>
                    <a:cubicBezTo>
                      <a:pt x="190539" y="914453"/>
                      <a:pt x="145569" y="869425"/>
                      <a:pt x="145569" y="814138"/>
                    </a:cubicBezTo>
                    <a:lnTo>
                      <a:pt x="145569" y="245940"/>
                    </a:lnTo>
                    <a:cubicBezTo>
                      <a:pt x="145569" y="190596"/>
                      <a:pt x="190596" y="145626"/>
                      <a:pt x="245883" y="145626"/>
                    </a:cubicBezTo>
                    <a:lnTo>
                      <a:pt x="1068343" y="145626"/>
                    </a:lnTo>
                    <a:cubicBezTo>
                      <a:pt x="1092738" y="145626"/>
                      <a:pt x="1112630" y="125734"/>
                      <a:pt x="1112630" y="101340"/>
                    </a:cubicBezTo>
                    <a:cubicBezTo>
                      <a:pt x="1112630" y="76945"/>
                      <a:pt x="1092738" y="57053"/>
                      <a:pt x="1068343" y="57053"/>
                    </a:cubicBezTo>
                    <a:lnTo>
                      <a:pt x="245883" y="57053"/>
                    </a:lnTo>
                    <a:close/>
                  </a:path>
                </a:pathLst>
              </a:custGeom>
              <a:grpFill/>
              <a:ln w="0" cap="flat">
                <a:noFill/>
                <a:prstDash val="solid"/>
                <a:miter/>
              </a:ln>
            </p:spPr>
            <p:txBody>
              <a:bodyPr rtlCol="0" anchor="ctr"/>
              <a:lstStyle/>
              <a:p>
                <a:endParaRPr lang="ko-KR" altLang="en-US"/>
              </a:p>
            </p:txBody>
          </p:sp>
        </p:grpSp>
        <p:grpSp>
          <p:nvGrpSpPr>
            <p:cNvPr id="95" name="그래픽 82">
              <a:extLst>
                <a:ext uri="{FF2B5EF4-FFF2-40B4-BE49-F238E27FC236}">
                  <a16:creationId xmlns:a16="http://schemas.microsoft.com/office/drawing/2014/main" id="{EB0BFE3C-2C18-5124-2056-349184C21804}"/>
                </a:ext>
              </a:extLst>
            </p:cNvPr>
            <p:cNvGrpSpPr/>
            <p:nvPr/>
          </p:nvGrpSpPr>
          <p:grpSpPr>
            <a:xfrm>
              <a:off x="8429105" y="3912843"/>
              <a:ext cx="1477635" cy="1059964"/>
              <a:chOff x="8429105" y="3912843"/>
              <a:chExt cx="1477635" cy="1059964"/>
            </a:xfrm>
            <a:grpFill/>
          </p:grpSpPr>
          <p:sp>
            <p:nvSpPr>
              <p:cNvPr id="96" name="자유형: 도형 95">
                <a:extLst>
                  <a:ext uri="{FF2B5EF4-FFF2-40B4-BE49-F238E27FC236}">
                    <a16:creationId xmlns:a16="http://schemas.microsoft.com/office/drawing/2014/main" id="{0172DF7C-05A7-EE1B-CD5F-E8EFEAEEF386}"/>
                  </a:ext>
                </a:extLst>
              </p:cNvPr>
              <p:cNvSpPr/>
              <p:nvPr/>
            </p:nvSpPr>
            <p:spPr>
              <a:xfrm>
                <a:off x="8457603" y="3941341"/>
                <a:ext cx="1420638" cy="1002967"/>
              </a:xfrm>
              <a:custGeom>
                <a:avLst/>
                <a:gdLst>
                  <a:gd name="connsiteX0" fmla="*/ 1203254 w 1420638"/>
                  <a:gd name="connsiteY0" fmla="*/ 1002968 h 1002967"/>
                  <a:gd name="connsiteX1" fmla="*/ 72785 w 1420638"/>
                  <a:gd name="connsiteY1" fmla="*/ 1002968 h 1002967"/>
                  <a:gd name="connsiteX2" fmla="*/ 0 w 1420638"/>
                  <a:gd name="connsiteY2" fmla="*/ 930184 h 1002967"/>
                  <a:gd name="connsiteX3" fmla="*/ 72785 w 1420638"/>
                  <a:gd name="connsiteY3" fmla="*/ 857399 h 1002967"/>
                  <a:gd name="connsiteX4" fmla="*/ 1203254 w 1420638"/>
                  <a:gd name="connsiteY4" fmla="*/ 857399 h 1002967"/>
                  <a:gd name="connsiteX5" fmla="*/ 1275070 w 1420638"/>
                  <a:gd name="connsiteY5" fmla="*/ 785583 h 1002967"/>
                  <a:gd name="connsiteX6" fmla="*/ 1275070 w 1420638"/>
                  <a:gd name="connsiteY6" fmla="*/ 217385 h 1002967"/>
                  <a:gd name="connsiteX7" fmla="*/ 1203254 w 1420638"/>
                  <a:gd name="connsiteY7" fmla="*/ 145569 h 1002967"/>
                  <a:gd name="connsiteX8" fmla="*/ 232831 w 1420638"/>
                  <a:gd name="connsiteY8" fmla="*/ 145569 h 1002967"/>
                  <a:gd name="connsiteX9" fmla="*/ 160046 w 1420638"/>
                  <a:gd name="connsiteY9" fmla="*/ 72785 h 1002967"/>
                  <a:gd name="connsiteX10" fmla="*/ 232831 w 1420638"/>
                  <a:gd name="connsiteY10" fmla="*/ 0 h 1002967"/>
                  <a:gd name="connsiteX11" fmla="*/ 1203254 w 1420638"/>
                  <a:gd name="connsiteY11" fmla="*/ 0 h 1002967"/>
                  <a:gd name="connsiteX12" fmla="*/ 1420639 w 1420638"/>
                  <a:gd name="connsiteY12" fmla="*/ 217385 h 1002967"/>
                  <a:gd name="connsiteX13" fmla="*/ 1420639 w 1420638"/>
                  <a:gd name="connsiteY13" fmla="*/ 785583 h 1002967"/>
                  <a:gd name="connsiteX14" fmla="*/ 1203254 w 1420638"/>
                  <a:gd name="connsiteY14" fmla="*/ 1002968 h 100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638" h="1002967">
                    <a:moveTo>
                      <a:pt x="1203254" y="1002968"/>
                    </a:moveTo>
                    <a:lnTo>
                      <a:pt x="72785" y="1002968"/>
                    </a:lnTo>
                    <a:cubicBezTo>
                      <a:pt x="32602" y="1002968"/>
                      <a:pt x="0" y="970366"/>
                      <a:pt x="0" y="930184"/>
                    </a:cubicBezTo>
                    <a:cubicBezTo>
                      <a:pt x="0" y="890001"/>
                      <a:pt x="32602" y="857399"/>
                      <a:pt x="72785" y="857399"/>
                    </a:cubicBezTo>
                    <a:lnTo>
                      <a:pt x="1203254" y="857399"/>
                    </a:lnTo>
                    <a:cubicBezTo>
                      <a:pt x="1242866" y="857399"/>
                      <a:pt x="1275070" y="825196"/>
                      <a:pt x="1275070" y="785583"/>
                    </a:cubicBezTo>
                    <a:lnTo>
                      <a:pt x="1275070" y="217385"/>
                    </a:lnTo>
                    <a:cubicBezTo>
                      <a:pt x="1275070" y="177772"/>
                      <a:pt x="1242866" y="145569"/>
                      <a:pt x="1203254" y="145569"/>
                    </a:cubicBezTo>
                    <a:lnTo>
                      <a:pt x="232831" y="145569"/>
                    </a:lnTo>
                    <a:cubicBezTo>
                      <a:pt x="192649" y="145569"/>
                      <a:pt x="160046" y="112967"/>
                      <a:pt x="160046" y="72785"/>
                    </a:cubicBezTo>
                    <a:cubicBezTo>
                      <a:pt x="160046" y="32602"/>
                      <a:pt x="192649" y="0"/>
                      <a:pt x="232831" y="0"/>
                    </a:cubicBezTo>
                    <a:lnTo>
                      <a:pt x="1203254" y="0"/>
                    </a:lnTo>
                    <a:cubicBezTo>
                      <a:pt x="1323118" y="0"/>
                      <a:pt x="1420639" y="97521"/>
                      <a:pt x="1420639" y="217385"/>
                    </a:cubicBezTo>
                    <a:lnTo>
                      <a:pt x="1420639" y="785583"/>
                    </a:lnTo>
                    <a:cubicBezTo>
                      <a:pt x="1420639" y="905447"/>
                      <a:pt x="1323118" y="1002968"/>
                      <a:pt x="1203254" y="1002968"/>
                    </a:cubicBezTo>
                    <a:close/>
                  </a:path>
                </a:pathLst>
              </a:custGeom>
              <a:grpFill/>
              <a:ln w="0" cap="flat">
                <a:noFill/>
                <a:prstDash val="solid"/>
                <a:miter/>
              </a:ln>
            </p:spPr>
            <p:txBody>
              <a:bodyPr rtlCol="0" anchor="ctr"/>
              <a:lstStyle/>
              <a:p>
                <a:endParaRPr lang="ko-KR" altLang="en-US"/>
              </a:p>
            </p:txBody>
          </p:sp>
          <p:sp>
            <p:nvSpPr>
              <p:cNvPr id="97" name="자유형: 도형 96">
                <a:extLst>
                  <a:ext uri="{FF2B5EF4-FFF2-40B4-BE49-F238E27FC236}">
                    <a16:creationId xmlns:a16="http://schemas.microsoft.com/office/drawing/2014/main" id="{F75D2C6F-28F6-B1DF-D98F-79E8B73C1A1E}"/>
                  </a:ext>
                </a:extLst>
              </p:cNvPr>
              <p:cNvSpPr/>
              <p:nvPr/>
            </p:nvSpPr>
            <p:spPr>
              <a:xfrm>
                <a:off x="8429105" y="3912843"/>
                <a:ext cx="1477635" cy="1059964"/>
              </a:xfrm>
              <a:custGeom>
                <a:avLst/>
                <a:gdLst>
                  <a:gd name="connsiteX0" fmla="*/ 1231752 w 1477635"/>
                  <a:gd name="connsiteY0" fmla="*/ 1059965 h 1059964"/>
                  <a:gd name="connsiteX1" fmla="*/ 101283 w 1477635"/>
                  <a:gd name="connsiteY1" fmla="*/ 1059965 h 1059964"/>
                  <a:gd name="connsiteX2" fmla="*/ 0 w 1477635"/>
                  <a:gd name="connsiteY2" fmla="*/ 958682 h 1059964"/>
                  <a:gd name="connsiteX3" fmla="*/ 101283 w 1477635"/>
                  <a:gd name="connsiteY3" fmla="*/ 857399 h 1059964"/>
                  <a:gd name="connsiteX4" fmla="*/ 1231752 w 1477635"/>
                  <a:gd name="connsiteY4" fmla="*/ 857399 h 1059964"/>
                  <a:gd name="connsiteX5" fmla="*/ 1275070 w 1477635"/>
                  <a:gd name="connsiteY5" fmla="*/ 814081 h 1059964"/>
                  <a:gd name="connsiteX6" fmla="*/ 1275070 w 1477635"/>
                  <a:gd name="connsiteY6" fmla="*/ 245883 h 1059964"/>
                  <a:gd name="connsiteX7" fmla="*/ 1231752 w 1477635"/>
                  <a:gd name="connsiteY7" fmla="*/ 202566 h 1059964"/>
                  <a:gd name="connsiteX8" fmla="*/ 261329 w 1477635"/>
                  <a:gd name="connsiteY8" fmla="*/ 202566 h 1059964"/>
                  <a:gd name="connsiteX9" fmla="*/ 160046 w 1477635"/>
                  <a:gd name="connsiteY9" fmla="*/ 101283 h 1059964"/>
                  <a:gd name="connsiteX10" fmla="*/ 261329 w 1477635"/>
                  <a:gd name="connsiteY10" fmla="*/ 0 h 1059964"/>
                  <a:gd name="connsiteX11" fmla="*/ 1231752 w 1477635"/>
                  <a:gd name="connsiteY11" fmla="*/ 0 h 1059964"/>
                  <a:gd name="connsiteX12" fmla="*/ 1477636 w 1477635"/>
                  <a:gd name="connsiteY12" fmla="*/ 245883 h 1059964"/>
                  <a:gd name="connsiteX13" fmla="*/ 1477636 w 1477635"/>
                  <a:gd name="connsiteY13" fmla="*/ 814081 h 1059964"/>
                  <a:gd name="connsiteX14" fmla="*/ 1231752 w 1477635"/>
                  <a:gd name="connsiteY14" fmla="*/ 1059965 h 1059964"/>
                  <a:gd name="connsiteX15" fmla="*/ 101283 w 1477635"/>
                  <a:gd name="connsiteY15" fmla="*/ 914396 h 1059964"/>
                  <a:gd name="connsiteX16" fmla="*/ 56997 w 1477635"/>
                  <a:gd name="connsiteY16" fmla="*/ 958682 h 1059964"/>
                  <a:gd name="connsiteX17" fmla="*/ 101283 w 1477635"/>
                  <a:gd name="connsiteY17" fmla="*/ 1002968 h 1059964"/>
                  <a:gd name="connsiteX18" fmla="*/ 1231752 w 1477635"/>
                  <a:gd name="connsiteY18" fmla="*/ 1002968 h 1059964"/>
                  <a:gd name="connsiteX19" fmla="*/ 1420639 w 1477635"/>
                  <a:gd name="connsiteY19" fmla="*/ 814081 h 1059964"/>
                  <a:gd name="connsiteX20" fmla="*/ 1420639 w 1477635"/>
                  <a:gd name="connsiteY20" fmla="*/ 245883 h 1059964"/>
                  <a:gd name="connsiteX21" fmla="*/ 1231752 w 1477635"/>
                  <a:gd name="connsiteY21" fmla="*/ 56997 h 1059964"/>
                  <a:gd name="connsiteX22" fmla="*/ 261329 w 1477635"/>
                  <a:gd name="connsiteY22" fmla="*/ 56997 h 1059964"/>
                  <a:gd name="connsiteX23" fmla="*/ 217043 w 1477635"/>
                  <a:gd name="connsiteY23" fmla="*/ 101283 h 1059964"/>
                  <a:gd name="connsiteX24" fmla="*/ 261329 w 1477635"/>
                  <a:gd name="connsiteY24" fmla="*/ 145569 h 1059964"/>
                  <a:gd name="connsiteX25" fmla="*/ 1231752 w 1477635"/>
                  <a:gd name="connsiteY25" fmla="*/ 145569 h 1059964"/>
                  <a:gd name="connsiteX26" fmla="*/ 1332066 w 1477635"/>
                  <a:gd name="connsiteY26" fmla="*/ 245883 h 1059964"/>
                  <a:gd name="connsiteX27" fmla="*/ 1332066 w 1477635"/>
                  <a:gd name="connsiteY27" fmla="*/ 814081 h 1059964"/>
                  <a:gd name="connsiteX28" fmla="*/ 1231752 w 1477635"/>
                  <a:gd name="connsiteY28" fmla="*/ 914396 h 1059964"/>
                  <a:gd name="connsiteX29" fmla="*/ 101283 w 1477635"/>
                  <a:gd name="connsiteY29" fmla="*/ 914396 h 105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77635" h="1059964">
                    <a:moveTo>
                      <a:pt x="1231752" y="1059965"/>
                    </a:moveTo>
                    <a:lnTo>
                      <a:pt x="101283" y="1059965"/>
                    </a:lnTo>
                    <a:cubicBezTo>
                      <a:pt x="45426" y="1059965"/>
                      <a:pt x="0" y="1014538"/>
                      <a:pt x="0" y="958682"/>
                    </a:cubicBezTo>
                    <a:cubicBezTo>
                      <a:pt x="0" y="902825"/>
                      <a:pt x="45426" y="857399"/>
                      <a:pt x="101283" y="857399"/>
                    </a:cubicBezTo>
                    <a:lnTo>
                      <a:pt x="1231752" y="857399"/>
                    </a:lnTo>
                    <a:cubicBezTo>
                      <a:pt x="1255634" y="857399"/>
                      <a:pt x="1275070" y="837963"/>
                      <a:pt x="1275070" y="814081"/>
                    </a:cubicBezTo>
                    <a:lnTo>
                      <a:pt x="1275070" y="245883"/>
                    </a:lnTo>
                    <a:cubicBezTo>
                      <a:pt x="1275070" y="222001"/>
                      <a:pt x="1255634" y="202566"/>
                      <a:pt x="1231752" y="202566"/>
                    </a:cubicBezTo>
                    <a:lnTo>
                      <a:pt x="261329" y="202566"/>
                    </a:lnTo>
                    <a:cubicBezTo>
                      <a:pt x="205473" y="202566"/>
                      <a:pt x="160046" y="157139"/>
                      <a:pt x="160046" y="101283"/>
                    </a:cubicBezTo>
                    <a:cubicBezTo>
                      <a:pt x="160046" y="45426"/>
                      <a:pt x="205473" y="0"/>
                      <a:pt x="261329" y="0"/>
                    </a:cubicBezTo>
                    <a:lnTo>
                      <a:pt x="1231752" y="0"/>
                    </a:lnTo>
                    <a:cubicBezTo>
                      <a:pt x="1367347" y="0"/>
                      <a:pt x="1477636" y="110288"/>
                      <a:pt x="1477636" y="245883"/>
                    </a:cubicBezTo>
                    <a:lnTo>
                      <a:pt x="1477636" y="814081"/>
                    </a:lnTo>
                    <a:cubicBezTo>
                      <a:pt x="1477636" y="949676"/>
                      <a:pt x="1367347" y="1059965"/>
                      <a:pt x="1231752" y="1059965"/>
                    </a:cubicBezTo>
                    <a:close/>
                    <a:moveTo>
                      <a:pt x="101283" y="914396"/>
                    </a:moveTo>
                    <a:cubicBezTo>
                      <a:pt x="76888" y="914396"/>
                      <a:pt x="56997" y="934287"/>
                      <a:pt x="56997" y="958682"/>
                    </a:cubicBezTo>
                    <a:cubicBezTo>
                      <a:pt x="56997" y="983076"/>
                      <a:pt x="76888" y="1002968"/>
                      <a:pt x="101283" y="1002968"/>
                    </a:cubicBezTo>
                    <a:lnTo>
                      <a:pt x="1231752" y="1002968"/>
                    </a:lnTo>
                    <a:cubicBezTo>
                      <a:pt x="1335885" y="1002968"/>
                      <a:pt x="1420639" y="918214"/>
                      <a:pt x="1420639" y="814081"/>
                    </a:cubicBezTo>
                    <a:lnTo>
                      <a:pt x="1420639" y="245883"/>
                    </a:lnTo>
                    <a:cubicBezTo>
                      <a:pt x="1420639" y="141750"/>
                      <a:pt x="1335885" y="56997"/>
                      <a:pt x="1231752" y="56997"/>
                    </a:cubicBezTo>
                    <a:lnTo>
                      <a:pt x="261329" y="56997"/>
                    </a:lnTo>
                    <a:cubicBezTo>
                      <a:pt x="236934" y="56997"/>
                      <a:pt x="217043" y="76888"/>
                      <a:pt x="217043" y="101283"/>
                    </a:cubicBezTo>
                    <a:cubicBezTo>
                      <a:pt x="217043" y="125677"/>
                      <a:pt x="236934" y="145569"/>
                      <a:pt x="261329" y="145569"/>
                    </a:cubicBezTo>
                    <a:lnTo>
                      <a:pt x="1231752" y="145569"/>
                    </a:lnTo>
                    <a:cubicBezTo>
                      <a:pt x="1287096" y="145569"/>
                      <a:pt x="1332066" y="190596"/>
                      <a:pt x="1332066" y="245883"/>
                    </a:cubicBezTo>
                    <a:lnTo>
                      <a:pt x="1332066" y="814081"/>
                    </a:lnTo>
                    <a:cubicBezTo>
                      <a:pt x="1332066" y="869425"/>
                      <a:pt x="1287039" y="914396"/>
                      <a:pt x="1231752" y="914396"/>
                    </a:cubicBezTo>
                    <a:lnTo>
                      <a:pt x="101283" y="914396"/>
                    </a:lnTo>
                    <a:close/>
                  </a:path>
                </a:pathLst>
              </a:custGeom>
              <a:grpFill/>
              <a:ln w="0" cap="flat">
                <a:noFill/>
                <a:prstDash val="solid"/>
                <a:miter/>
              </a:ln>
            </p:spPr>
            <p:txBody>
              <a:bodyPr rtlCol="0" anchor="ctr"/>
              <a:lstStyle/>
              <a:p>
                <a:endParaRPr lang="ko-KR" altLang="en-US"/>
              </a:p>
            </p:txBody>
          </p:sp>
        </p:grpSp>
        <p:grpSp>
          <p:nvGrpSpPr>
            <p:cNvPr id="98" name="그래픽 82">
              <a:extLst>
                <a:ext uri="{FF2B5EF4-FFF2-40B4-BE49-F238E27FC236}">
                  <a16:creationId xmlns:a16="http://schemas.microsoft.com/office/drawing/2014/main" id="{73175896-8EE1-AB1D-A926-28A580BB5537}"/>
                </a:ext>
              </a:extLst>
            </p:cNvPr>
            <p:cNvGrpSpPr/>
            <p:nvPr/>
          </p:nvGrpSpPr>
          <p:grpSpPr>
            <a:xfrm>
              <a:off x="1147568" y="3834928"/>
              <a:ext cx="1794251" cy="1794251"/>
              <a:chOff x="1147568" y="3834928"/>
              <a:chExt cx="1794251" cy="1794251"/>
            </a:xfrm>
            <a:grpFill/>
          </p:grpSpPr>
          <p:sp>
            <p:nvSpPr>
              <p:cNvPr id="99" name="자유형: 도형 98">
                <a:extLst>
                  <a:ext uri="{FF2B5EF4-FFF2-40B4-BE49-F238E27FC236}">
                    <a16:creationId xmlns:a16="http://schemas.microsoft.com/office/drawing/2014/main" id="{C05248E9-EB2F-43CB-5B87-DC89A89507FA}"/>
                  </a:ext>
                </a:extLst>
              </p:cNvPr>
              <p:cNvSpPr/>
              <p:nvPr/>
            </p:nvSpPr>
            <p:spPr>
              <a:xfrm>
                <a:off x="1176066" y="3863427"/>
                <a:ext cx="1737254" cy="1737254"/>
              </a:xfrm>
              <a:custGeom>
                <a:avLst/>
                <a:gdLst>
                  <a:gd name="connsiteX0" fmla="*/ 868627 w 1737254"/>
                  <a:gd name="connsiteY0" fmla="*/ 1737255 h 1737254"/>
                  <a:gd name="connsiteX1" fmla="*/ 0 w 1737254"/>
                  <a:gd name="connsiteY1" fmla="*/ 868627 h 1737254"/>
                  <a:gd name="connsiteX2" fmla="*/ 868627 w 1737254"/>
                  <a:gd name="connsiteY2" fmla="*/ 0 h 1737254"/>
                  <a:gd name="connsiteX3" fmla="*/ 1737255 w 1737254"/>
                  <a:gd name="connsiteY3" fmla="*/ 868627 h 1737254"/>
                  <a:gd name="connsiteX4" fmla="*/ 868627 w 1737254"/>
                  <a:gd name="connsiteY4" fmla="*/ 1737255 h 1737254"/>
                  <a:gd name="connsiteX5" fmla="*/ 868627 w 1737254"/>
                  <a:gd name="connsiteY5" fmla="*/ 145569 h 1737254"/>
                  <a:gd name="connsiteX6" fmla="*/ 145569 w 1737254"/>
                  <a:gd name="connsiteY6" fmla="*/ 868627 h 1737254"/>
                  <a:gd name="connsiteX7" fmla="*/ 868627 w 1737254"/>
                  <a:gd name="connsiteY7" fmla="*/ 1591685 h 1737254"/>
                  <a:gd name="connsiteX8" fmla="*/ 1591686 w 1737254"/>
                  <a:gd name="connsiteY8" fmla="*/ 868627 h 1737254"/>
                  <a:gd name="connsiteX9" fmla="*/ 868627 w 1737254"/>
                  <a:gd name="connsiteY9" fmla="*/ 145569 h 173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7254" h="1737254">
                    <a:moveTo>
                      <a:pt x="868627" y="1737255"/>
                    </a:moveTo>
                    <a:cubicBezTo>
                      <a:pt x="389685" y="1737255"/>
                      <a:pt x="0" y="1347569"/>
                      <a:pt x="0" y="868627"/>
                    </a:cubicBezTo>
                    <a:cubicBezTo>
                      <a:pt x="0" y="389686"/>
                      <a:pt x="389685" y="0"/>
                      <a:pt x="868627" y="0"/>
                    </a:cubicBezTo>
                    <a:cubicBezTo>
                      <a:pt x="1347569" y="0"/>
                      <a:pt x="1737255" y="389686"/>
                      <a:pt x="1737255" y="868627"/>
                    </a:cubicBezTo>
                    <a:cubicBezTo>
                      <a:pt x="1737255" y="1347569"/>
                      <a:pt x="1347569" y="1737255"/>
                      <a:pt x="868627" y="1737255"/>
                    </a:cubicBezTo>
                    <a:close/>
                    <a:moveTo>
                      <a:pt x="868627" y="145569"/>
                    </a:moveTo>
                    <a:cubicBezTo>
                      <a:pt x="469937" y="145569"/>
                      <a:pt x="145569" y="469936"/>
                      <a:pt x="145569" y="868627"/>
                    </a:cubicBezTo>
                    <a:cubicBezTo>
                      <a:pt x="145569" y="1267318"/>
                      <a:pt x="469937" y="1591685"/>
                      <a:pt x="868627" y="1591685"/>
                    </a:cubicBezTo>
                    <a:cubicBezTo>
                      <a:pt x="1267318" y="1591685"/>
                      <a:pt x="1591686" y="1267318"/>
                      <a:pt x="1591686" y="868627"/>
                    </a:cubicBezTo>
                    <a:cubicBezTo>
                      <a:pt x="1591686" y="469936"/>
                      <a:pt x="1267318" y="145569"/>
                      <a:pt x="868627" y="145569"/>
                    </a:cubicBezTo>
                    <a:close/>
                  </a:path>
                </a:pathLst>
              </a:custGeom>
              <a:grpFill/>
              <a:ln w="0" cap="flat">
                <a:noFill/>
                <a:prstDash val="solid"/>
                <a:miter/>
              </a:ln>
            </p:spPr>
            <p:txBody>
              <a:bodyPr rtlCol="0" anchor="ctr"/>
              <a:lstStyle/>
              <a:p>
                <a:endParaRPr lang="ko-KR" altLang="en-US"/>
              </a:p>
            </p:txBody>
          </p:sp>
          <p:sp>
            <p:nvSpPr>
              <p:cNvPr id="100" name="자유형: 도형 99">
                <a:extLst>
                  <a:ext uri="{FF2B5EF4-FFF2-40B4-BE49-F238E27FC236}">
                    <a16:creationId xmlns:a16="http://schemas.microsoft.com/office/drawing/2014/main" id="{D5D6174A-6074-202D-E81C-CEBD3A2B9ED8}"/>
                  </a:ext>
                </a:extLst>
              </p:cNvPr>
              <p:cNvSpPr/>
              <p:nvPr/>
            </p:nvSpPr>
            <p:spPr>
              <a:xfrm>
                <a:off x="1147568" y="3834928"/>
                <a:ext cx="1794251" cy="1794251"/>
              </a:xfrm>
              <a:custGeom>
                <a:avLst/>
                <a:gdLst>
                  <a:gd name="connsiteX0" fmla="*/ 897126 w 1794251"/>
                  <a:gd name="connsiteY0" fmla="*/ 1794251 h 1794251"/>
                  <a:gd name="connsiteX1" fmla="*/ 0 w 1794251"/>
                  <a:gd name="connsiteY1" fmla="*/ 897126 h 1794251"/>
                  <a:gd name="connsiteX2" fmla="*/ 897126 w 1794251"/>
                  <a:gd name="connsiteY2" fmla="*/ 0 h 1794251"/>
                  <a:gd name="connsiteX3" fmla="*/ 1794251 w 1794251"/>
                  <a:gd name="connsiteY3" fmla="*/ 897126 h 1794251"/>
                  <a:gd name="connsiteX4" fmla="*/ 897126 w 1794251"/>
                  <a:gd name="connsiteY4" fmla="*/ 1794251 h 1794251"/>
                  <a:gd name="connsiteX5" fmla="*/ 897126 w 1794251"/>
                  <a:gd name="connsiteY5" fmla="*/ 56997 h 1794251"/>
                  <a:gd name="connsiteX6" fmla="*/ 56997 w 1794251"/>
                  <a:gd name="connsiteY6" fmla="*/ 897126 h 1794251"/>
                  <a:gd name="connsiteX7" fmla="*/ 897126 w 1794251"/>
                  <a:gd name="connsiteY7" fmla="*/ 1737255 h 1794251"/>
                  <a:gd name="connsiteX8" fmla="*/ 1737255 w 1794251"/>
                  <a:gd name="connsiteY8" fmla="*/ 897126 h 1794251"/>
                  <a:gd name="connsiteX9" fmla="*/ 897126 w 1794251"/>
                  <a:gd name="connsiteY9" fmla="*/ 56997 h 1794251"/>
                  <a:gd name="connsiteX10" fmla="*/ 897126 w 1794251"/>
                  <a:gd name="connsiteY10" fmla="*/ 1648682 h 1794251"/>
                  <a:gd name="connsiteX11" fmla="*/ 145569 w 1794251"/>
                  <a:gd name="connsiteY11" fmla="*/ 897126 h 1794251"/>
                  <a:gd name="connsiteX12" fmla="*/ 897126 w 1794251"/>
                  <a:gd name="connsiteY12" fmla="*/ 145569 h 1794251"/>
                  <a:gd name="connsiteX13" fmla="*/ 1648682 w 1794251"/>
                  <a:gd name="connsiteY13" fmla="*/ 897126 h 1794251"/>
                  <a:gd name="connsiteX14" fmla="*/ 897126 w 1794251"/>
                  <a:gd name="connsiteY14" fmla="*/ 1648682 h 1794251"/>
                  <a:gd name="connsiteX15" fmla="*/ 897126 w 1794251"/>
                  <a:gd name="connsiteY15" fmla="*/ 202566 h 1794251"/>
                  <a:gd name="connsiteX16" fmla="*/ 202566 w 1794251"/>
                  <a:gd name="connsiteY16" fmla="*/ 897126 h 1794251"/>
                  <a:gd name="connsiteX17" fmla="*/ 897126 w 1794251"/>
                  <a:gd name="connsiteY17" fmla="*/ 1591685 h 1794251"/>
                  <a:gd name="connsiteX18" fmla="*/ 1591686 w 1794251"/>
                  <a:gd name="connsiteY18" fmla="*/ 897126 h 1794251"/>
                  <a:gd name="connsiteX19" fmla="*/ 897126 w 1794251"/>
                  <a:gd name="connsiteY19" fmla="*/ 202566 h 179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94251" h="1794251">
                    <a:moveTo>
                      <a:pt x="897126" y="1794251"/>
                    </a:moveTo>
                    <a:cubicBezTo>
                      <a:pt x="402453" y="1794251"/>
                      <a:pt x="0" y="1391798"/>
                      <a:pt x="0" y="897126"/>
                    </a:cubicBezTo>
                    <a:cubicBezTo>
                      <a:pt x="0" y="402453"/>
                      <a:pt x="402453" y="0"/>
                      <a:pt x="897126" y="0"/>
                    </a:cubicBezTo>
                    <a:cubicBezTo>
                      <a:pt x="1391799" y="0"/>
                      <a:pt x="1794251" y="402453"/>
                      <a:pt x="1794251" y="897126"/>
                    </a:cubicBezTo>
                    <a:cubicBezTo>
                      <a:pt x="1794251" y="1391798"/>
                      <a:pt x="1391799" y="1794251"/>
                      <a:pt x="897126" y="1794251"/>
                    </a:cubicBezTo>
                    <a:close/>
                    <a:moveTo>
                      <a:pt x="897126" y="56997"/>
                    </a:moveTo>
                    <a:cubicBezTo>
                      <a:pt x="433858" y="56997"/>
                      <a:pt x="56997" y="433858"/>
                      <a:pt x="56997" y="897126"/>
                    </a:cubicBezTo>
                    <a:cubicBezTo>
                      <a:pt x="56997" y="1360394"/>
                      <a:pt x="433858" y="1737255"/>
                      <a:pt x="897126" y="1737255"/>
                    </a:cubicBezTo>
                    <a:cubicBezTo>
                      <a:pt x="1360394" y="1737255"/>
                      <a:pt x="1737255" y="1360394"/>
                      <a:pt x="1737255" y="897126"/>
                    </a:cubicBezTo>
                    <a:cubicBezTo>
                      <a:pt x="1737255" y="433858"/>
                      <a:pt x="1360394" y="56997"/>
                      <a:pt x="897126" y="56997"/>
                    </a:cubicBezTo>
                    <a:close/>
                    <a:moveTo>
                      <a:pt x="897126" y="1648682"/>
                    </a:moveTo>
                    <a:cubicBezTo>
                      <a:pt x="482704" y="1648682"/>
                      <a:pt x="145569" y="1311548"/>
                      <a:pt x="145569" y="897126"/>
                    </a:cubicBezTo>
                    <a:cubicBezTo>
                      <a:pt x="145569" y="482704"/>
                      <a:pt x="482704" y="145569"/>
                      <a:pt x="897126" y="145569"/>
                    </a:cubicBezTo>
                    <a:cubicBezTo>
                      <a:pt x="1311548" y="145569"/>
                      <a:pt x="1648682" y="482704"/>
                      <a:pt x="1648682" y="897126"/>
                    </a:cubicBezTo>
                    <a:cubicBezTo>
                      <a:pt x="1648682" y="1311548"/>
                      <a:pt x="1311548" y="1648682"/>
                      <a:pt x="897126" y="1648682"/>
                    </a:cubicBezTo>
                    <a:close/>
                    <a:moveTo>
                      <a:pt x="897126" y="202566"/>
                    </a:moveTo>
                    <a:cubicBezTo>
                      <a:pt x="514109" y="202566"/>
                      <a:pt x="202566" y="514166"/>
                      <a:pt x="202566" y="897126"/>
                    </a:cubicBezTo>
                    <a:cubicBezTo>
                      <a:pt x="202566" y="1280085"/>
                      <a:pt x="514166" y="1591685"/>
                      <a:pt x="897126" y="1591685"/>
                    </a:cubicBezTo>
                    <a:cubicBezTo>
                      <a:pt x="1280086" y="1591685"/>
                      <a:pt x="1591686" y="1280085"/>
                      <a:pt x="1591686" y="897126"/>
                    </a:cubicBezTo>
                    <a:cubicBezTo>
                      <a:pt x="1591686" y="514166"/>
                      <a:pt x="1280086" y="202566"/>
                      <a:pt x="897126" y="202566"/>
                    </a:cubicBezTo>
                    <a:close/>
                  </a:path>
                </a:pathLst>
              </a:custGeom>
              <a:grpFill/>
              <a:ln w="0" cap="flat">
                <a:noFill/>
                <a:prstDash val="solid"/>
                <a:miter/>
              </a:ln>
            </p:spPr>
            <p:txBody>
              <a:bodyPr rtlCol="0" anchor="ctr"/>
              <a:lstStyle/>
              <a:p>
                <a:endParaRPr lang="ko-KR" altLang="en-US"/>
              </a:p>
            </p:txBody>
          </p:sp>
        </p:grpSp>
        <p:grpSp>
          <p:nvGrpSpPr>
            <p:cNvPr id="101" name="그래픽 82">
              <a:extLst>
                <a:ext uri="{FF2B5EF4-FFF2-40B4-BE49-F238E27FC236}">
                  <a16:creationId xmlns:a16="http://schemas.microsoft.com/office/drawing/2014/main" id="{0FC324AA-7DFB-ACAC-A7F4-AB1DF844FD61}"/>
                </a:ext>
              </a:extLst>
            </p:cNvPr>
            <p:cNvGrpSpPr/>
            <p:nvPr/>
          </p:nvGrpSpPr>
          <p:grpSpPr>
            <a:xfrm>
              <a:off x="1654210" y="4341571"/>
              <a:ext cx="780966" cy="780966"/>
              <a:chOff x="1654210" y="4341571"/>
              <a:chExt cx="780966" cy="780966"/>
            </a:xfrm>
            <a:grpFill/>
          </p:grpSpPr>
          <p:sp>
            <p:nvSpPr>
              <p:cNvPr id="102" name="자유형: 도형 101">
                <a:extLst>
                  <a:ext uri="{FF2B5EF4-FFF2-40B4-BE49-F238E27FC236}">
                    <a16:creationId xmlns:a16="http://schemas.microsoft.com/office/drawing/2014/main" id="{E5BD3575-0D70-BFCC-4E2C-84789F1546E3}"/>
                  </a:ext>
                </a:extLst>
              </p:cNvPr>
              <p:cNvSpPr/>
              <p:nvPr/>
            </p:nvSpPr>
            <p:spPr>
              <a:xfrm>
                <a:off x="1682709" y="4370069"/>
                <a:ext cx="723970" cy="723970"/>
              </a:xfrm>
              <a:custGeom>
                <a:avLst/>
                <a:gdLst>
                  <a:gd name="connsiteX0" fmla="*/ 361985 w 723970"/>
                  <a:gd name="connsiteY0" fmla="*/ 723970 h 723970"/>
                  <a:gd name="connsiteX1" fmla="*/ 0 w 723970"/>
                  <a:gd name="connsiteY1" fmla="*/ 361985 h 723970"/>
                  <a:gd name="connsiteX2" fmla="*/ 361985 w 723970"/>
                  <a:gd name="connsiteY2" fmla="*/ 0 h 723970"/>
                  <a:gd name="connsiteX3" fmla="*/ 723970 w 723970"/>
                  <a:gd name="connsiteY3" fmla="*/ 361985 h 723970"/>
                  <a:gd name="connsiteX4" fmla="*/ 361985 w 723970"/>
                  <a:gd name="connsiteY4" fmla="*/ 723970 h 723970"/>
                  <a:gd name="connsiteX5" fmla="*/ 361985 w 723970"/>
                  <a:gd name="connsiteY5" fmla="*/ 145512 h 723970"/>
                  <a:gd name="connsiteX6" fmla="*/ 145569 w 723970"/>
                  <a:gd name="connsiteY6" fmla="*/ 361928 h 723970"/>
                  <a:gd name="connsiteX7" fmla="*/ 361985 w 723970"/>
                  <a:gd name="connsiteY7" fmla="*/ 578344 h 723970"/>
                  <a:gd name="connsiteX8" fmla="*/ 578401 w 723970"/>
                  <a:gd name="connsiteY8" fmla="*/ 361928 h 723970"/>
                  <a:gd name="connsiteX9" fmla="*/ 361985 w 723970"/>
                  <a:gd name="connsiteY9" fmla="*/ 145512 h 72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70" h="723970">
                    <a:moveTo>
                      <a:pt x="361985" y="723970"/>
                    </a:moveTo>
                    <a:cubicBezTo>
                      <a:pt x="162383" y="723970"/>
                      <a:pt x="0" y="561587"/>
                      <a:pt x="0" y="361985"/>
                    </a:cubicBezTo>
                    <a:cubicBezTo>
                      <a:pt x="0" y="162383"/>
                      <a:pt x="162383" y="0"/>
                      <a:pt x="361985" y="0"/>
                    </a:cubicBezTo>
                    <a:cubicBezTo>
                      <a:pt x="561587" y="0"/>
                      <a:pt x="723970" y="162383"/>
                      <a:pt x="723970" y="361985"/>
                    </a:cubicBezTo>
                    <a:cubicBezTo>
                      <a:pt x="723970" y="561587"/>
                      <a:pt x="561587" y="723970"/>
                      <a:pt x="361985" y="723970"/>
                    </a:cubicBezTo>
                    <a:close/>
                    <a:moveTo>
                      <a:pt x="361985" y="145512"/>
                    </a:moveTo>
                    <a:cubicBezTo>
                      <a:pt x="242634" y="145512"/>
                      <a:pt x="145569" y="242577"/>
                      <a:pt x="145569" y="361928"/>
                    </a:cubicBezTo>
                    <a:cubicBezTo>
                      <a:pt x="145569" y="481279"/>
                      <a:pt x="242634" y="578344"/>
                      <a:pt x="361985" y="578344"/>
                    </a:cubicBezTo>
                    <a:cubicBezTo>
                      <a:pt x="481336" y="578344"/>
                      <a:pt x="578401" y="481222"/>
                      <a:pt x="578401" y="361928"/>
                    </a:cubicBezTo>
                    <a:cubicBezTo>
                      <a:pt x="578401" y="242634"/>
                      <a:pt x="481336" y="145512"/>
                      <a:pt x="361985" y="145512"/>
                    </a:cubicBezTo>
                    <a:close/>
                  </a:path>
                </a:pathLst>
              </a:custGeom>
              <a:grpFill/>
              <a:ln w="0" cap="flat">
                <a:noFill/>
                <a:prstDash val="solid"/>
                <a:miter/>
              </a:ln>
            </p:spPr>
            <p:txBody>
              <a:bodyPr rtlCol="0" anchor="ctr"/>
              <a:lstStyle/>
              <a:p>
                <a:endParaRPr lang="ko-KR" altLang="en-US"/>
              </a:p>
            </p:txBody>
          </p:sp>
          <p:sp>
            <p:nvSpPr>
              <p:cNvPr id="103" name="자유형: 도형 102">
                <a:extLst>
                  <a:ext uri="{FF2B5EF4-FFF2-40B4-BE49-F238E27FC236}">
                    <a16:creationId xmlns:a16="http://schemas.microsoft.com/office/drawing/2014/main" id="{7EC47BCE-5C06-5436-3E5C-CE133F409958}"/>
                  </a:ext>
                </a:extLst>
              </p:cNvPr>
              <p:cNvSpPr/>
              <p:nvPr/>
            </p:nvSpPr>
            <p:spPr>
              <a:xfrm>
                <a:off x="1654210" y="4341571"/>
                <a:ext cx="780966" cy="780966"/>
              </a:xfrm>
              <a:custGeom>
                <a:avLst/>
                <a:gdLst>
                  <a:gd name="connsiteX0" fmla="*/ 390483 w 780966"/>
                  <a:gd name="connsiteY0" fmla="*/ 780967 h 780966"/>
                  <a:gd name="connsiteX1" fmla="*/ 0 w 780966"/>
                  <a:gd name="connsiteY1" fmla="*/ 390483 h 780966"/>
                  <a:gd name="connsiteX2" fmla="*/ 390483 w 780966"/>
                  <a:gd name="connsiteY2" fmla="*/ 0 h 780966"/>
                  <a:gd name="connsiteX3" fmla="*/ 780967 w 780966"/>
                  <a:gd name="connsiteY3" fmla="*/ 390483 h 780966"/>
                  <a:gd name="connsiteX4" fmla="*/ 390483 w 780966"/>
                  <a:gd name="connsiteY4" fmla="*/ 780967 h 780966"/>
                  <a:gd name="connsiteX5" fmla="*/ 390483 w 780966"/>
                  <a:gd name="connsiteY5" fmla="*/ 56997 h 780966"/>
                  <a:gd name="connsiteX6" fmla="*/ 56997 w 780966"/>
                  <a:gd name="connsiteY6" fmla="*/ 390483 h 780966"/>
                  <a:gd name="connsiteX7" fmla="*/ 390483 w 780966"/>
                  <a:gd name="connsiteY7" fmla="*/ 723970 h 780966"/>
                  <a:gd name="connsiteX8" fmla="*/ 723970 w 780966"/>
                  <a:gd name="connsiteY8" fmla="*/ 390483 h 780966"/>
                  <a:gd name="connsiteX9" fmla="*/ 390483 w 780966"/>
                  <a:gd name="connsiteY9" fmla="*/ 56997 h 780966"/>
                  <a:gd name="connsiteX10" fmla="*/ 390483 w 780966"/>
                  <a:gd name="connsiteY10" fmla="*/ 635454 h 780966"/>
                  <a:gd name="connsiteX11" fmla="*/ 145569 w 780966"/>
                  <a:gd name="connsiteY11" fmla="*/ 390540 h 780966"/>
                  <a:gd name="connsiteX12" fmla="*/ 390483 w 780966"/>
                  <a:gd name="connsiteY12" fmla="*/ 145626 h 780966"/>
                  <a:gd name="connsiteX13" fmla="*/ 635397 w 780966"/>
                  <a:gd name="connsiteY13" fmla="*/ 390540 h 780966"/>
                  <a:gd name="connsiteX14" fmla="*/ 390483 w 780966"/>
                  <a:gd name="connsiteY14" fmla="*/ 635454 h 780966"/>
                  <a:gd name="connsiteX15" fmla="*/ 390483 w 780966"/>
                  <a:gd name="connsiteY15" fmla="*/ 202566 h 780966"/>
                  <a:gd name="connsiteX16" fmla="*/ 202566 w 780966"/>
                  <a:gd name="connsiteY16" fmla="*/ 390483 h 780966"/>
                  <a:gd name="connsiteX17" fmla="*/ 390483 w 780966"/>
                  <a:gd name="connsiteY17" fmla="*/ 578401 h 780966"/>
                  <a:gd name="connsiteX18" fmla="*/ 578401 w 780966"/>
                  <a:gd name="connsiteY18" fmla="*/ 390483 h 780966"/>
                  <a:gd name="connsiteX19" fmla="*/ 390483 w 780966"/>
                  <a:gd name="connsiteY19" fmla="*/ 202566 h 78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966" h="780966">
                    <a:moveTo>
                      <a:pt x="390483" y="780967"/>
                    </a:moveTo>
                    <a:cubicBezTo>
                      <a:pt x="175150" y="780967"/>
                      <a:pt x="0" y="605816"/>
                      <a:pt x="0" y="390483"/>
                    </a:cubicBezTo>
                    <a:cubicBezTo>
                      <a:pt x="0" y="175151"/>
                      <a:pt x="175150" y="0"/>
                      <a:pt x="390483" y="0"/>
                    </a:cubicBezTo>
                    <a:cubicBezTo>
                      <a:pt x="605816" y="0"/>
                      <a:pt x="780967" y="175151"/>
                      <a:pt x="780967" y="390483"/>
                    </a:cubicBezTo>
                    <a:cubicBezTo>
                      <a:pt x="780967" y="605816"/>
                      <a:pt x="605816" y="780967"/>
                      <a:pt x="390483" y="780967"/>
                    </a:cubicBezTo>
                    <a:close/>
                    <a:moveTo>
                      <a:pt x="390483" y="56997"/>
                    </a:moveTo>
                    <a:cubicBezTo>
                      <a:pt x="206612" y="56997"/>
                      <a:pt x="56997" y="206612"/>
                      <a:pt x="56997" y="390483"/>
                    </a:cubicBezTo>
                    <a:cubicBezTo>
                      <a:pt x="56997" y="574354"/>
                      <a:pt x="206612" y="723970"/>
                      <a:pt x="390483" y="723970"/>
                    </a:cubicBezTo>
                    <a:cubicBezTo>
                      <a:pt x="574354" y="723970"/>
                      <a:pt x="723970" y="574354"/>
                      <a:pt x="723970" y="390483"/>
                    </a:cubicBezTo>
                    <a:cubicBezTo>
                      <a:pt x="723970" y="206612"/>
                      <a:pt x="574354" y="56997"/>
                      <a:pt x="390483" y="56997"/>
                    </a:cubicBezTo>
                    <a:close/>
                    <a:moveTo>
                      <a:pt x="390483" y="635454"/>
                    </a:moveTo>
                    <a:cubicBezTo>
                      <a:pt x="255402" y="635454"/>
                      <a:pt x="145569" y="525565"/>
                      <a:pt x="145569" y="390540"/>
                    </a:cubicBezTo>
                    <a:cubicBezTo>
                      <a:pt x="145569" y="255516"/>
                      <a:pt x="255458" y="145626"/>
                      <a:pt x="390483" y="145626"/>
                    </a:cubicBezTo>
                    <a:cubicBezTo>
                      <a:pt x="525508" y="145626"/>
                      <a:pt x="635397" y="255516"/>
                      <a:pt x="635397" y="390540"/>
                    </a:cubicBezTo>
                    <a:cubicBezTo>
                      <a:pt x="635397" y="525565"/>
                      <a:pt x="525508" y="635454"/>
                      <a:pt x="390483" y="635454"/>
                    </a:cubicBezTo>
                    <a:close/>
                    <a:moveTo>
                      <a:pt x="390483" y="202566"/>
                    </a:moveTo>
                    <a:cubicBezTo>
                      <a:pt x="286864" y="202566"/>
                      <a:pt x="202566" y="286864"/>
                      <a:pt x="202566" y="390483"/>
                    </a:cubicBezTo>
                    <a:cubicBezTo>
                      <a:pt x="202566" y="494103"/>
                      <a:pt x="286864" y="578401"/>
                      <a:pt x="390483" y="578401"/>
                    </a:cubicBezTo>
                    <a:cubicBezTo>
                      <a:pt x="494103" y="578401"/>
                      <a:pt x="578401" y="494103"/>
                      <a:pt x="578401" y="390483"/>
                    </a:cubicBezTo>
                    <a:cubicBezTo>
                      <a:pt x="578401" y="286864"/>
                      <a:pt x="494103" y="202566"/>
                      <a:pt x="390483" y="202566"/>
                    </a:cubicBezTo>
                    <a:close/>
                  </a:path>
                </a:pathLst>
              </a:custGeom>
              <a:grpFill/>
              <a:ln w="0" cap="flat">
                <a:noFill/>
                <a:prstDash val="solid"/>
                <a:miter/>
              </a:ln>
            </p:spPr>
            <p:txBody>
              <a:bodyPr rtlCol="0" anchor="ctr"/>
              <a:lstStyle/>
              <a:p>
                <a:endParaRPr lang="ko-KR" altLang="en-US"/>
              </a:p>
            </p:txBody>
          </p:sp>
        </p:grpSp>
        <p:grpSp>
          <p:nvGrpSpPr>
            <p:cNvPr id="104" name="그래픽 82">
              <a:extLst>
                <a:ext uri="{FF2B5EF4-FFF2-40B4-BE49-F238E27FC236}">
                  <a16:creationId xmlns:a16="http://schemas.microsoft.com/office/drawing/2014/main" id="{37160327-4C5F-4275-2C2C-8B9D0D0F163B}"/>
                </a:ext>
              </a:extLst>
            </p:cNvPr>
            <p:cNvGrpSpPr/>
            <p:nvPr/>
          </p:nvGrpSpPr>
          <p:grpSpPr>
            <a:xfrm>
              <a:off x="7356316" y="4341571"/>
              <a:ext cx="780966" cy="780966"/>
              <a:chOff x="7356316" y="4341571"/>
              <a:chExt cx="780966" cy="780966"/>
            </a:xfrm>
            <a:grpFill/>
          </p:grpSpPr>
          <p:sp>
            <p:nvSpPr>
              <p:cNvPr id="105" name="자유형: 도형 104">
                <a:extLst>
                  <a:ext uri="{FF2B5EF4-FFF2-40B4-BE49-F238E27FC236}">
                    <a16:creationId xmlns:a16="http://schemas.microsoft.com/office/drawing/2014/main" id="{15991902-622B-889C-473B-715405BBCCD4}"/>
                  </a:ext>
                </a:extLst>
              </p:cNvPr>
              <p:cNvSpPr/>
              <p:nvPr/>
            </p:nvSpPr>
            <p:spPr>
              <a:xfrm>
                <a:off x="7384814" y="4370069"/>
                <a:ext cx="723970" cy="723970"/>
              </a:xfrm>
              <a:custGeom>
                <a:avLst/>
                <a:gdLst>
                  <a:gd name="connsiteX0" fmla="*/ 361985 w 723970"/>
                  <a:gd name="connsiteY0" fmla="*/ 723970 h 723970"/>
                  <a:gd name="connsiteX1" fmla="*/ 0 w 723970"/>
                  <a:gd name="connsiteY1" fmla="*/ 361985 h 723970"/>
                  <a:gd name="connsiteX2" fmla="*/ 361985 w 723970"/>
                  <a:gd name="connsiteY2" fmla="*/ 0 h 723970"/>
                  <a:gd name="connsiteX3" fmla="*/ 723970 w 723970"/>
                  <a:gd name="connsiteY3" fmla="*/ 361985 h 723970"/>
                  <a:gd name="connsiteX4" fmla="*/ 361985 w 723970"/>
                  <a:gd name="connsiteY4" fmla="*/ 723970 h 723970"/>
                  <a:gd name="connsiteX5" fmla="*/ 361985 w 723970"/>
                  <a:gd name="connsiteY5" fmla="*/ 145512 h 723970"/>
                  <a:gd name="connsiteX6" fmla="*/ 145569 w 723970"/>
                  <a:gd name="connsiteY6" fmla="*/ 361928 h 723970"/>
                  <a:gd name="connsiteX7" fmla="*/ 361985 w 723970"/>
                  <a:gd name="connsiteY7" fmla="*/ 578344 h 723970"/>
                  <a:gd name="connsiteX8" fmla="*/ 578401 w 723970"/>
                  <a:gd name="connsiteY8" fmla="*/ 361928 h 723970"/>
                  <a:gd name="connsiteX9" fmla="*/ 361985 w 723970"/>
                  <a:gd name="connsiteY9" fmla="*/ 145512 h 72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70" h="723970">
                    <a:moveTo>
                      <a:pt x="361985" y="723970"/>
                    </a:moveTo>
                    <a:cubicBezTo>
                      <a:pt x="162383" y="723970"/>
                      <a:pt x="0" y="561587"/>
                      <a:pt x="0" y="361985"/>
                    </a:cubicBezTo>
                    <a:cubicBezTo>
                      <a:pt x="0" y="162383"/>
                      <a:pt x="162383" y="0"/>
                      <a:pt x="361985" y="0"/>
                    </a:cubicBezTo>
                    <a:cubicBezTo>
                      <a:pt x="561586" y="0"/>
                      <a:pt x="723970" y="162383"/>
                      <a:pt x="723970" y="361985"/>
                    </a:cubicBezTo>
                    <a:cubicBezTo>
                      <a:pt x="723970" y="561587"/>
                      <a:pt x="561586" y="723970"/>
                      <a:pt x="361985" y="723970"/>
                    </a:cubicBezTo>
                    <a:close/>
                    <a:moveTo>
                      <a:pt x="361985" y="145512"/>
                    </a:moveTo>
                    <a:cubicBezTo>
                      <a:pt x="242634" y="145512"/>
                      <a:pt x="145569" y="242577"/>
                      <a:pt x="145569" y="361928"/>
                    </a:cubicBezTo>
                    <a:cubicBezTo>
                      <a:pt x="145569" y="481279"/>
                      <a:pt x="242691" y="578344"/>
                      <a:pt x="361985" y="578344"/>
                    </a:cubicBezTo>
                    <a:cubicBezTo>
                      <a:pt x="481279" y="578344"/>
                      <a:pt x="578401" y="481222"/>
                      <a:pt x="578401" y="361928"/>
                    </a:cubicBezTo>
                    <a:cubicBezTo>
                      <a:pt x="578401" y="242634"/>
                      <a:pt x="481336" y="145512"/>
                      <a:pt x="361985" y="145512"/>
                    </a:cubicBezTo>
                    <a:close/>
                  </a:path>
                </a:pathLst>
              </a:custGeom>
              <a:grpFill/>
              <a:ln w="0" cap="flat">
                <a:noFill/>
                <a:prstDash val="solid"/>
                <a:miter/>
              </a:ln>
            </p:spPr>
            <p:txBody>
              <a:bodyPr rtlCol="0" anchor="ctr"/>
              <a:lstStyle/>
              <a:p>
                <a:endParaRPr lang="ko-KR" altLang="en-US"/>
              </a:p>
            </p:txBody>
          </p:sp>
          <p:sp>
            <p:nvSpPr>
              <p:cNvPr id="106" name="자유형: 도형 105">
                <a:extLst>
                  <a:ext uri="{FF2B5EF4-FFF2-40B4-BE49-F238E27FC236}">
                    <a16:creationId xmlns:a16="http://schemas.microsoft.com/office/drawing/2014/main" id="{5CF81D06-5A5A-5772-7754-91002973B0E8}"/>
                  </a:ext>
                </a:extLst>
              </p:cNvPr>
              <p:cNvSpPr/>
              <p:nvPr/>
            </p:nvSpPr>
            <p:spPr>
              <a:xfrm>
                <a:off x="7356316" y="4341571"/>
                <a:ext cx="780966" cy="780966"/>
              </a:xfrm>
              <a:custGeom>
                <a:avLst/>
                <a:gdLst>
                  <a:gd name="connsiteX0" fmla="*/ 390483 w 780966"/>
                  <a:gd name="connsiteY0" fmla="*/ 780967 h 780966"/>
                  <a:gd name="connsiteX1" fmla="*/ 0 w 780966"/>
                  <a:gd name="connsiteY1" fmla="*/ 390483 h 780966"/>
                  <a:gd name="connsiteX2" fmla="*/ 390483 w 780966"/>
                  <a:gd name="connsiteY2" fmla="*/ 0 h 780966"/>
                  <a:gd name="connsiteX3" fmla="*/ 780967 w 780966"/>
                  <a:gd name="connsiteY3" fmla="*/ 390483 h 780966"/>
                  <a:gd name="connsiteX4" fmla="*/ 390483 w 780966"/>
                  <a:gd name="connsiteY4" fmla="*/ 780967 h 780966"/>
                  <a:gd name="connsiteX5" fmla="*/ 390483 w 780966"/>
                  <a:gd name="connsiteY5" fmla="*/ 56997 h 780966"/>
                  <a:gd name="connsiteX6" fmla="*/ 56997 w 780966"/>
                  <a:gd name="connsiteY6" fmla="*/ 390483 h 780966"/>
                  <a:gd name="connsiteX7" fmla="*/ 390483 w 780966"/>
                  <a:gd name="connsiteY7" fmla="*/ 723970 h 780966"/>
                  <a:gd name="connsiteX8" fmla="*/ 723970 w 780966"/>
                  <a:gd name="connsiteY8" fmla="*/ 390483 h 780966"/>
                  <a:gd name="connsiteX9" fmla="*/ 390483 w 780966"/>
                  <a:gd name="connsiteY9" fmla="*/ 56997 h 780966"/>
                  <a:gd name="connsiteX10" fmla="*/ 390483 w 780966"/>
                  <a:gd name="connsiteY10" fmla="*/ 635454 h 780966"/>
                  <a:gd name="connsiteX11" fmla="*/ 145569 w 780966"/>
                  <a:gd name="connsiteY11" fmla="*/ 390540 h 780966"/>
                  <a:gd name="connsiteX12" fmla="*/ 390483 w 780966"/>
                  <a:gd name="connsiteY12" fmla="*/ 145626 h 780966"/>
                  <a:gd name="connsiteX13" fmla="*/ 635397 w 780966"/>
                  <a:gd name="connsiteY13" fmla="*/ 390540 h 780966"/>
                  <a:gd name="connsiteX14" fmla="*/ 390483 w 780966"/>
                  <a:gd name="connsiteY14" fmla="*/ 635454 h 780966"/>
                  <a:gd name="connsiteX15" fmla="*/ 390483 w 780966"/>
                  <a:gd name="connsiteY15" fmla="*/ 202566 h 780966"/>
                  <a:gd name="connsiteX16" fmla="*/ 202565 w 780966"/>
                  <a:gd name="connsiteY16" fmla="*/ 390483 h 780966"/>
                  <a:gd name="connsiteX17" fmla="*/ 390483 w 780966"/>
                  <a:gd name="connsiteY17" fmla="*/ 578401 h 780966"/>
                  <a:gd name="connsiteX18" fmla="*/ 578401 w 780966"/>
                  <a:gd name="connsiteY18" fmla="*/ 390483 h 780966"/>
                  <a:gd name="connsiteX19" fmla="*/ 390483 w 780966"/>
                  <a:gd name="connsiteY19" fmla="*/ 202566 h 78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966" h="780966">
                    <a:moveTo>
                      <a:pt x="390483" y="780967"/>
                    </a:moveTo>
                    <a:cubicBezTo>
                      <a:pt x="175150" y="780967"/>
                      <a:pt x="0" y="605816"/>
                      <a:pt x="0" y="390483"/>
                    </a:cubicBezTo>
                    <a:cubicBezTo>
                      <a:pt x="0" y="175151"/>
                      <a:pt x="175150" y="0"/>
                      <a:pt x="390483" y="0"/>
                    </a:cubicBezTo>
                    <a:cubicBezTo>
                      <a:pt x="605816" y="0"/>
                      <a:pt x="780967" y="175151"/>
                      <a:pt x="780967" y="390483"/>
                    </a:cubicBezTo>
                    <a:cubicBezTo>
                      <a:pt x="780967" y="605816"/>
                      <a:pt x="605816" y="780967"/>
                      <a:pt x="390483" y="780967"/>
                    </a:cubicBezTo>
                    <a:close/>
                    <a:moveTo>
                      <a:pt x="390483" y="56997"/>
                    </a:moveTo>
                    <a:cubicBezTo>
                      <a:pt x="206612" y="56997"/>
                      <a:pt x="56997" y="206612"/>
                      <a:pt x="56997" y="390483"/>
                    </a:cubicBezTo>
                    <a:cubicBezTo>
                      <a:pt x="56997" y="574354"/>
                      <a:pt x="206612" y="723970"/>
                      <a:pt x="390483" y="723970"/>
                    </a:cubicBezTo>
                    <a:cubicBezTo>
                      <a:pt x="574354" y="723970"/>
                      <a:pt x="723970" y="574354"/>
                      <a:pt x="723970" y="390483"/>
                    </a:cubicBezTo>
                    <a:cubicBezTo>
                      <a:pt x="723970" y="206612"/>
                      <a:pt x="574354" y="56997"/>
                      <a:pt x="390483" y="56997"/>
                    </a:cubicBezTo>
                    <a:close/>
                    <a:moveTo>
                      <a:pt x="390483" y="635454"/>
                    </a:moveTo>
                    <a:cubicBezTo>
                      <a:pt x="255401" y="635454"/>
                      <a:pt x="145569" y="525565"/>
                      <a:pt x="145569" y="390540"/>
                    </a:cubicBezTo>
                    <a:cubicBezTo>
                      <a:pt x="145569" y="255516"/>
                      <a:pt x="255458" y="145626"/>
                      <a:pt x="390483" y="145626"/>
                    </a:cubicBezTo>
                    <a:cubicBezTo>
                      <a:pt x="525508" y="145626"/>
                      <a:pt x="635397" y="255516"/>
                      <a:pt x="635397" y="390540"/>
                    </a:cubicBezTo>
                    <a:cubicBezTo>
                      <a:pt x="635397" y="525565"/>
                      <a:pt x="525508" y="635454"/>
                      <a:pt x="390483" y="635454"/>
                    </a:cubicBezTo>
                    <a:close/>
                    <a:moveTo>
                      <a:pt x="390483" y="202566"/>
                    </a:moveTo>
                    <a:cubicBezTo>
                      <a:pt x="286863" y="202566"/>
                      <a:pt x="202565" y="286864"/>
                      <a:pt x="202565" y="390483"/>
                    </a:cubicBezTo>
                    <a:cubicBezTo>
                      <a:pt x="202565" y="494103"/>
                      <a:pt x="286863" y="578401"/>
                      <a:pt x="390483" y="578401"/>
                    </a:cubicBezTo>
                    <a:cubicBezTo>
                      <a:pt x="494103" y="578401"/>
                      <a:pt x="578401" y="494103"/>
                      <a:pt x="578401" y="390483"/>
                    </a:cubicBezTo>
                    <a:cubicBezTo>
                      <a:pt x="578401" y="286864"/>
                      <a:pt x="494103" y="202566"/>
                      <a:pt x="390483" y="202566"/>
                    </a:cubicBezTo>
                    <a:close/>
                  </a:path>
                </a:pathLst>
              </a:custGeom>
              <a:grpFill/>
              <a:ln w="0" cap="flat">
                <a:noFill/>
                <a:prstDash val="solid"/>
                <a:miter/>
              </a:ln>
            </p:spPr>
            <p:txBody>
              <a:bodyPr rtlCol="0" anchor="ctr"/>
              <a:lstStyle/>
              <a:p>
                <a:endParaRPr lang="ko-KR" altLang="en-US"/>
              </a:p>
            </p:txBody>
          </p:sp>
        </p:grpSp>
        <p:grpSp>
          <p:nvGrpSpPr>
            <p:cNvPr id="107" name="그래픽 82">
              <a:extLst>
                <a:ext uri="{FF2B5EF4-FFF2-40B4-BE49-F238E27FC236}">
                  <a16:creationId xmlns:a16="http://schemas.microsoft.com/office/drawing/2014/main" id="{D234BD50-8D24-67A0-78B4-3F78DC7A02B1}"/>
                </a:ext>
              </a:extLst>
            </p:cNvPr>
            <p:cNvGrpSpPr/>
            <p:nvPr/>
          </p:nvGrpSpPr>
          <p:grpSpPr>
            <a:xfrm>
              <a:off x="6849674" y="3834928"/>
              <a:ext cx="1794250" cy="1794251"/>
              <a:chOff x="6849674" y="3834928"/>
              <a:chExt cx="1794250" cy="1794251"/>
            </a:xfrm>
            <a:grpFill/>
          </p:grpSpPr>
          <p:sp>
            <p:nvSpPr>
              <p:cNvPr id="108" name="자유형: 도형 107">
                <a:extLst>
                  <a:ext uri="{FF2B5EF4-FFF2-40B4-BE49-F238E27FC236}">
                    <a16:creationId xmlns:a16="http://schemas.microsoft.com/office/drawing/2014/main" id="{6BB8A8D2-94C3-06BE-9D12-F28520DF57DE}"/>
                  </a:ext>
                </a:extLst>
              </p:cNvPr>
              <p:cNvSpPr/>
              <p:nvPr/>
            </p:nvSpPr>
            <p:spPr>
              <a:xfrm>
                <a:off x="6878172" y="3863427"/>
                <a:ext cx="1737254" cy="1737254"/>
              </a:xfrm>
              <a:custGeom>
                <a:avLst/>
                <a:gdLst>
                  <a:gd name="connsiteX0" fmla="*/ 868628 w 1737254"/>
                  <a:gd name="connsiteY0" fmla="*/ 1737255 h 1737254"/>
                  <a:gd name="connsiteX1" fmla="*/ 0 w 1737254"/>
                  <a:gd name="connsiteY1" fmla="*/ 868627 h 1737254"/>
                  <a:gd name="connsiteX2" fmla="*/ 868628 w 1737254"/>
                  <a:gd name="connsiteY2" fmla="*/ 0 h 1737254"/>
                  <a:gd name="connsiteX3" fmla="*/ 1737254 w 1737254"/>
                  <a:gd name="connsiteY3" fmla="*/ 868627 h 1737254"/>
                  <a:gd name="connsiteX4" fmla="*/ 868628 w 1737254"/>
                  <a:gd name="connsiteY4" fmla="*/ 1737255 h 1737254"/>
                  <a:gd name="connsiteX5" fmla="*/ 868628 w 1737254"/>
                  <a:gd name="connsiteY5" fmla="*/ 145569 h 1737254"/>
                  <a:gd name="connsiteX6" fmla="*/ 145569 w 1737254"/>
                  <a:gd name="connsiteY6" fmla="*/ 868627 h 1737254"/>
                  <a:gd name="connsiteX7" fmla="*/ 868628 w 1737254"/>
                  <a:gd name="connsiteY7" fmla="*/ 1591685 h 1737254"/>
                  <a:gd name="connsiteX8" fmla="*/ 1591686 w 1737254"/>
                  <a:gd name="connsiteY8" fmla="*/ 868627 h 1737254"/>
                  <a:gd name="connsiteX9" fmla="*/ 868628 w 1737254"/>
                  <a:gd name="connsiteY9" fmla="*/ 145569 h 173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7254" h="1737254">
                    <a:moveTo>
                      <a:pt x="868628" y="1737255"/>
                    </a:moveTo>
                    <a:cubicBezTo>
                      <a:pt x="389685" y="1737255"/>
                      <a:pt x="0" y="1347569"/>
                      <a:pt x="0" y="868627"/>
                    </a:cubicBezTo>
                    <a:cubicBezTo>
                      <a:pt x="0" y="389686"/>
                      <a:pt x="389685" y="0"/>
                      <a:pt x="868628" y="0"/>
                    </a:cubicBezTo>
                    <a:cubicBezTo>
                      <a:pt x="1347569" y="0"/>
                      <a:pt x="1737254" y="389686"/>
                      <a:pt x="1737254" y="868627"/>
                    </a:cubicBezTo>
                    <a:cubicBezTo>
                      <a:pt x="1737254" y="1347569"/>
                      <a:pt x="1347569" y="1737255"/>
                      <a:pt x="868628" y="1737255"/>
                    </a:cubicBezTo>
                    <a:close/>
                    <a:moveTo>
                      <a:pt x="868628" y="145569"/>
                    </a:moveTo>
                    <a:cubicBezTo>
                      <a:pt x="469936" y="145569"/>
                      <a:pt x="145569" y="469936"/>
                      <a:pt x="145569" y="868627"/>
                    </a:cubicBezTo>
                    <a:cubicBezTo>
                      <a:pt x="145569" y="1267318"/>
                      <a:pt x="469936" y="1591685"/>
                      <a:pt x="868628" y="1591685"/>
                    </a:cubicBezTo>
                    <a:cubicBezTo>
                      <a:pt x="1267318" y="1591685"/>
                      <a:pt x="1591686" y="1267318"/>
                      <a:pt x="1591686" y="868627"/>
                    </a:cubicBezTo>
                    <a:cubicBezTo>
                      <a:pt x="1591686" y="469936"/>
                      <a:pt x="1267318" y="145569"/>
                      <a:pt x="868628" y="145569"/>
                    </a:cubicBezTo>
                    <a:close/>
                  </a:path>
                </a:pathLst>
              </a:custGeom>
              <a:grpFill/>
              <a:ln w="0" cap="flat">
                <a:noFill/>
                <a:prstDash val="solid"/>
                <a:miter/>
              </a:ln>
            </p:spPr>
            <p:txBody>
              <a:bodyPr rtlCol="0" anchor="ctr"/>
              <a:lstStyle/>
              <a:p>
                <a:endParaRPr lang="ko-KR" altLang="en-US"/>
              </a:p>
            </p:txBody>
          </p:sp>
          <p:sp>
            <p:nvSpPr>
              <p:cNvPr id="109" name="자유형: 도형 108">
                <a:extLst>
                  <a:ext uri="{FF2B5EF4-FFF2-40B4-BE49-F238E27FC236}">
                    <a16:creationId xmlns:a16="http://schemas.microsoft.com/office/drawing/2014/main" id="{B3D9FA08-C16A-B74A-6CC4-90A39320F231}"/>
                  </a:ext>
                </a:extLst>
              </p:cNvPr>
              <p:cNvSpPr/>
              <p:nvPr/>
            </p:nvSpPr>
            <p:spPr>
              <a:xfrm>
                <a:off x="6849674" y="3834928"/>
                <a:ext cx="1794250" cy="1794251"/>
              </a:xfrm>
              <a:custGeom>
                <a:avLst/>
                <a:gdLst>
                  <a:gd name="connsiteX0" fmla="*/ 897126 w 1794250"/>
                  <a:gd name="connsiteY0" fmla="*/ 1794251 h 1794251"/>
                  <a:gd name="connsiteX1" fmla="*/ 0 w 1794250"/>
                  <a:gd name="connsiteY1" fmla="*/ 897126 h 1794251"/>
                  <a:gd name="connsiteX2" fmla="*/ 897126 w 1794250"/>
                  <a:gd name="connsiteY2" fmla="*/ 0 h 1794251"/>
                  <a:gd name="connsiteX3" fmla="*/ 1794251 w 1794250"/>
                  <a:gd name="connsiteY3" fmla="*/ 897126 h 1794251"/>
                  <a:gd name="connsiteX4" fmla="*/ 897126 w 1794250"/>
                  <a:gd name="connsiteY4" fmla="*/ 1794251 h 1794251"/>
                  <a:gd name="connsiteX5" fmla="*/ 897126 w 1794250"/>
                  <a:gd name="connsiteY5" fmla="*/ 56997 h 1794251"/>
                  <a:gd name="connsiteX6" fmla="*/ 56997 w 1794250"/>
                  <a:gd name="connsiteY6" fmla="*/ 897126 h 1794251"/>
                  <a:gd name="connsiteX7" fmla="*/ 897126 w 1794250"/>
                  <a:gd name="connsiteY7" fmla="*/ 1737255 h 1794251"/>
                  <a:gd name="connsiteX8" fmla="*/ 1737254 w 1794250"/>
                  <a:gd name="connsiteY8" fmla="*/ 897126 h 1794251"/>
                  <a:gd name="connsiteX9" fmla="*/ 897126 w 1794250"/>
                  <a:gd name="connsiteY9" fmla="*/ 56997 h 1794251"/>
                  <a:gd name="connsiteX10" fmla="*/ 897126 w 1794250"/>
                  <a:gd name="connsiteY10" fmla="*/ 1648682 h 1794251"/>
                  <a:gd name="connsiteX11" fmla="*/ 145569 w 1794250"/>
                  <a:gd name="connsiteY11" fmla="*/ 897126 h 1794251"/>
                  <a:gd name="connsiteX12" fmla="*/ 897126 w 1794250"/>
                  <a:gd name="connsiteY12" fmla="*/ 145569 h 1794251"/>
                  <a:gd name="connsiteX13" fmla="*/ 1648682 w 1794250"/>
                  <a:gd name="connsiteY13" fmla="*/ 897126 h 1794251"/>
                  <a:gd name="connsiteX14" fmla="*/ 897126 w 1794250"/>
                  <a:gd name="connsiteY14" fmla="*/ 1648682 h 1794251"/>
                  <a:gd name="connsiteX15" fmla="*/ 897126 w 1794250"/>
                  <a:gd name="connsiteY15" fmla="*/ 202566 h 1794251"/>
                  <a:gd name="connsiteX16" fmla="*/ 202566 w 1794250"/>
                  <a:gd name="connsiteY16" fmla="*/ 897126 h 1794251"/>
                  <a:gd name="connsiteX17" fmla="*/ 897126 w 1794250"/>
                  <a:gd name="connsiteY17" fmla="*/ 1591685 h 1794251"/>
                  <a:gd name="connsiteX18" fmla="*/ 1591686 w 1794250"/>
                  <a:gd name="connsiteY18" fmla="*/ 897126 h 1794251"/>
                  <a:gd name="connsiteX19" fmla="*/ 897126 w 1794250"/>
                  <a:gd name="connsiteY19" fmla="*/ 202566 h 179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94250" h="1794251">
                    <a:moveTo>
                      <a:pt x="897126" y="1794251"/>
                    </a:moveTo>
                    <a:cubicBezTo>
                      <a:pt x="402453" y="1794251"/>
                      <a:pt x="0" y="1391798"/>
                      <a:pt x="0" y="897126"/>
                    </a:cubicBezTo>
                    <a:cubicBezTo>
                      <a:pt x="0" y="402453"/>
                      <a:pt x="402453" y="0"/>
                      <a:pt x="897126" y="0"/>
                    </a:cubicBezTo>
                    <a:cubicBezTo>
                      <a:pt x="1391798" y="0"/>
                      <a:pt x="1794251" y="402453"/>
                      <a:pt x="1794251" y="897126"/>
                    </a:cubicBezTo>
                    <a:cubicBezTo>
                      <a:pt x="1794251" y="1391798"/>
                      <a:pt x="1391798" y="1794251"/>
                      <a:pt x="897126" y="1794251"/>
                    </a:cubicBezTo>
                    <a:close/>
                    <a:moveTo>
                      <a:pt x="897126" y="56997"/>
                    </a:moveTo>
                    <a:cubicBezTo>
                      <a:pt x="433858" y="56997"/>
                      <a:pt x="56997" y="433858"/>
                      <a:pt x="56997" y="897126"/>
                    </a:cubicBezTo>
                    <a:cubicBezTo>
                      <a:pt x="56997" y="1360394"/>
                      <a:pt x="433858" y="1737255"/>
                      <a:pt x="897126" y="1737255"/>
                    </a:cubicBezTo>
                    <a:cubicBezTo>
                      <a:pt x="1360393" y="1737255"/>
                      <a:pt x="1737254" y="1360394"/>
                      <a:pt x="1737254" y="897126"/>
                    </a:cubicBezTo>
                    <a:cubicBezTo>
                      <a:pt x="1737254" y="433858"/>
                      <a:pt x="1360393" y="56997"/>
                      <a:pt x="897126" y="56997"/>
                    </a:cubicBezTo>
                    <a:close/>
                    <a:moveTo>
                      <a:pt x="897126" y="1648682"/>
                    </a:moveTo>
                    <a:cubicBezTo>
                      <a:pt x="482703" y="1648682"/>
                      <a:pt x="145569" y="1311548"/>
                      <a:pt x="145569" y="897126"/>
                    </a:cubicBezTo>
                    <a:cubicBezTo>
                      <a:pt x="145569" y="482704"/>
                      <a:pt x="482703" y="145569"/>
                      <a:pt x="897126" y="145569"/>
                    </a:cubicBezTo>
                    <a:cubicBezTo>
                      <a:pt x="1311548" y="145569"/>
                      <a:pt x="1648682" y="482704"/>
                      <a:pt x="1648682" y="897126"/>
                    </a:cubicBezTo>
                    <a:cubicBezTo>
                      <a:pt x="1648682" y="1311548"/>
                      <a:pt x="1311548" y="1648682"/>
                      <a:pt x="897126" y="1648682"/>
                    </a:cubicBezTo>
                    <a:close/>
                    <a:moveTo>
                      <a:pt x="897126" y="202566"/>
                    </a:moveTo>
                    <a:cubicBezTo>
                      <a:pt x="514109" y="202566"/>
                      <a:pt x="202566" y="514166"/>
                      <a:pt x="202566" y="897126"/>
                    </a:cubicBezTo>
                    <a:cubicBezTo>
                      <a:pt x="202566" y="1280085"/>
                      <a:pt x="514166" y="1591685"/>
                      <a:pt x="897126" y="1591685"/>
                    </a:cubicBezTo>
                    <a:cubicBezTo>
                      <a:pt x="1280085" y="1591685"/>
                      <a:pt x="1591686" y="1280085"/>
                      <a:pt x="1591686" y="897126"/>
                    </a:cubicBezTo>
                    <a:cubicBezTo>
                      <a:pt x="1591686" y="514166"/>
                      <a:pt x="1280085" y="202566"/>
                      <a:pt x="897126" y="202566"/>
                    </a:cubicBezTo>
                    <a:close/>
                  </a:path>
                </a:pathLst>
              </a:custGeom>
              <a:grpFill/>
              <a:ln w="0" cap="flat">
                <a:noFill/>
                <a:prstDash val="solid"/>
                <a:miter/>
              </a:ln>
            </p:spPr>
            <p:txBody>
              <a:bodyPr rtlCol="0" anchor="ctr"/>
              <a:lstStyle/>
              <a:p>
                <a:endParaRPr lang="ko-KR" altLang="en-US"/>
              </a:p>
            </p:txBody>
          </p:sp>
        </p:grpSp>
        <p:grpSp>
          <p:nvGrpSpPr>
            <p:cNvPr id="110" name="그래픽 82">
              <a:extLst>
                <a:ext uri="{FF2B5EF4-FFF2-40B4-BE49-F238E27FC236}">
                  <a16:creationId xmlns:a16="http://schemas.microsoft.com/office/drawing/2014/main" id="{24F624AC-1937-3DA2-C1BD-28C844C539CC}"/>
                </a:ext>
              </a:extLst>
            </p:cNvPr>
            <p:cNvGrpSpPr/>
            <p:nvPr/>
          </p:nvGrpSpPr>
          <p:grpSpPr>
            <a:xfrm>
              <a:off x="1041678" y="1697615"/>
              <a:ext cx="6635779" cy="1504537"/>
              <a:chOff x="1041678" y="1697615"/>
              <a:chExt cx="6635779" cy="1504537"/>
            </a:xfrm>
            <a:grpFill/>
          </p:grpSpPr>
          <p:sp>
            <p:nvSpPr>
              <p:cNvPr id="111" name="자유형: 도형 110">
                <a:extLst>
                  <a:ext uri="{FF2B5EF4-FFF2-40B4-BE49-F238E27FC236}">
                    <a16:creationId xmlns:a16="http://schemas.microsoft.com/office/drawing/2014/main" id="{AAA3C354-665D-6C6C-6CA8-F0573D688742}"/>
                  </a:ext>
                </a:extLst>
              </p:cNvPr>
              <p:cNvSpPr/>
              <p:nvPr/>
            </p:nvSpPr>
            <p:spPr>
              <a:xfrm>
                <a:off x="1070269" y="1726113"/>
                <a:ext cx="6578646" cy="1447598"/>
              </a:xfrm>
              <a:custGeom>
                <a:avLst/>
                <a:gdLst>
                  <a:gd name="connsiteX0" fmla="*/ 5966866 w 6578646"/>
                  <a:gd name="connsiteY0" fmla="*/ 1447541 h 1447598"/>
                  <a:gd name="connsiteX1" fmla="*/ 278040 w 6578646"/>
                  <a:gd name="connsiteY1" fmla="*/ 1447541 h 1447598"/>
                  <a:gd name="connsiteX2" fmla="*/ 39738 w 6578646"/>
                  <a:gd name="connsiteY2" fmla="*/ 1312402 h 1447598"/>
                  <a:gd name="connsiteX3" fmla="*/ 33297 w 6578646"/>
                  <a:gd name="connsiteY3" fmla="*/ 1038477 h 1447598"/>
                  <a:gd name="connsiteX4" fmla="*/ 311953 w 6578646"/>
                  <a:gd name="connsiteY4" fmla="*/ 519068 h 1447598"/>
                  <a:gd name="connsiteX5" fmla="*/ 1179441 w 6578646"/>
                  <a:gd name="connsiteY5" fmla="*/ 0 h 1447598"/>
                  <a:gd name="connsiteX6" fmla="*/ 5083077 w 6578646"/>
                  <a:gd name="connsiteY6" fmla="*/ 0 h 1447598"/>
                  <a:gd name="connsiteX7" fmla="*/ 5510723 w 6578646"/>
                  <a:gd name="connsiteY7" fmla="*/ 160445 h 1447598"/>
                  <a:gd name="connsiteX8" fmla="*/ 6504857 w 6578646"/>
                  <a:gd name="connsiteY8" fmla="*/ 1028617 h 1447598"/>
                  <a:gd name="connsiteX9" fmla="*/ 6571941 w 6578646"/>
                  <a:gd name="connsiteY9" fmla="*/ 1243893 h 1447598"/>
                  <a:gd name="connsiteX10" fmla="*/ 6411724 w 6578646"/>
                  <a:gd name="connsiteY10" fmla="*/ 1400006 h 1447598"/>
                  <a:gd name="connsiteX11" fmla="*/ 5966866 w 6578646"/>
                  <a:gd name="connsiteY11" fmla="*/ 1447598 h 1447598"/>
                  <a:gd name="connsiteX12" fmla="*/ 1179441 w 6578646"/>
                  <a:gd name="connsiteY12" fmla="*/ 145569 h 1447598"/>
                  <a:gd name="connsiteX13" fmla="*/ 440196 w 6578646"/>
                  <a:gd name="connsiteY13" fmla="*/ 587919 h 1447598"/>
                  <a:gd name="connsiteX14" fmla="*/ 161539 w 6578646"/>
                  <a:gd name="connsiteY14" fmla="*/ 1107329 h 1447598"/>
                  <a:gd name="connsiteX15" fmla="*/ 164617 w 6578646"/>
                  <a:gd name="connsiteY15" fmla="*/ 1237680 h 1447598"/>
                  <a:gd name="connsiteX16" fmla="*/ 278040 w 6578646"/>
                  <a:gd name="connsiteY16" fmla="*/ 1301972 h 1447598"/>
                  <a:gd name="connsiteX17" fmla="*/ 5966866 w 6578646"/>
                  <a:gd name="connsiteY17" fmla="*/ 1301972 h 1447598"/>
                  <a:gd name="connsiteX18" fmla="*/ 6379806 w 6578646"/>
                  <a:gd name="connsiteY18" fmla="*/ 1257971 h 1447598"/>
                  <a:gd name="connsiteX19" fmla="*/ 6430875 w 6578646"/>
                  <a:gd name="connsiteY19" fmla="*/ 1208099 h 1447598"/>
                  <a:gd name="connsiteX20" fmla="*/ 6409102 w 6578646"/>
                  <a:gd name="connsiteY20" fmla="*/ 1138278 h 1447598"/>
                  <a:gd name="connsiteX21" fmla="*/ 5414968 w 6578646"/>
                  <a:gd name="connsiteY21" fmla="*/ 270107 h 1447598"/>
                  <a:gd name="connsiteX22" fmla="*/ 5083077 w 6578646"/>
                  <a:gd name="connsiteY22" fmla="*/ 145569 h 1447598"/>
                  <a:gd name="connsiteX23" fmla="*/ 1179441 w 6578646"/>
                  <a:gd name="connsiteY23" fmla="*/ 145569 h 144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78646" h="1447598">
                    <a:moveTo>
                      <a:pt x="5966866" y="1447541"/>
                    </a:moveTo>
                    <a:lnTo>
                      <a:pt x="278040" y="1447541"/>
                    </a:lnTo>
                    <a:cubicBezTo>
                      <a:pt x="179436" y="1447541"/>
                      <a:pt x="90351" y="1397042"/>
                      <a:pt x="39738" y="1312402"/>
                    </a:cubicBezTo>
                    <a:cubicBezTo>
                      <a:pt x="-10875" y="1227763"/>
                      <a:pt x="-13269" y="1125397"/>
                      <a:pt x="33297" y="1038477"/>
                    </a:cubicBezTo>
                    <a:lnTo>
                      <a:pt x="311953" y="519068"/>
                    </a:lnTo>
                    <a:cubicBezTo>
                      <a:pt x="483684" y="198861"/>
                      <a:pt x="816145" y="0"/>
                      <a:pt x="1179441" y="0"/>
                    </a:cubicBezTo>
                    <a:lnTo>
                      <a:pt x="5083077" y="0"/>
                    </a:lnTo>
                    <a:cubicBezTo>
                      <a:pt x="5240388" y="0"/>
                      <a:pt x="5392227" y="56997"/>
                      <a:pt x="5510723" y="160445"/>
                    </a:cubicBezTo>
                    <a:lnTo>
                      <a:pt x="6504857" y="1028617"/>
                    </a:lnTo>
                    <a:cubicBezTo>
                      <a:pt x="6566298" y="1082250"/>
                      <a:pt x="6592004" y="1164781"/>
                      <a:pt x="6571941" y="1243893"/>
                    </a:cubicBezTo>
                    <a:cubicBezTo>
                      <a:pt x="6552049" y="1322434"/>
                      <a:pt x="6490665" y="1382280"/>
                      <a:pt x="6411724" y="1400006"/>
                    </a:cubicBezTo>
                    <a:cubicBezTo>
                      <a:pt x="6271398" y="1431582"/>
                      <a:pt x="6121725" y="1447598"/>
                      <a:pt x="5966866" y="1447598"/>
                    </a:cubicBezTo>
                    <a:close/>
                    <a:moveTo>
                      <a:pt x="1179441" y="145569"/>
                    </a:moveTo>
                    <a:cubicBezTo>
                      <a:pt x="869836" y="145569"/>
                      <a:pt x="586563" y="315077"/>
                      <a:pt x="440196" y="587919"/>
                    </a:cubicBezTo>
                    <a:lnTo>
                      <a:pt x="161539" y="1107329"/>
                    </a:lnTo>
                    <a:cubicBezTo>
                      <a:pt x="139368" y="1148708"/>
                      <a:pt x="140508" y="1197383"/>
                      <a:pt x="164617" y="1237680"/>
                    </a:cubicBezTo>
                    <a:cubicBezTo>
                      <a:pt x="188727" y="1277977"/>
                      <a:pt x="231132" y="1301972"/>
                      <a:pt x="278040" y="1301972"/>
                    </a:cubicBezTo>
                    <a:lnTo>
                      <a:pt x="5966866" y="1301972"/>
                    </a:lnTo>
                    <a:cubicBezTo>
                      <a:pt x="6111010" y="1301972"/>
                      <a:pt x="6249968" y="1287153"/>
                      <a:pt x="6379806" y="1257971"/>
                    </a:cubicBezTo>
                    <a:cubicBezTo>
                      <a:pt x="6416569" y="1249706"/>
                      <a:pt x="6427740" y="1220353"/>
                      <a:pt x="6430875" y="1208099"/>
                    </a:cubicBezTo>
                    <a:cubicBezTo>
                      <a:pt x="6437486" y="1182051"/>
                      <a:pt x="6429336" y="1155890"/>
                      <a:pt x="6409102" y="1138278"/>
                    </a:cubicBezTo>
                    <a:lnTo>
                      <a:pt x="5414968" y="270107"/>
                    </a:lnTo>
                    <a:cubicBezTo>
                      <a:pt x="5323033" y="189798"/>
                      <a:pt x="5205164" y="145569"/>
                      <a:pt x="5083077" y="145569"/>
                    </a:cubicBezTo>
                    <a:lnTo>
                      <a:pt x="1179441" y="145569"/>
                    </a:lnTo>
                    <a:close/>
                  </a:path>
                </a:pathLst>
              </a:custGeom>
              <a:grpFill/>
              <a:ln w="0" cap="flat">
                <a:noFill/>
                <a:prstDash val="solid"/>
                <a:miter/>
              </a:ln>
            </p:spPr>
            <p:txBody>
              <a:bodyPr rtlCol="0" anchor="ctr"/>
              <a:lstStyle/>
              <a:p>
                <a:endParaRPr lang="ko-KR" altLang="en-US"/>
              </a:p>
            </p:txBody>
          </p:sp>
          <p:sp>
            <p:nvSpPr>
              <p:cNvPr id="112" name="자유형: 도형 111">
                <a:extLst>
                  <a:ext uri="{FF2B5EF4-FFF2-40B4-BE49-F238E27FC236}">
                    <a16:creationId xmlns:a16="http://schemas.microsoft.com/office/drawing/2014/main" id="{DB66DC43-772C-3AC7-4EF9-33AB6FF87031}"/>
                  </a:ext>
                </a:extLst>
              </p:cNvPr>
              <p:cNvSpPr/>
              <p:nvPr/>
            </p:nvSpPr>
            <p:spPr>
              <a:xfrm>
                <a:off x="1041678" y="1697615"/>
                <a:ext cx="6635779" cy="1504537"/>
              </a:xfrm>
              <a:custGeom>
                <a:avLst/>
                <a:gdLst>
                  <a:gd name="connsiteX0" fmla="*/ 5995458 w 6635779"/>
                  <a:gd name="connsiteY0" fmla="*/ 1504538 h 1504537"/>
                  <a:gd name="connsiteX1" fmla="*/ 306632 w 6635779"/>
                  <a:gd name="connsiteY1" fmla="*/ 1504538 h 1504537"/>
                  <a:gd name="connsiteX2" fmla="*/ 43821 w 6635779"/>
                  <a:gd name="connsiteY2" fmla="*/ 1355549 h 1504537"/>
                  <a:gd name="connsiteX3" fmla="*/ 36753 w 6635779"/>
                  <a:gd name="connsiteY3" fmla="*/ 1053524 h 1504537"/>
                  <a:gd name="connsiteX4" fmla="*/ 315409 w 6635779"/>
                  <a:gd name="connsiteY4" fmla="*/ 534115 h 1504537"/>
                  <a:gd name="connsiteX5" fmla="*/ 1208032 w 6635779"/>
                  <a:gd name="connsiteY5" fmla="*/ 0 h 1504537"/>
                  <a:gd name="connsiteX6" fmla="*/ 5111669 w 6635779"/>
                  <a:gd name="connsiteY6" fmla="*/ 0 h 1504537"/>
                  <a:gd name="connsiteX7" fmla="*/ 5558066 w 6635779"/>
                  <a:gd name="connsiteY7" fmla="*/ 167456 h 1504537"/>
                  <a:gd name="connsiteX8" fmla="*/ 6552200 w 6635779"/>
                  <a:gd name="connsiteY8" fmla="*/ 1035627 h 1504537"/>
                  <a:gd name="connsiteX9" fmla="*/ 6628176 w 6635779"/>
                  <a:gd name="connsiteY9" fmla="*/ 1279344 h 1504537"/>
                  <a:gd name="connsiteX10" fmla="*/ 6446586 w 6635779"/>
                  <a:gd name="connsiteY10" fmla="*/ 1456262 h 1504537"/>
                  <a:gd name="connsiteX11" fmla="*/ 5995458 w 6635779"/>
                  <a:gd name="connsiteY11" fmla="*/ 1504538 h 1504537"/>
                  <a:gd name="connsiteX12" fmla="*/ 1208032 w 6635779"/>
                  <a:gd name="connsiteY12" fmla="*/ 56997 h 1504537"/>
                  <a:gd name="connsiteX13" fmla="*/ 365623 w 6635779"/>
                  <a:gd name="connsiteY13" fmla="*/ 561074 h 1504537"/>
                  <a:gd name="connsiteX14" fmla="*/ 86967 w 6635779"/>
                  <a:gd name="connsiteY14" fmla="*/ 1080483 h 1504537"/>
                  <a:gd name="connsiteX15" fmla="*/ 92724 w 6635779"/>
                  <a:gd name="connsiteY15" fmla="*/ 1326253 h 1504537"/>
                  <a:gd name="connsiteX16" fmla="*/ 306575 w 6635779"/>
                  <a:gd name="connsiteY16" fmla="*/ 1447541 h 1504537"/>
                  <a:gd name="connsiteX17" fmla="*/ 5995401 w 6635779"/>
                  <a:gd name="connsiteY17" fmla="*/ 1447541 h 1504537"/>
                  <a:gd name="connsiteX18" fmla="*/ 6434046 w 6635779"/>
                  <a:gd name="connsiteY18" fmla="*/ 1400690 h 1504537"/>
                  <a:gd name="connsiteX19" fmla="*/ 6572889 w 6635779"/>
                  <a:gd name="connsiteY19" fmla="*/ 1265380 h 1504537"/>
                  <a:gd name="connsiteX20" fmla="*/ 6514639 w 6635779"/>
                  <a:gd name="connsiteY20" fmla="*/ 1078603 h 1504537"/>
                  <a:gd name="connsiteX21" fmla="*/ 5520505 w 6635779"/>
                  <a:gd name="connsiteY21" fmla="*/ 210431 h 1504537"/>
                  <a:gd name="connsiteX22" fmla="*/ 5111612 w 6635779"/>
                  <a:gd name="connsiteY22" fmla="*/ 57054 h 1504537"/>
                  <a:gd name="connsiteX23" fmla="*/ 1208032 w 6635779"/>
                  <a:gd name="connsiteY23" fmla="*/ 57054 h 1504537"/>
                  <a:gd name="connsiteX24" fmla="*/ 5995515 w 6635779"/>
                  <a:gd name="connsiteY24" fmla="*/ 1358969 h 1504537"/>
                  <a:gd name="connsiteX25" fmla="*/ 306632 w 6635779"/>
                  <a:gd name="connsiteY25" fmla="*/ 1358969 h 1504537"/>
                  <a:gd name="connsiteX26" fmla="*/ 168757 w 6635779"/>
                  <a:gd name="connsiteY26" fmla="*/ 1280769 h 1504537"/>
                  <a:gd name="connsiteX27" fmla="*/ 165052 w 6635779"/>
                  <a:gd name="connsiteY27" fmla="*/ 1122319 h 1504537"/>
                  <a:gd name="connsiteX28" fmla="*/ 443708 w 6635779"/>
                  <a:gd name="connsiteY28" fmla="*/ 602909 h 1504537"/>
                  <a:gd name="connsiteX29" fmla="*/ 1208032 w 6635779"/>
                  <a:gd name="connsiteY29" fmla="*/ 145569 h 1504537"/>
                  <a:gd name="connsiteX30" fmla="*/ 5111669 w 6635779"/>
                  <a:gd name="connsiteY30" fmla="*/ 145569 h 1504537"/>
                  <a:gd name="connsiteX31" fmla="*/ 5462312 w 6635779"/>
                  <a:gd name="connsiteY31" fmla="*/ 277117 h 1504537"/>
                  <a:gd name="connsiteX32" fmla="*/ 6456446 w 6635779"/>
                  <a:gd name="connsiteY32" fmla="*/ 1145289 h 1504537"/>
                  <a:gd name="connsiteX33" fmla="*/ 6487053 w 6635779"/>
                  <a:gd name="connsiteY33" fmla="*/ 1243608 h 1504537"/>
                  <a:gd name="connsiteX34" fmla="*/ 6414610 w 6635779"/>
                  <a:gd name="connsiteY34" fmla="*/ 1314283 h 1504537"/>
                  <a:gd name="connsiteX35" fmla="*/ 5995401 w 6635779"/>
                  <a:gd name="connsiteY35" fmla="*/ 1358969 h 1504537"/>
                  <a:gd name="connsiteX36" fmla="*/ 1208032 w 6635779"/>
                  <a:gd name="connsiteY36" fmla="*/ 202566 h 1504537"/>
                  <a:gd name="connsiteX37" fmla="*/ 493923 w 6635779"/>
                  <a:gd name="connsiteY37" fmla="*/ 629869 h 1504537"/>
                  <a:gd name="connsiteX38" fmla="*/ 215266 w 6635779"/>
                  <a:gd name="connsiteY38" fmla="*/ 1149278 h 1504537"/>
                  <a:gd name="connsiteX39" fmla="*/ 217660 w 6635779"/>
                  <a:gd name="connsiteY39" fmla="*/ 1251530 h 1504537"/>
                  <a:gd name="connsiteX40" fmla="*/ 306632 w 6635779"/>
                  <a:gd name="connsiteY40" fmla="*/ 1301972 h 1504537"/>
                  <a:gd name="connsiteX41" fmla="*/ 5995458 w 6635779"/>
                  <a:gd name="connsiteY41" fmla="*/ 1301972 h 1504537"/>
                  <a:gd name="connsiteX42" fmla="*/ 6402128 w 6635779"/>
                  <a:gd name="connsiteY42" fmla="*/ 1258655 h 1504537"/>
                  <a:gd name="connsiteX43" fmla="*/ 6431823 w 6635779"/>
                  <a:gd name="connsiteY43" fmla="*/ 1229586 h 1504537"/>
                  <a:gd name="connsiteX44" fmla="*/ 6418942 w 6635779"/>
                  <a:gd name="connsiteY44" fmla="*/ 1188207 h 1504537"/>
                  <a:gd name="connsiteX45" fmla="*/ 5424808 w 6635779"/>
                  <a:gd name="connsiteY45" fmla="*/ 320036 h 1504537"/>
                  <a:gd name="connsiteX46" fmla="*/ 5111669 w 6635779"/>
                  <a:gd name="connsiteY46" fmla="*/ 202566 h 1504537"/>
                  <a:gd name="connsiteX47" fmla="*/ 1208032 w 6635779"/>
                  <a:gd name="connsiteY47" fmla="*/ 202566 h 150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35779" h="1504537">
                    <a:moveTo>
                      <a:pt x="5995458" y="1504538"/>
                    </a:moveTo>
                    <a:lnTo>
                      <a:pt x="306632" y="1504538"/>
                    </a:lnTo>
                    <a:cubicBezTo>
                      <a:pt x="197882" y="1504538"/>
                      <a:pt x="99677" y="1448852"/>
                      <a:pt x="43821" y="1355549"/>
                    </a:cubicBezTo>
                    <a:cubicBezTo>
                      <a:pt x="-11979" y="1262245"/>
                      <a:pt x="-14658" y="1149335"/>
                      <a:pt x="36753" y="1053524"/>
                    </a:cubicBezTo>
                    <a:lnTo>
                      <a:pt x="315409" y="534115"/>
                    </a:lnTo>
                    <a:cubicBezTo>
                      <a:pt x="492156" y="204675"/>
                      <a:pt x="834192" y="0"/>
                      <a:pt x="1208032" y="0"/>
                    </a:cubicBezTo>
                    <a:lnTo>
                      <a:pt x="5111669" y="0"/>
                    </a:lnTo>
                    <a:cubicBezTo>
                      <a:pt x="5275819" y="0"/>
                      <a:pt x="5434383" y="59447"/>
                      <a:pt x="5558066" y="167456"/>
                    </a:cubicBezTo>
                    <a:lnTo>
                      <a:pt x="6552200" y="1035627"/>
                    </a:lnTo>
                    <a:cubicBezTo>
                      <a:pt x="6621793" y="1096385"/>
                      <a:pt x="6650918" y="1189746"/>
                      <a:pt x="6628176" y="1279344"/>
                    </a:cubicBezTo>
                    <a:cubicBezTo>
                      <a:pt x="6605605" y="1368373"/>
                      <a:pt x="6536013" y="1436142"/>
                      <a:pt x="6446586" y="1456262"/>
                    </a:cubicBezTo>
                    <a:cubicBezTo>
                      <a:pt x="6304208" y="1488294"/>
                      <a:pt x="6152426" y="1504538"/>
                      <a:pt x="5995458" y="1504538"/>
                    </a:cubicBezTo>
                    <a:close/>
                    <a:moveTo>
                      <a:pt x="1208032" y="56997"/>
                    </a:moveTo>
                    <a:cubicBezTo>
                      <a:pt x="855224" y="56997"/>
                      <a:pt x="532395" y="250158"/>
                      <a:pt x="365623" y="561074"/>
                    </a:cubicBezTo>
                    <a:lnTo>
                      <a:pt x="86967" y="1080483"/>
                    </a:lnTo>
                    <a:cubicBezTo>
                      <a:pt x="45132" y="1158455"/>
                      <a:pt x="47298" y="1250333"/>
                      <a:pt x="92724" y="1326253"/>
                    </a:cubicBezTo>
                    <a:cubicBezTo>
                      <a:pt x="138150" y="1402172"/>
                      <a:pt x="218116" y="1447541"/>
                      <a:pt x="306575" y="1447541"/>
                    </a:cubicBezTo>
                    <a:lnTo>
                      <a:pt x="5995401" y="1447541"/>
                    </a:lnTo>
                    <a:cubicBezTo>
                      <a:pt x="6148208" y="1447541"/>
                      <a:pt x="6295772" y="1431753"/>
                      <a:pt x="6434046" y="1400690"/>
                    </a:cubicBezTo>
                    <a:cubicBezTo>
                      <a:pt x="6502442" y="1385301"/>
                      <a:pt x="6555619" y="1333434"/>
                      <a:pt x="6572889" y="1265380"/>
                    </a:cubicBezTo>
                    <a:cubicBezTo>
                      <a:pt x="6590274" y="1196699"/>
                      <a:pt x="6567988" y="1125169"/>
                      <a:pt x="6514639" y="1078603"/>
                    </a:cubicBezTo>
                    <a:lnTo>
                      <a:pt x="5520505" y="210431"/>
                    </a:lnTo>
                    <a:cubicBezTo>
                      <a:pt x="5407196" y="111485"/>
                      <a:pt x="5262026" y="57054"/>
                      <a:pt x="5111612" y="57054"/>
                    </a:cubicBezTo>
                    <a:lnTo>
                      <a:pt x="1208032" y="57054"/>
                    </a:lnTo>
                    <a:close/>
                    <a:moveTo>
                      <a:pt x="5995515" y="1358969"/>
                    </a:moveTo>
                    <a:lnTo>
                      <a:pt x="306632" y="1358969"/>
                    </a:lnTo>
                    <a:cubicBezTo>
                      <a:pt x="249578" y="1358969"/>
                      <a:pt x="198053" y="1329729"/>
                      <a:pt x="168757" y="1280769"/>
                    </a:cubicBezTo>
                    <a:cubicBezTo>
                      <a:pt x="139461" y="1231809"/>
                      <a:pt x="138093" y="1172590"/>
                      <a:pt x="165052" y="1122319"/>
                    </a:cubicBezTo>
                    <a:lnTo>
                      <a:pt x="443708" y="602909"/>
                    </a:lnTo>
                    <a:cubicBezTo>
                      <a:pt x="595034" y="320777"/>
                      <a:pt x="887940" y="145569"/>
                      <a:pt x="1208032" y="145569"/>
                    </a:cubicBezTo>
                    <a:lnTo>
                      <a:pt x="5111669" y="145569"/>
                    </a:lnTo>
                    <a:cubicBezTo>
                      <a:pt x="5240652" y="145569"/>
                      <a:pt x="5365132" y="192306"/>
                      <a:pt x="5462312" y="277117"/>
                    </a:cubicBezTo>
                    <a:lnTo>
                      <a:pt x="6456446" y="1145289"/>
                    </a:lnTo>
                    <a:cubicBezTo>
                      <a:pt x="6484944" y="1170139"/>
                      <a:pt x="6496400" y="1206902"/>
                      <a:pt x="6487053" y="1243608"/>
                    </a:cubicBezTo>
                    <a:cubicBezTo>
                      <a:pt x="6477934" y="1279686"/>
                      <a:pt x="6450803" y="1306133"/>
                      <a:pt x="6414610" y="1314283"/>
                    </a:cubicBezTo>
                    <a:cubicBezTo>
                      <a:pt x="6282720" y="1343978"/>
                      <a:pt x="6141654" y="1358969"/>
                      <a:pt x="5995401" y="1358969"/>
                    </a:cubicBezTo>
                    <a:close/>
                    <a:moveTo>
                      <a:pt x="1208032" y="202566"/>
                    </a:moveTo>
                    <a:cubicBezTo>
                      <a:pt x="908914" y="202566"/>
                      <a:pt x="635274" y="366317"/>
                      <a:pt x="493923" y="629869"/>
                    </a:cubicBezTo>
                    <a:lnTo>
                      <a:pt x="215266" y="1149278"/>
                    </a:lnTo>
                    <a:cubicBezTo>
                      <a:pt x="197882" y="1181709"/>
                      <a:pt x="198737" y="1219954"/>
                      <a:pt x="217660" y="1251530"/>
                    </a:cubicBezTo>
                    <a:cubicBezTo>
                      <a:pt x="236583" y="1283106"/>
                      <a:pt x="269812" y="1301972"/>
                      <a:pt x="306632" y="1301972"/>
                    </a:cubicBezTo>
                    <a:lnTo>
                      <a:pt x="5995458" y="1301972"/>
                    </a:lnTo>
                    <a:cubicBezTo>
                      <a:pt x="6137493" y="1301972"/>
                      <a:pt x="6274341" y="1287381"/>
                      <a:pt x="6402128" y="1258655"/>
                    </a:cubicBezTo>
                    <a:cubicBezTo>
                      <a:pt x="6421677" y="1254266"/>
                      <a:pt x="6429087" y="1240416"/>
                      <a:pt x="6431823" y="1229586"/>
                    </a:cubicBezTo>
                    <a:cubicBezTo>
                      <a:pt x="6435813" y="1213912"/>
                      <a:pt x="6431139" y="1198808"/>
                      <a:pt x="6418942" y="1188207"/>
                    </a:cubicBezTo>
                    <a:lnTo>
                      <a:pt x="5424808" y="320036"/>
                    </a:lnTo>
                    <a:cubicBezTo>
                      <a:pt x="5338059" y="244287"/>
                      <a:pt x="5226859" y="202566"/>
                      <a:pt x="5111669" y="202566"/>
                    </a:cubicBezTo>
                    <a:lnTo>
                      <a:pt x="1208032" y="202566"/>
                    </a:lnTo>
                    <a:close/>
                  </a:path>
                </a:pathLst>
              </a:custGeom>
              <a:grpFill/>
              <a:ln w="0" cap="flat">
                <a:noFill/>
                <a:prstDash val="solid"/>
                <a:miter/>
              </a:ln>
            </p:spPr>
            <p:txBody>
              <a:bodyPr rtlCol="0" anchor="ctr"/>
              <a:lstStyle/>
              <a:p>
                <a:endParaRPr lang="ko-KR" altLang="en-US"/>
              </a:p>
            </p:txBody>
          </p:sp>
        </p:grpSp>
        <p:grpSp>
          <p:nvGrpSpPr>
            <p:cNvPr id="113" name="그래픽 82">
              <a:extLst>
                <a:ext uri="{FF2B5EF4-FFF2-40B4-BE49-F238E27FC236}">
                  <a16:creationId xmlns:a16="http://schemas.microsoft.com/office/drawing/2014/main" id="{4CAA47FC-C4B0-1F81-8820-4B76E719A90B}"/>
                </a:ext>
              </a:extLst>
            </p:cNvPr>
            <p:cNvGrpSpPr/>
            <p:nvPr/>
          </p:nvGrpSpPr>
          <p:grpSpPr>
            <a:xfrm>
              <a:off x="2658348" y="1697588"/>
              <a:ext cx="620975" cy="1504565"/>
              <a:chOff x="2658348" y="1697588"/>
              <a:chExt cx="620975" cy="1504565"/>
            </a:xfrm>
            <a:grpFill/>
          </p:grpSpPr>
          <p:sp>
            <p:nvSpPr>
              <p:cNvPr id="114" name="자유형: 도형 113">
                <a:extLst>
                  <a:ext uri="{FF2B5EF4-FFF2-40B4-BE49-F238E27FC236}">
                    <a16:creationId xmlns:a16="http://schemas.microsoft.com/office/drawing/2014/main" id="{AFD085BE-D970-8F56-65B9-CDAD7983EAB9}"/>
                  </a:ext>
                </a:extLst>
              </p:cNvPr>
              <p:cNvSpPr/>
              <p:nvPr/>
            </p:nvSpPr>
            <p:spPr>
              <a:xfrm>
                <a:off x="2686838" y="1726077"/>
                <a:ext cx="563995" cy="1447577"/>
              </a:xfrm>
              <a:custGeom>
                <a:avLst/>
                <a:gdLst>
                  <a:gd name="connsiteX0" fmla="*/ 72820 w 563995"/>
                  <a:gd name="connsiteY0" fmla="*/ 1447577 h 1447577"/>
                  <a:gd name="connsiteX1" fmla="*/ 50535 w 563995"/>
                  <a:gd name="connsiteY1" fmla="*/ 1444043 h 1447577"/>
                  <a:gd name="connsiteX2" fmla="*/ 3513 w 563995"/>
                  <a:gd name="connsiteY2" fmla="*/ 1352507 h 1447577"/>
                  <a:gd name="connsiteX3" fmla="*/ 421924 w 563995"/>
                  <a:gd name="connsiteY3" fmla="*/ 50535 h 1447577"/>
                  <a:gd name="connsiteX4" fmla="*/ 513461 w 563995"/>
                  <a:gd name="connsiteY4" fmla="*/ 3513 h 1447577"/>
                  <a:gd name="connsiteX5" fmla="*/ 560483 w 563995"/>
                  <a:gd name="connsiteY5" fmla="*/ 95049 h 1447577"/>
                  <a:gd name="connsiteX6" fmla="*/ 142071 w 563995"/>
                  <a:gd name="connsiteY6" fmla="*/ 1397021 h 1447577"/>
                  <a:gd name="connsiteX7" fmla="*/ 72820 w 563995"/>
                  <a:gd name="connsiteY7" fmla="*/ 1447577 h 14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995" h="1447577">
                    <a:moveTo>
                      <a:pt x="72820" y="1447577"/>
                    </a:moveTo>
                    <a:cubicBezTo>
                      <a:pt x="65468" y="1447577"/>
                      <a:pt x="57944" y="1446437"/>
                      <a:pt x="50535" y="1444043"/>
                    </a:cubicBezTo>
                    <a:cubicBezTo>
                      <a:pt x="12290" y="1431732"/>
                      <a:pt x="-8799" y="1390752"/>
                      <a:pt x="3513" y="1352507"/>
                    </a:cubicBezTo>
                    <a:lnTo>
                      <a:pt x="421924" y="50535"/>
                    </a:lnTo>
                    <a:cubicBezTo>
                      <a:pt x="434236" y="12290"/>
                      <a:pt x="475216" y="-8799"/>
                      <a:pt x="513461" y="3513"/>
                    </a:cubicBezTo>
                    <a:cubicBezTo>
                      <a:pt x="551706" y="15824"/>
                      <a:pt x="572794" y="56804"/>
                      <a:pt x="560483" y="95049"/>
                    </a:cubicBezTo>
                    <a:lnTo>
                      <a:pt x="142071" y="1397021"/>
                    </a:lnTo>
                    <a:cubicBezTo>
                      <a:pt x="132154" y="1427913"/>
                      <a:pt x="103542" y="1447577"/>
                      <a:pt x="72820" y="1447577"/>
                    </a:cubicBezTo>
                    <a:close/>
                  </a:path>
                </a:pathLst>
              </a:custGeom>
              <a:grpFill/>
              <a:ln w="0" cap="flat">
                <a:noFill/>
                <a:prstDash val="solid"/>
                <a:miter/>
              </a:ln>
            </p:spPr>
            <p:txBody>
              <a:bodyPr rtlCol="0" anchor="ctr"/>
              <a:lstStyle/>
              <a:p>
                <a:endParaRPr lang="ko-KR" altLang="en-US"/>
              </a:p>
            </p:txBody>
          </p:sp>
          <p:sp>
            <p:nvSpPr>
              <p:cNvPr id="115" name="자유형: 도형 114">
                <a:extLst>
                  <a:ext uri="{FF2B5EF4-FFF2-40B4-BE49-F238E27FC236}">
                    <a16:creationId xmlns:a16="http://schemas.microsoft.com/office/drawing/2014/main" id="{07C89F85-42A3-6D01-8AC6-D3477628A32D}"/>
                  </a:ext>
                </a:extLst>
              </p:cNvPr>
              <p:cNvSpPr/>
              <p:nvPr/>
            </p:nvSpPr>
            <p:spPr>
              <a:xfrm>
                <a:off x="2658348" y="1697588"/>
                <a:ext cx="620975" cy="1504565"/>
              </a:xfrm>
              <a:custGeom>
                <a:avLst/>
                <a:gdLst>
                  <a:gd name="connsiteX0" fmla="*/ 101310 w 620975"/>
                  <a:gd name="connsiteY0" fmla="*/ 1504565 h 1504565"/>
                  <a:gd name="connsiteX1" fmla="*/ 70304 w 620975"/>
                  <a:gd name="connsiteY1" fmla="*/ 1499720 h 1504565"/>
                  <a:gd name="connsiteX2" fmla="*/ 4872 w 620975"/>
                  <a:gd name="connsiteY2" fmla="*/ 1372276 h 1504565"/>
                  <a:gd name="connsiteX3" fmla="*/ 423284 w 620975"/>
                  <a:gd name="connsiteY3" fmla="*/ 70304 h 1504565"/>
                  <a:gd name="connsiteX4" fmla="*/ 550671 w 620975"/>
                  <a:gd name="connsiteY4" fmla="*/ 4872 h 1504565"/>
                  <a:gd name="connsiteX5" fmla="*/ 616103 w 620975"/>
                  <a:gd name="connsiteY5" fmla="*/ 132259 h 1504565"/>
                  <a:gd name="connsiteX6" fmla="*/ 197691 w 620975"/>
                  <a:gd name="connsiteY6" fmla="*/ 1434231 h 1504565"/>
                  <a:gd name="connsiteX7" fmla="*/ 101310 w 620975"/>
                  <a:gd name="connsiteY7" fmla="*/ 1504508 h 1504565"/>
                  <a:gd name="connsiteX8" fmla="*/ 519779 w 620975"/>
                  <a:gd name="connsiteY8" fmla="*/ 57024 h 1504565"/>
                  <a:gd name="connsiteX9" fmla="*/ 477601 w 620975"/>
                  <a:gd name="connsiteY9" fmla="*/ 87745 h 1504565"/>
                  <a:gd name="connsiteX10" fmla="*/ 59190 w 620975"/>
                  <a:gd name="connsiteY10" fmla="*/ 1389717 h 1504565"/>
                  <a:gd name="connsiteX11" fmla="*/ 87802 w 620975"/>
                  <a:gd name="connsiteY11" fmla="*/ 1445403 h 1504565"/>
                  <a:gd name="connsiteX12" fmla="*/ 101367 w 620975"/>
                  <a:gd name="connsiteY12" fmla="*/ 1447569 h 1504565"/>
                  <a:gd name="connsiteX13" fmla="*/ 143488 w 620975"/>
                  <a:gd name="connsiteY13" fmla="*/ 1416790 h 1504565"/>
                  <a:gd name="connsiteX14" fmla="*/ 561899 w 620975"/>
                  <a:gd name="connsiteY14" fmla="*/ 114818 h 1504565"/>
                  <a:gd name="connsiteX15" fmla="*/ 533287 w 620975"/>
                  <a:gd name="connsiteY15" fmla="*/ 59133 h 1504565"/>
                  <a:gd name="connsiteX16" fmla="*/ 519779 w 620975"/>
                  <a:gd name="connsiteY16" fmla="*/ 57024 h 150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0975" h="1504565">
                    <a:moveTo>
                      <a:pt x="101310" y="1504565"/>
                    </a:moveTo>
                    <a:cubicBezTo>
                      <a:pt x="90823" y="1504565"/>
                      <a:pt x="80393" y="1502912"/>
                      <a:pt x="70304" y="1499720"/>
                    </a:cubicBezTo>
                    <a:cubicBezTo>
                      <a:pt x="17126" y="1482621"/>
                      <a:pt x="-12227" y="1425454"/>
                      <a:pt x="4872" y="1372276"/>
                    </a:cubicBezTo>
                    <a:lnTo>
                      <a:pt x="423284" y="70304"/>
                    </a:lnTo>
                    <a:cubicBezTo>
                      <a:pt x="440383" y="17126"/>
                      <a:pt x="497550" y="-12227"/>
                      <a:pt x="550671" y="4872"/>
                    </a:cubicBezTo>
                    <a:cubicBezTo>
                      <a:pt x="603849" y="21971"/>
                      <a:pt x="633202" y="79139"/>
                      <a:pt x="616103" y="132259"/>
                    </a:cubicBezTo>
                    <a:lnTo>
                      <a:pt x="197691" y="1434231"/>
                    </a:lnTo>
                    <a:cubicBezTo>
                      <a:pt x="184183" y="1476295"/>
                      <a:pt x="145426" y="1504508"/>
                      <a:pt x="101310" y="1504508"/>
                    </a:cubicBezTo>
                    <a:close/>
                    <a:moveTo>
                      <a:pt x="519779" y="57024"/>
                    </a:moveTo>
                    <a:cubicBezTo>
                      <a:pt x="501027" y="57024"/>
                      <a:pt x="483643" y="68993"/>
                      <a:pt x="477601" y="87745"/>
                    </a:cubicBezTo>
                    <a:lnTo>
                      <a:pt x="59190" y="1389717"/>
                    </a:lnTo>
                    <a:cubicBezTo>
                      <a:pt x="51723" y="1412972"/>
                      <a:pt x="64547" y="1437936"/>
                      <a:pt x="87802" y="1445403"/>
                    </a:cubicBezTo>
                    <a:cubicBezTo>
                      <a:pt x="92248" y="1446828"/>
                      <a:pt x="96808" y="1447569"/>
                      <a:pt x="101367" y="1447569"/>
                    </a:cubicBezTo>
                    <a:cubicBezTo>
                      <a:pt x="120689" y="1447569"/>
                      <a:pt x="137617" y="1435200"/>
                      <a:pt x="143488" y="1416790"/>
                    </a:cubicBezTo>
                    <a:lnTo>
                      <a:pt x="561899" y="114818"/>
                    </a:lnTo>
                    <a:cubicBezTo>
                      <a:pt x="569366" y="91564"/>
                      <a:pt x="556542" y="66599"/>
                      <a:pt x="533287" y="59133"/>
                    </a:cubicBezTo>
                    <a:cubicBezTo>
                      <a:pt x="528784" y="57708"/>
                      <a:pt x="524225" y="57024"/>
                      <a:pt x="519779" y="57024"/>
                    </a:cubicBezTo>
                    <a:close/>
                  </a:path>
                </a:pathLst>
              </a:custGeom>
              <a:grpFill/>
              <a:ln w="0" cap="flat">
                <a:noFill/>
                <a:prstDash val="solid"/>
                <a:miter/>
              </a:ln>
            </p:spPr>
            <p:txBody>
              <a:bodyPr rtlCol="0" anchor="ctr"/>
              <a:lstStyle/>
              <a:p>
                <a:endParaRPr lang="ko-KR" altLang="en-US"/>
              </a:p>
            </p:txBody>
          </p:sp>
        </p:grpSp>
        <p:grpSp>
          <p:nvGrpSpPr>
            <p:cNvPr id="116" name="그래픽 82">
              <a:extLst>
                <a:ext uri="{FF2B5EF4-FFF2-40B4-BE49-F238E27FC236}">
                  <a16:creationId xmlns:a16="http://schemas.microsoft.com/office/drawing/2014/main" id="{9CEC1CCE-077C-41F3-5209-2F1254FD4F52}"/>
                </a:ext>
              </a:extLst>
            </p:cNvPr>
            <p:cNvGrpSpPr/>
            <p:nvPr/>
          </p:nvGrpSpPr>
          <p:grpSpPr>
            <a:xfrm>
              <a:off x="4868018" y="3420962"/>
              <a:ext cx="202565" cy="1551844"/>
              <a:chOff x="4868018" y="3420962"/>
              <a:chExt cx="202565" cy="1551844"/>
            </a:xfrm>
            <a:grpFill/>
          </p:grpSpPr>
          <p:sp>
            <p:nvSpPr>
              <p:cNvPr id="117" name="자유형: 도형 116">
                <a:extLst>
                  <a:ext uri="{FF2B5EF4-FFF2-40B4-BE49-F238E27FC236}">
                    <a16:creationId xmlns:a16="http://schemas.microsoft.com/office/drawing/2014/main" id="{E47769C7-1F5D-10B0-9EE9-106D4C19EADB}"/>
                  </a:ext>
                </a:extLst>
              </p:cNvPr>
              <p:cNvSpPr/>
              <p:nvPr/>
            </p:nvSpPr>
            <p:spPr>
              <a:xfrm>
                <a:off x="4896516" y="3449461"/>
                <a:ext cx="145569" cy="1494848"/>
              </a:xfrm>
              <a:custGeom>
                <a:avLst/>
                <a:gdLst>
                  <a:gd name="connsiteX0" fmla="*/ 72784 w 145569"/>
                  <a:gd name="connsiteY0" fmla="*/ 1494848 h 1494848"/>
                  <a:gd name="connsiteX1" fmla="*/ 0 w 145569"/>
                  <a:gd name="connsiteY1" fmla="*/ 1422064 h 1494848"/>
                  <a:gd name="connsiteX2" fmla="*/ 0 w 145569"/>
                  <a:gd name="connsiteY2" fmla="*/ 72785 h 1494848"/>
                  <a:gd name="connsiteX3" fmla="*/ 72784 w 145569"/>
                  <a:gd name="connsiteY3" fmla="*/ 0 h 1494848"/>
                  <a:gd name="connsiteX4" fmla="*/ 145569 w 145569"/>
                  <a:gd name="connsiteY4" fmla="*/ 72785 h 1494848"/>
                  <a:gd name="connsiteX5" fmla="*/ 145569 w 145569"/>
                  <a:gd name="connsiteY5" fmla="*/ 1422064 h 1494848"/>
                  <a:gd name="connsiteX6" fmla="*/ 72784 w 145569"/>
                  <a:gd name="connsiteY6" fmla="*/ 1494848 h 149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9" h="1494848">
                    <a:moveTo>
                      <a:pt x="72784" y="1494848"/>
                    </a:moveTo>
                    <a:cubicBezTo>
                      <a:pt x="32602" y="1494848"/>
                      <a:pt x="0" y="1462246"/>
                      <a:pt x="0" y="1422064"/>
                    </a:cubicBezTo>
                    <a:lnTo>
                      <a:pt x="0" y="72785"/>
                    </a:lnTo>
                    <a:cubicBezTo>
                      <a:pt x="0" y="32602"/>
                      <a:pt x="32602" y="0"/>
                      <a:pt x="72784" y="0"/>
                    </a:cubicBezTo>
                    <a:cubicBezTo>
                      <a:pt x="112967" y="0"/>
                      <a:pt x="145569" y="32602"/>
                      <a:pt x="145569" y="72785"/>
                    </a:cubicBezTo>
                    <a:lnTo>
                      <a:pt x="145569" y="1422064"/>
                    </a:lnTo>
                    <a:cubicBezTo>
                      <a:pt x="145569" y="1462246"/>
                      <a:pt x="112967" y="1494848"/>
                      <a:pt x="72784" y="1494848"/>
                    </a:cubicBezTo>
                    <a:close/>
                  </a:path>
                </a:pathLst>
              </a:custGeom>
              <a:grpFill/>
              <a:ln w="0" cap="flat">
                <a:noFill/>
                <a:prstDash val="solid"/>
                <a:miter/>
              </a:ln>
            </p:spPr>
            <p:txBody>
              <a:bodyPr rtlCol="0" anchor="ctr"/>
              <a:lstStyle/>
              <a:p>
                <a:endParaRPr lang="ko-KR" altLang="en-US"/>
              </a:p>
            </p:txBody>
          </p:sp>
          <p:sp>
            <p:nvSpPr>
              <p:cNvPr id="118" name="자유형: 도형 117">
                <a:extLst>
                  <a:ext uri="{FF2B5EF4-FFF2-40B4-BE49-F238E27FC236}">
                    <a16:creationId xmlns:a16="http://schemas.microsoft.com/office/drawing/2014/main" id="{B9E7ACC7-204F-832D-2B10-7C8049F75DFB}"/>
                  </a:ext>
                </a:extLst>
              </p:cNvPr>
              <p:cNvSpPr/>
              <p:nvPr/>
            </p:nvSpPr>
            <p:spPr>
              <a:xfrm>
                <a:off x="4868018" y="3420962"/>
                <a:ext cx="202565" cy="1551844"/>
              </a:xfrm>
              <a:custGeom>
                <a:avLst/>
                <a:gdLst>
                  <a:gd name="connsiteX0" fmla="*/ 101283 w 202565"/>
                  <a:gd name="connsiteY0" fmla="*/ 1551845 h 1551844"/>
                  <a:gd name="connsiteX1" fmla="*/ 0 w 202565"/>
                  <a:gd name="connsiteY1" fmla="*/ 1450562 h 1551844"/>
                  <a:gd name="connsiteX2" fmla="*/ 0 w 202565"/>
                  <a:gd name="connsiteY2" fmla="*/ 101283 h 1551844"/>
                  <a:gd name="connsiteX3" fmla="*/ 101283 w 202565"/>
                  <a:gd name="connsiteY3" fmla="*/ 0 h 1551844"/>
                  <a:gd name="connsiteX4" fmla="*/ 202566 w 202565"/>
                  <a:gd name="connsiteY4" fmla="*/ 101283 h 1551844"/>
                  <a:gd name="connsiteX5" fmla="*/ 202566 w 202565"/>
                  <a:gd name="connsiteY5" fmla="*/ 1450562 h 1551844"/>
                  <a:gd name="connsiteX6" fmla="*/ 101283 w 202565"/>
                  <a:gd name="connsiteY6" fmla="*/ 1551845 h 1551844"/>
                  <a:gd name="connsiteX7" fmla="*/ 101283 w 202565"/>
                  <a:gd name="connsiteY7" fmla="*/ 56997 h 1551844"/>
                  <a:gd name="connsiteX8" fmla="*/ 56997 w 202565"/>
                  <a:gd name="connsiteY8" fmla="*/ 101283 h 1551844"/>
                  <a:gd name="connsiteX9" fmla="*/ 56997 w 202565"/>
                  <a:gd name="connsiteY9" fmla="*/ 1450562 h 1551844"/>
                  <a:gd name="connsiteX10" fmla="*/ 101283 w 202565"/>
                  <a:gd name="connsiteY10" fmla="*/ 1494848 h 1551844"/>
                  <a:gd name="connsiteX11" fmla="*/ 145569 w 202565"/>
                  <a:gd name="connsiteY11" fmla="*/ 1450562 h 1551844"/>
                  <a:gd name="connsiteX12" fmla="*/ 145569 w 202565"/>
                  <a:gd name="connsiteY12" fmla="*/ 101283 h 1551844"/>
                  <a:gd name="connsiteX13" fmla="*/ 101283 w 202565"/>
                  <a:gd name="connsiteY13" fmla="*/ 56997 h 155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565" h="1551844">
                    <a:moveTo>
                      <a:pt x="101283" y="1551845"/>
                    </a:moveTo>
                    <a:cubicBezTo>
                      <a:pt x="45426" y="1551845"/>
                      <a:pt x="0" y="1506419"/>
                      <a:pt x="0" y="1450562"/>
                    </a:cubicBezTo>
                    <a:lnTo>
                      <a:pt x="0" y="101283"/>
                    </a:lnTo>
                    <a:cubicBezTo>
                      <a:pt x="0" y="45426"/>
                      <a:pt x="45426" y="0"/>
                      <a:pt x="101283" y="0"/>
                    </a:cubicBezTo>
                    <a:cubicBezTo>
                      <a:pt x="157139" y="0"/>
                      <a:pt x="202566" y="45426"/>
                      <a:pt x="202566" y="101283"/>
                    </a:cubicBezTo>
                    <a:lnTo>
                      <a:pt x="202566" y="1450562"/>
                    </a:lnTo>
                    <a:cubicBezTo>
                      <a:pt x="202566" y="1506419"/>
                      <a:pt x="157139" y="1551845"/>
                      <a:pt x="101283" y="1551845"/>
                    </a:cubicBezTo>
                    <a:close/>
                    <a:moveTo>
                      <a:pt x="101283" y="56997"/>
                    </a:moveTo>
                    <a:cubicBezTo>
                      <a:pt x="76888" y="56997"/>
                      <a:pt x="56997" y="76888"/>
                      <a:pt x="56997" y="101283"/>
                    </a:cubicBezTo>
                    <a:lnTo>
                      <a:pt x="56997" y="1450562"/>
                    </a:lnTo>
                    <a:cubicBezTo>
                      <a:pt x="56997" y="1474957"/>
                      <a:pt x="76888" y="1494848"/>
                      <a:pt x="101283" y="1494848"/>
                    </a:cubicBezTo>
                    <a:cubicBezTo>
                      <a:pt x="125677" y="1494848"/>
                      <a:pt x="145569" y="1474957"/>
                      <a:pt x="145569" y="1450562"/>
                    </a:cubicBezTo>
                    <a:lnTo>
                      <a:pt x="145569" y="101283"/>
                    </a:lnTo>
                    <a:cubicBezTo>
                      <a:pt x="145569" y="76888"/>
                      <a:pt x="125677" y="56997"/>
                      <a:pt x="101283" y="56997"/>
                    </a:cubicBezTo>
                    <a:close/>
                  </a:path>
                </a:pathLst>
              </a:custGeom>
              <a:grpFill/>
              <a:ln w="0" cap="flat">
                <a:noFill/>
                <a:prstDash val="solid"/>
                <a:miter/>
              </a:ln>
            </p:spPr>
            <p:txBody>
              <a:bodyPr rtlCol="0" anchor="ctr"/>
              <a:lstStyle/>
              <a:p>
                <a:endParaRPr lang="ko-KR" altLang="en-US"/>
              </a:p>
            </p:txBody>
          </p:sp>
        </p:grpSp>
        <p:grpSp>
          <p:nvGrpSpPr>
            <p:cNvPr id="119" name="그래픽 82">
              <a:extLst>
                <a:ext uri="{FF2B5EF4-FFF2-40B4-BE49-F238E27FC236}">
                  <a16:creationId xmlns:a16="http://schemas.microsoft.com/office/drawing/2014/main" id="{EC96AA71-F555-07D1-191D-AECAA589452B}"/>
                </a:ext>
              </a:extLst>
            </p:cNvPr>
            <p:cNvGrpSpPr/>
            <p:nvPr/>
          </p:nvGrpSpPr>
          <p:grpSpPr>
            <a:xfrm>
              <a:off x="4868018" y="1697615"/>
              <a:ext cx="202565" cy="1504537"/>
              <a:chOff x="4868018" y="1697615"/>
              <a:chExt cx="202565" cy="1504537"/>
            </a:xfrm>
            <a:grpFill/>
          </p:grpSpPr>
          <p:sp>
            <p:nvSpPr>
              <p:cNvPr id="120" name="자유형: 도형 119">
                <a:extLst>
                  <a:ext uri="{FF2B5EF4-FFF2-40B4-BE49-F238E27FC236}">
                    <a16:creationId xmlns:a16="http://schemas.microsoft.com/office/drawing/2014/main" id="{C8705676-B7B6-74FA-9150-487BA12F741E}"/>
                  </a:ext>
                </a:extLst>
              </p:cNvPr>
              <p:cNvSpPr/>
              <p:nvPr/>
            </p:nvSpPr>
            <p:spPr>
              <a:xfrm>
                <a:off x="4896516" y="1726113"/>
                <a:ext cx="145569" cy="1447541"/>
              </a:xfrm>
              <a:custGeom>
                <a:avLst/>
                <a:gdLst>
                  <a:gd name="connsiteX0" fmla="*/ 72784 w 145569"/>
                  <a:gd name="connsiteY0" fmla="*/ 1447541 h 1447541"/>
                  <a:gd name="connsiteX1" fmla="*/ 0 w 145569"/>
                  <a:gd name="connsiteY1" fmla="*/ 1374757 h 1447541"/>
                  <a:gd name="connsiteX2" fmla="*/ 0 w 145569"/>
                  <a:gd name="connsiteY2" fmla="*/ 72785 h 1447541"/>
                  <a:gd name="connsiteX3" fmla="*/ 72784 w 145569"/>
                  <a:gd name="connsiteY3" fmla="*/ 0 h 1447541"/>
                  <a:gd name="connsiteX4" fmla="*/ 145569 w 145569"/>
                  <a:gd name="connsiteY4" fmla="*/ 72785 h 1447541"/>
                  <a:gd name="connsiteX5" fmla="*/ 145569 w 145569"/>
                  <a:gd name="connsiteY5" fmla="*/ 1374757 h 1447541"/>
                  <a:gd name="connsiteX6" fmla="*/ 72784 w 145569"/>
                  <a:gd name="connsiteY6" fmla="*/ 1447541 h 144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9" h="1447541">
                    <a:moveTo>
                      <a:pt x="72784" y="1447541"/>
                    </a:moveTo>
                    <a:cubicBezTo>
                      <a:pt x="32602" y="1447541"/>
                      <a:pt x="0" y="1414939"/>
                      <a:pt x="0" y="1374757"/>
                    </a:cubicBezTo>
                    <a:lnTo>
                      <a:pt x="0" y="72785"/>
                    </a:lnTo>
                    <a:cubicBezTo>
                      <a:pt x="0" y="32602"/>
                      <a:pt x="32602" y="0"/>
                      <a:pt x="72784" y="0"/>
                    </a:cubicBezTo>
                    <a:cubicBezTo>
                      <a:pt x="112967" y="0"/>
                      <a:pt x="145569" y="32602"/>
                      <a:pt x="145569" y="72785"/>
                    </a:cubicBezTo>
                    <a:lnTo>
                      <a:pt x="145569" y="1374757"/>
                    </a:lnTo>
                    <a:cubicBezTo>
                      <a:pt x="145569" y="1414939"/>
                      <a:pt x="112967" y="1447541"/>
                      <a:pt x="72784" y="1447541"/>
                    </a:cubicBezTo>
                    <a:close/>
                  </a:path>
                </a:pathLst>
              </a:custGeom>
              <a:grpFill/>
              <a:ln w="0" cap="flat">
                <a:noFill/>
                <a:prstDash val="solid"/>
                <a:miter/>
              </a:ln>
            </p:spPr>
            <p:txBody>
              <a:bodyPr rtlCol="0" anchor="ctr"/>
              <a:lstStyle/>
              <a:p>
                <a:endParaRPr lang="ko-KR" altLang="en-US"/>
              </a:p>
            </p:txBody>
          </p:sp>
          <p:sp>
            <p:nvSpPr>
              <p:cNvPr id="121" name="자유형: 도형 120">
                <a:extLst>
                  <a:ext uri="{FF2B5EF4-FFF2-40B4-BE49-F238E27FC236}">
                    <a16:creationId xmlns:a16="http://schemas.microsoft.com/office/drawing/2014/main" id="{2938E838-2F5D-5B79-5011-EDFD85B8530B}"/>
                  </a:ext>
                </a:extLst>
              </p:cNvPr>
              <p:cNvSpPr/>
              <p:nvPr/>
            </p:nvSpPr>
            <p:spPr>
              <a:xfrm>
                <a:off x="4868018" y="1697615"/>
                <a:ext cx="202565" cy="1504537"/>
              </a:xfrm>
              <a:custGeom>
                <a:avLst/>
                <a:gdLst>
                  <a:gd name="connsiteX0" fmla="*/ 101283 w 202565"/>
                  <a:gd name="connsiteY0" fmla="*/ 1504538 h 1504537"/>
                  <a:gd name="connsiteX1" fmla="*/ 0 w 202565"/>
                  <a:gd name="connsiteY1" fmla="*/ 1403255 h 1504537"/>
                  <a:gd name="connsiteX2" fmla="*/ 0 w 202565"/>
                  <a:gd name="connsiteY2" fmla="*/ 101283 h 1504537"/>
                  <a:gd name="connsiteX3" fmla="*/ 101283 w 202565"/>
                  <a:gd name="connsiteY3" fmla="*/ 0 h 1504537"/>
                  <a:gd name="connsiteX4" fmla="*/ 202566 w 202565"/>
                  <a:gd name="connsiteY4" fmla="*/ 101283 h 1504537"/>
                  <a:gd name="connsiteX5" fmla="*/ 202566 w 202565"/>
                  <a:gd name="connsiteY5" fmla="*/ 1403255 h 1504537"/>
                  <a:gd name="connsiteX6" fmla="*/ 101283 w 202565"/>
                  <a:gd name="connsiteY6" fmla="*/ 1504538 h 1504537"/>
                  <a:gd name="connsiteX7" fmla="*/ 101283 w 202565"/>
                  <a:gd name="connsiteY7" fmla="*/ 56997 h 1504537"/>
                  <a:gd name="connsiteX8" fmla="*/ 56997 w 202565"/>
                  <a:gd name="connsiteY8" fmla="*/ 101283 h 1504537"/>
                  <a:gd name="connsiteX9" fmla="*/ 56997 w 202565"/>
                  <a:gd name="connsiteY9" fmla="*/ 1403255 h 1504537"/>
                  <a:gd name="connsiteX10" fmla="*/ 101283 w 202565"/>
                  <a:gd name="connsiteY10" fmla="*/ 1447541 h 1504537"/>
                  <a:gd name="connsiteX11" fmla="*/ 145569 w 202565"/>
                  <a:gd name="connsiteY11" fmla="*/ 1403255 h 1504537"/>
                  <a:gd name="connsiteX12" fmla="*/ 145569 w 202565"/>
                  <a:gd name="connsiteY12" fmla="*/ 101283 h 1504537"/>
                  <a:gd name="connsiteX13" fmla="*/ 101283 w 202565"/>
                  <a:gd name="connsiteY13" fmla="*/ 56997 h 150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565" h="1504537">
                    <a:moveTo>
                      <a:pt x="101283" y="1504538"/>
                    </a:moveTo>
                    <a:cubicBezTo>
                      <a:pt x="45426" y="1504538"/>
                      <a:pt x="0" y="1459112"/>
                      <a:pt x="0" y="1403255"/>
                    </a:cubicBezTo>
                    <a:lnTo>
                      <a:pt x="0" y="101283"/>
                    </a:lnTo>
                    <a:cubicBezTo>
                      <a:pt x="0" y="45426"/>
                      <a:pt x="45426" y="0"/>
                      <a:pt x="101283" y="0"/>
                    </a:cubicBezTo>
                    <a:cubicBezTo>
                      <a:pt x="157139" y="0"/>
                      <a:pt x="202566" y="45426"/>
                      <a:pt x="202566" y="101283"/>
                    </a:cubicBezTo>
                    <a:lnTo>
                      <a:pt x="202566" y="1403255"/>
                    </a:lnTo>
                    <a:cubicBezTo>
                      <a:pt x="202566" y="1459112"/>
                      <a:pt x="157139" y="1504538"/>
                      <a:pt x="101283" y="1504538"/>
                    </a:cubicBezTo>
                    <a:close/>
                    <a:moveTo>
                      <a:pt x="101283" y="56997"/>
                    </a:moveTo>
                    <a:cubicBezTo>
                      <a:pt x="76888" y="56997"/>
                      <a:pt x="56997" y="76888"/>
                      <a:pt x="56997" y="101283"/>
                    </a:cubicBezTo>
                    <a:lnTo>
                      <a:pt x="56997" y="1403255"/>
                    </a:lnTo>
                    <a:cubicBezTo>
                      <a:pt x="56997" y="1427649"/>
                      <a:pt x="76888" y="1447541"/>
                      <a:pt x="101283" y="1447541"/>
                    </a:cubicBezTo>
                    <a:cubicBezTo>
                      <a:pt x="125677" y="1447541"/>
                      <a:pt x="145569" y="1427649"/>
                      <a:pt x="145569" y="1403255"/>
                    </a:cubicBezTo>
                    <a:lnTo>
                      <a:pt x="145569" y="101283"/>
                    </a:lnTo>
                    <a:cubicBezTo>
                      <a:pt x="145569" y="76888"/>
                      <a:pt x="125677" y="56997"/>
                      <a:pt x="101283" y="56997"/>
                    </a:cubicBezTo>
                    <a:close/>
                  </a:path>
                </a:pathLst>
              </a:custGeom>
              <a:grpFill/>
              <a:ln w="0" cap="flat">
                <a:noFill/>
                <a:prstDash val="solid"/>
                <a:miter/>
              </a:ln>
            </p:spPr>
            <p:txBody>
              <a:bodyPr rtlCol="0" anchor="ctr"/>
              <a:lstStyle/>
              <a:p>
                <a:endParaRPr lang="ko-KR" altLang="en-US"/>
              </a:p>
            </p:txBody>
          </p:sp>
        </p:grpSp>
        <p:grpSp>
          <p:nvGrpSpPr>
            <p:cNvPr id="122" name="그래픽 82">
              <a:extLst>
                <a:ext uri="{FF2B5EF4-FFF2-40B4-BE49-F238E27FC236}">
                  <a16:creationId xmlns:a16="http://schemas.microsoft.com/office/drawing/2014/main" id="{B73F829A-FE54-83CF-E121-9DD749DE3364}"/>
                </a:ext>
              </a:extLst>
            </p:cNvPr>
            <p:cNvGrpSpPr/>
            <p:nvPr/>
          </p:nvGrpSpPr>
          <p:grpSpPr>
            <a:xfrm>
              <a:off x="5214670" y="3782150"/>
              <a:ext cx="596411" cy="202565"/>
              <a:chOff x="5214670" y="3782150"/>
              <a:chExt cx="596411" cy="202565"/>
            </a:xfrm>
            <a:grpFill/>
          </p:grpSpPr>
          <p:sp>
            <p:nvSpPr>
              <p:cNvPr id="123" name="자유형: 도형 122">
                <a:extLst>
                  <a:ext uri="{FF2B5EF4-FFF2-40B4-BE49-F238E27FC236}">
                    <a16:creationId xmlns:a16="http://schemas.microsoft.com/office/drawing/2014/main" id="{8DEE1127-6912-4EA2-3961-038CC6ED8E70}"/>
                  </a:ext>
                </a:extLst>
              </p:cNvPr>
              <p:cNvSpPr/>
              <p:nvPr/>
            </p:nvSpPr>
            <p:spPr>
              <a:xfrm>
                <a:off x="5243169" y="3810648"/>
                <a:ext cx="539415" cy="145569"/>
              </a:xfrm>
              <a:custGeom>
                <a:avLst/>
                <a:gdLst>
                  <a:gd name="connsiteX0" fmla="*/ 466631 w 539415"/>
                  <a:gd name="connsiteY0" fmla="*/ 145569 h 145569"/>
                  <a:gd name="connsiteX1" fmla="*/ 72785 w 539415"/>
                  <a:gd name="connsiteY1" fmla="*/ 145569 h 145569"/>
                  <a:gd name="connsiteX2" fmla="*/ 0 w 539415"/>
                  <a:gd name="connsiteY2" fmla="*/ 72785 h 145569"/>
                  <a:gd name="connsiteX3" fmla="*/ 72785 w 539415"/>
                  <a:gd name="connsiteY3" fmla="*/ 0 h 145569"/>
                  <a:gd name="connsiteX4" fmla="*/ 466631 w 539415"/>
                  <a:gd name="connsiteY4" fmla="*/ 0 h 145569"/>
                  <a:gd name="connsiteX5" fmla="*/ 539415 w 539415"/>
                  <a:gd name="connsiteY5" fmla="*/ 72785 h 145569"/>
                  <a:gd name="connsiteX6" fmla="*/ 466631 w 539415"/>
                  <a:gd name="connsiteY6" fmla="*/ 145569 h 14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15" h="145569">
                    <a:moveTo>
                      <a:pt x="466631" y="145569"/>
                    </a:moveTo>
                    <a:lnTo>
                      <a:pt x="72785" y="145569"/>
                    </a:lnTo>
                    <a:cubicBezTo>
                      <a:pt x="32602" y="145569"/>
                      <a:pt x="0" y="112967"/>
                      <a:pt x="0" y="72785"/>
                    </a:cubicBezTo>
                    <a:cubicBezTo>
                      <a:pt x="0" y="32602"/>
                      <a:pt x="32602" y="0"/>
                      <a:pt x="72785" y="0"/>
                    </a:cubicBezTo>
                    <a:lnTo>
                      <a:pt x="466631" y="0"/>
                    </a:lnTo>
                    <a:cubicBezTo>
                      <a:pt x="506814" y="0"/>
                      <a:pt x="539415" y="32602"/>
                      <a:pt x="539415" y="72785"/>
                    </a:cubicBezTo>
                    <a:cubicBezTo>
                      <a:pt x="539415" y="112967"/>
                      <a:pt x="506814" y="145569"/>
                      <a:pt x="466631" y="145569"/>
                    </a:cubicBezTo>
                    <a:close/>
                  </a:path>
                </a:pathLst>
              </a:custGeom>
              <a:grpFill/>
              <a:ln w="0" cap="flat">
                <a:noFill/>
                <a:prstDash val="solid"/>
                <a:miter/>
              </a:ln>
            </p:spPr>
            <p:txBody>
              <a:bodyPr rtlCol="0" anchor="ctr"/>
              <a:lstStyle/>
              <a:p>
                <a:endParaRPr lang="ko-KR" altLang="en-US"/>
              </a:p>
            </p:txBody>
          </p:sp>
          <p:sp>
            <p:nvSpPr>
              <p:cNvPr id="124" name="자유형: 도형 123">
                <a:extLst>
                  <a:ext uri="{FF2B5EF4-FFF2-40B4-BE49-F238E27FC236}">
                    <a16:creationId xmlns:a16="http://schemas.microsoft.com/office/drawing/2014/main" id="{C4DBE0C2-07EC-F300-75C5-4A2E8FDED0D3}"/>
                  </a:ext>
                </a:extLst>
              </p:cNvPr>
              <p:cNvSpPr/>
              <p:nvPr/>
            </p:nvSpPr>
            <p:spPr>
              <a:xfrm>
                <a:off x="5214670" y="3782150"/>
                <a:ext cx="596411" cy="202565"/>
              </a:xfrm>
              <a:custGeom>
                <a:avLst/>
                <a:gdLst>
                  <a:gd name="connsiteX0" fmla="*/ 495129 w 596411"/>
                  <a:gd name="connsiteY0" fmla="*/ 202566 h 202565"/>
                  <a:gd name="connsiteX1" fmla="*/ 101283 w 596411"/>
                  <a:gd name="connsiteY1" fmla="*/ 202566 h 202565"/>
                  <a:gd name="connsiteX2" fmla="*/ 0 w 596411"/>
                  <a:gd name="connsiteY2" fmla="*/ 101283 h 202565"/>
                  <a:gd name="connsiteX3" fmla="*/ 101283 w 596411"/>
                  <a:gd name="connsiteY3" fmla="*/ 0 h 202565"/>
                  <a:gd name="connsiteX4" fmla="*/ 495129 w 596411"/>
                  <a:gd name="connsiteY4" fmla="*/ 0 h 202565"/>
                  <a:gd name="connsiteX5" fmla="*/ 596412 w 596411"/>
                  <a:gd name="connsiteY5" fmla="*/ 101283 h 202565"/>
                  <a:gd name="connsiteX6" fmla="*/ 495129 w 596411"/>
                  <a:gd name="connsiteY6" fmla="*/ 202566 h 202565"/>
                  <a:gd name="connsiteX7" fmla="*/ 101283 w 596411"/>
                  <a:gd name="connsiteY7" fmla="*/ 56997 h 202565"/>
                  <a:gd name="connsiteX8" fmla="*/ 56997 w 596411"/>
                  <a:gd name="connsiteY8" fmla="*/ 101283 h 202565"/>
                  <a:gd name="connsiteX9" fmla="*/ 101283 w 596411"/>
                  <a:gd name="connsiteY9" fmla="*/ 145569 h 202565"/>
                  <a:gd name="connsiteX10" fmla="*/ 495129 w 596411"/>
                  <a:gd name="connsiteY10" fmla="*/ 145569 h 202565"/>
                  <a:gd name="connsiteX11" fmla="*/ 539415 w 596411"/>
                  <a:gd name="connsiteY11" fmla="*/ 101283 h 202565"/>
                  <a:gd name="connsiteX12" fmla="*/ 495129 w 596411"/>
                  <a:gd name="connsiteY12" fmla="*/ 56997 h 202565"/>
                  <a:gd name="connsiteX13" fmla="*/ 101283 w 596411"/>
                  <a:gd name="connsiteY13" fmla="*/ 56997 h 20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6411" h="202565">
                    <a:moveTo>
                      <a:pt x="495129" y="202566"/>
                    </a:moveTo>
                    <a:lnTo>
                      <a:pt x="101283" y="202566"/>
                    </a:lnTo>
                    <a:cubicBezTo>
                      <a:pt x="45426" y="202566"/>
                      <a:pt x="0" y="157140"/>
                      <a:pt x="0" y="101283"/>
                    </a:cubicBezTo>
                    <a:cubicBezTo>
                      <a:pt x="0" y="45426"/>
                      <a:pt x="45426" y="0"/>
                      <a:pt x="101283" y="0"/>
                    </a:cubicBezTo>
                    <a:lnTo>
                      <a:pt x="495129" y="0"/>
                    </a:lnTo>
                    <a:cubicBezTo>
                      <a:pt x="550986" y="0"/>
                      <a:pt x="596412" y="45426"/>
                      <a:pt x="596412" y="101283"/>
                    </a:cubicBezTo>
                    <a:cubicBezTo>
                      <a:pt x="596412" y="157140"/>
                      <a:pt x="550986" y="202566"/>
                      <a:pt x="495129" y="202566"/>
                    </a:cubicBezTo>
                    <a:close/>
                    <a:moveTo>
                      <a:pt x="101283" y="56997"/>
                    </a:moveTo>
                    <a:cubicBezTo>
                      <a:pt x="76889" y="56997"/>
                      <a:pt x="56997" y="76888"/>
                      <a:pt x="56997" y="101283"/>
                    </a:cubicBezTo>
                    <a:cubicBezTo>
                      <a:pt x="56997" y="125677"/>
                      <a:pt x="76889" y="145569"/>
                      <a:pt x="101283" y="145569"/>
                    </a:cubicBezTo>
                    <a:lnTo>
                      <a:pt x="495129" y="145569"/>
                    </a:lnTo>
                    <a:cubicBezTo>
                      <a:pt x="519524" y="145569"/>
                      <a:pt x="539415" y="125677"/>
                      <a:pt x="539415" y="101283"/>
                    </a:cubicBezTo>
                    <a:cubicBezTo>
                      <a:pt x="539415" y="76888"/>
                      <a:pt x="519524" y="56997"/>
                      <a:pt x="495129" y="56997"/>
                    </a:cubicBezTo>
                    <a:lnTo>
                      <a:pt x="101283" y="56997"/>
                    </a:lnTo>
                    <a:close/>
                  </a:path>
                </a:pathLst>
              </a:custGeom>
              <a:grpFill/>
              <a:ln w="0" cap="flat">
                <a:noFill/>
                <a:prstDash val="solid"/>
                <a:miter/>
              </a:ln>
            </p:spPr>
            <p:txBody>
              <a:bodyPr rtlCol="0" anchor="ctr"/>
              <a:lstStyle/>
              <a:p>
                <a:endParaRPr lang="ko-KR" altLang="en-US"/>
              </a:p>
            </p:txBody>
          </p:sp>
        </p:grpSp>
        <p:grpSp>
          <p:nvGrpSpPr>
            <p:cNvPr id="125" name="그래픽 82">
              <a:extLst>
                <a:ext uri="{FF2B5EF4-FFF2-40B4-BE49-F238E27FC236}">
                  <a16:creationId xmlns:a16="http://schemas.microsoft.com/office/drawing/2014/main" id="{C65239F4-B050-FBB4-DA00-AFE1B500CCB9}"/>
                </a:ext>
              </a:extLst>
            </p:cNvPr>
            <p:cNvGrpSpPr/>
            <p:nvPr/>
          </p:nvGrpSpPr>
          <p:grpSpPr>
            <a:xfrm>
              <a:off x="2785763" y="3782150"/>
              <a:ext cx="596411" cy="202565"/>
              <a:chOff x="2785763" y="3782150"/>
              <a:chExt cx="596411" cy="202565"/>
            </a:xfrm>
            <a:grpFill/>
          </p:grpSpPr>
          <p:sp>
            <p:nvSpPr>
              <p:cNvPr id="126" name="자유형: 도형 125">
                <a:extLst>
                  <a:ext uri="{FF2B5EF4-FFF2-40B4-BE49-F238E27FC236}">
                    <a16:creationId xmlns:a16="http://schemas.microsoft.com/office/drawing/2014/main" id="{25EE82FC-98A1-627C-6F05-5F49E57DBD88}"/>
                  </a:ext>
                </a:extLst>
              </p:cNvPr>
              <p:cNvSpPr/>
              <p:nvPr/>
            </p:nvSpPr>
            <p:spPr>
              <a:xfrm>
                <a:off x="2814261" y="3810648"/>
                <a:ext cx="539415" cy="145569"/>
              </a:xfrm>
              <a:custGeom>
                <a:avLst/>
                <a:gdLst>
                  <a:gd name="connsiteX0" fmla="*/ 466631 w 539415"/>
                  <a:gd name="connsiteY0" fmla="*/ 145569 h 145569"/>
                  <a:gd name="connsiteX1" fmla="*/ 72785 w 539415"/>
                  <a:gd name="connsiteY1" fmla="*/ 145569 h 145569"/>
                  <a:gd name="connsiteX2" fmla="*/ 0 w 539415"/>
                  <a:gd name="connsiteY2" fmla="*/ 72785 h 145569"/>
                  <a:gd name="connsiteX3" fmla="*/ 72785 w 539415"/>
                  <a:gd name="connsiteY3" fmla="*/ 0 h 145569"/>
                  <a:gd name="connsiteX4" fmla="*/ 466631 w 539415"/>
                  <a:gd name="connsiteY4" fmla="*/ 0 h 145569"/>
                  <a:gd name="connsiteX5" fmla="*/ 539415 w 539415"/>
                  <a:gd name="connsiteY5" fmla="*/ 72785 h 145569"/>
                  <a:gd name="connsiteX6" fmla="*/ 466631 w 539415"/>
                  <a:gd name="connsiteY6" fmla="*/ 145569 h 14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15" h="145569">
                    <a:moveTo>
                      <a:pt x="466631" y="145569"/>
                    </a:moveTo>
                    <a:lnTo>
                      <a:pt x="72785" y="145569"/>
                    </a:lnTo>
                    <a:cubicBezTo>
                      <a:pt x="32602" y="145569"/>
                      <a:pt x="0" y="112967"/>
                      <a:pt x="0" y="72785"/>
                    </a:cubicBezTo>
                    <a:cubicBezTo>
                      <a:pt x="0" y="32602"/>
                      <a:pt x="32602" y="0"/>
                      <a:pt x="72785" y="0"/>
                    </a:cubicBezTo>
                    <a:lnTo>
                      <a:pt x="466631" y="0"/>
                    </a:lnTo>
                    <a:cubicBezTo>
                      <a:pt x="506813" y="0"/>
                      <a:pt x="539415" y="32602"/>
                      <a:pt x="539415" y="72785"/>
                    </a:cubicBezTo>
                    <a:cubicBezTo>
                      <a:pt x="539415" y="112967"/>
                      <a:pt x="506813" y="145569"/>
                      <a:pt x="466631" y="145569"/>
                    </a:cubicBezTo>
                    <a:close/>
                  </a:path>
                </a:pathLst>
              </a:custGeom>
              <a:grpFill/>
              <a:ln w="0" cap="flat">
                <a:noFill/>
                <a:prstDash val="solid"/>
                <a:miter/>
              </a:ln>
            </p:spPr>
            <p:txBody>
              <a:bodyPr rtlCol="0" anchor="ctr"/>
              <a:lstStyle/>
              <a:p>
                <a:endParaRPr lang="ko-KR" altLang="en-US"/>
              </a:p>
            </p:txBody>
          </p:sp>
          <p:sp>
            <p:nvSpPr>
              <p:cNvPr id="127" name="자유형: 도형 126">
                <a:extLst>
                  <a:ext uri="{FF2B5EF4-FFF2-40B4-BE49-F238E27FC236}">
                    <a16:creationId xmlns:a16="http://schemas.microsoft.com/office/drawing/2014/main" id="{2810F0AF-4BD0-FEE0-2C30-1321A16241DA}"/>
                  </a:ext>
                </a:extLst>
              </p:cNvPr>
              <p:cNvSpPr/>
              <p:nvPr/>
            </p:nvSpPr>
            <p:spPr>
              <a:xfrm>
                <a:off x="2785763" y="3782150"/>
                <a:ext cx="596411" cy="202565"/>
              </a:xfrm>
              <a:custGeom>
                <a:avLst/>
                <a:gdLst>
                  <a:gd name="connsiteX0" fmla="*/ 495129 w 596411"/>
                  <a:gd name="connsiteY0" fmla="*/ 202566 h 202565"/>
                  <a:gd name="connsiteX1" fmla="*/ 101283 w 596411"/>
                  <a:gd name="connsiteY1" fmla="*/ 202566 h 202565"/>
                  <a:gd name="connsiteX2" fmla="*/ 0 w 596411"/>
                  <a:gd name="connsiteY2" fmla="*/ 101283 h 202565"/>
                  <a:gd name="connsiteX3" fmla="*/ 101283 w 596411"/>
                  <a:gd name="connsiteY3" fmla="*/ 0 h 202565"/>
                  <a:gd name="connsiteX4" fmla="*/ 495129 w 596411"/>
                  <a:gd name="connsiteY4" fmla="*/ 0 h 202565"/>
                  <a:gd name="connsiteX5" fmla="*/ 596412 w 596411"/>
                  <a:gd name="connsiteY5" fmla="*/ 101283 h 202565"/>
                  <a:gd name="connsiteX6" fmla="*/ 495129 w 596411"/>
                  <a:gd name="connsiteY6" fmla="*/ 202566 h 202565"/>
                  <a:gd name="connsiteX7" fmla="*/ 101283 w 596411"/>
                  <a:gd name="connsiteY7" fmla="*/ 56997 h 202565"/>
                  <a:gd name="connsiteX8" fmla="*/ 56997 w 596411"/>
                  <a:gd name="connsiteY8" fmla="*/ 101283 h 202565"/>
                  <a:gd name="connsiteX9" fmla="*/ 101283 w 596411"/>
                  <a:gd name="connsiteY9" fmla="*/ 145569 h 202565"/>
                  <a:gd name="connsiteX10" fmla="*/ 495129 w 596411"/>
                  <a:gd name="connsiteY10" fmla="*/ 145569 h 202565"/>
                  <a:gd name="connsiteX11" fmla="*/ 539415 w 596411"/>
                  <a:gd name="connsiteY11" fmla="*/ 101283 h 202565"/>
                  <a:gd name="connsiteX12" fmla="*/ 495129 w 596411"/>
                  <a:gd name="connsiteY12" fmla="*/ 56997 h 202565"/>
                  <a:gd name="connsiteX13" fmla="*/ 101283 w 596411"/>
                  <a:gd name="connsiteY13" fmla="*/ 56997 h 20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6411" h="202565">
                    <a:moveTo>
                      <a:pt x="495129" y="202566"/>
                    </a:moveTo>
                    <a:lnTo>
                      <a:pt x="101283" y="202566"/>
                    </a:lnTo>
                    <a:cubicBezTo>
                      <a:pt x="45426" y="202566"/>
                      <a:pt x="0" y="157140"/>
                      <a:pt x="0" y="101283"/>
                    </a:cubicBezTo>
                    <a:cubicBezTo>
                      <a:pt x="0" y="45426"/>
                      <a:pt x="45426" y="0"/>
                      <a:pt x="101283" y="0"/>
                    </a:cubicBezTo>
                    <a:lnTo>
                      <a:pt x="495129" y="0"/>
                    </a:lnTo>
                    <a:cubicBezTo>
                      <a:pt x="550986" y="0"/>
                      <a:pt x="596412" y="45426"/>
                      <a:pt x="596412" y="101283"/>
                    </a:cubicBezTo>
                    <a:cubicBezTo>
                      <a:pt x="596412" y="157140"/>
                      <a:pt x="550986" y="202566"/>
                      <a:pt x="495129" y="202566"/>
                    </a:cubicBezTo>
                    <a:close/>
                    <a:moveTo>
                      <a:pt x="101283" y="56997"/>
                    </a:moveTo>
                    <a:cubicBezTo>
                      <a:pt x="76888" y="56997"/>
                      <a:pt x="56997" y="76888"/>
                      <a:pt x="56997" y="101283"/>
                    </a:cubicBezTo>
                    <a:cubicBezTo>
                      <a:pt x="56997" y="125677"/>
                      <a:pt x="76888" y="145569"/>
                      <a:pt x="101283" y="145569"/>
                    </a:cubicBezTo>
                    <a:lnTo>
                      <a:pt x="495129" y="145569"/>
                    </a:lnTo>
                    <a:cubicBezTo>
                      <a:pt x="519523" y="145569"/>
                      <a:pt x="539415" y="125677"/>
                      <a:pt x="539415" y="101283"/>
                    </a:cubicBezTo>
                    <a:cubicBezTo>
                      <a:pt x="539415" y="76888"/>
                      <a:pt x="519523" y="56997"/>
                      <a:pt x="495129" y="56997"/>
                    </a:cubicBezTo>
                    <a:lnTo>
                      <a:pt x="101283" y="56997"/>
                    </a:lnTo>
                    <a:close/>
                  </a:path>
                </a:pathLst>
              </a:custGeom>
              <a:grpFill/>
              <a:ln w="0" cap="flat">
                <a:noFill/>
                <a:prstDash val="solid"/>
                <a:miter/>
              </a:ln>
            </p:spPr>
            <p:txBody>
              <a:bodyPr rtlCol="0" anchor="ctr"/>
              <a:lstStyle/>
              <a:p>
                <a:endParaRPr lang="ko-KR" altLang="en-US"/>
              </a:p>
            </p:txBody>
          </p:sp>
        </p:grpSp>
        <p:grpSp>
          <p:nvGrpSpPr>
            <p:cNvPr id="128" name="그래픽 82">
              <a:extLst>
                <a:ext uri="{FF2B5EF4-FFF2-40B4-BE49-F238E27FC236}">
                  <a16:creationId xmlns:a16="http://schemas.microsoft.com/office/drawing/2014/main" id="{68DE0F16-6F27-4113-5DD8-7D96F55B172F}"/>
                </a:ext>
              </a:extLst>
            </p:cNvPr>
            <p:cNvGrpSpPr/>
            <p:nvPr/>
          </p:nvGrpSpPr>
          <p:grpSpPr>
            <a:xfrm>
              <a:off x="8768520" y="2894713"/>
              <a:ext cx="938675" cy="746654"/>
              <a:chOff x="8768520" y="2894713"/>
              <a:chExt cx="938675" cy="746654"/>
            </a:xfrm>
            <a:grpFill/>
          </p:grpSpPr>
          <p:sp>
            <p:nvSpPr>
              <p:cNvPr id="129" name="자유형: 도형 128">
                <a:extLst>
                  <a:ext uri="{FF2B5EF4-FFF2-40B4-BE49-F238E27FC236}">
                    <a16:creationId xmlns:a16="http://schemas.microsoft.com/office/drawing/2014/main" id="{4E238823-7503-B961-7FD5-60D812A2926D}"/>
                  </a:ext>
                </a:extLst>
              </p:cNvPr>
              <p:cNvSpPr/>
              <p:nvPr/>
            </p:nvSpPr>
            <p:spPr>
              <a:xfrm>
                <a:off x="8797018" y="2923212"/>
                <a:ext cx="881679" cy="689658"/>
              </a:xfrm>
              <a:custGeom>
                <a:avLst/>
                <a:gdLst>
                  <a:gd name="connsiteX0" fmla="*/ 808895 w 881679"/>
                  <a:gd name="connsiteY0" fmla="*/ 689658 h 689658"/>
                  <a:gd name="connsiteX1" fmla="*/ 357881 w 881679"/>
                  <a:gd name="connsiteY1" fmla="*/ 689658 h 689658"/>
                  <a:gd name="connsiteX2" fmla="*/ 0 w 881679"/>
                  <a:gd name="connsiteY2" fmla="*/ 331777 h 689658"/>
                  <a:gd name="connsiteX3" fmla="*/ 0 w 881679"/>
                  <a:gd name="connsiteY3" fmla="*/ 72785 h 689658"/>
                  <a:gd name="connsiteX4" fmla="*/ 72784 w 881679"/>
                  <a:gd name="connsiteY4" fmla="*/ 0 h 689658"/>
                  <a:gd name="connsiteX5" fmla="*/ 145569 w 881679"/>
                  <a:gd name="connsiteY5" fmla="*/ 72785 h 689658"/>
                  <a:gd name="connsiteX6" fmla="*/ 145569 w 881679"/>
                  <a:gd name="connsiteY6" fmla="*/ 331777 h 689658"/>
                  <a:gd name="connsiteX7" fmla="*/ 357881 w 881679"/>
                  <a:gd name="connsiteY7" fmla="*/ 544089 h 689658"/>
                  <a:gd name="connsiteX8" fmla="*/ 808895 w 881679"/>
                  <a:gd name="connsiteY8" fmla="*/ 544089 h 689658"/>
                  <a:gd name="connsiteX9" fmla="*/ 881679 w 881679"/>
                  <a:gd name="connsiteY9" fmla="*/ 616873 h 689658"/>
                  <a:gd name="connsiteX10" fmla="*/ 808895 w 881679"/>
                  <a:gd name="connsiteY10" fmla="*/ 689658 h 68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1679" h="689658">
                    <a:moveTo>
                      <a:pt x="808895" y="689658"/>
                    </a:moveTo>
                    <a:lnTo>
                      <a:pt x="357881" y="689658"/>
                    </a:lnTo>
                    <a:cubicBezTo>
                      <a:pt x="160559" y="689658"/>
                      <a:pt x="0" y="529099"/>
                      <a:pt x="0" y="331777"/>
                    </a:cubicBezTo>
                    <a:lnTo>
                      <a:pt x="0" y="72785"/>
                    </a:lnTo>
                    <a:cubicBezTo>
                      <a:pt x="0" y="32602"/>
                      <a:pt x="32602" y="0"/>
                      <a:pt x="72784" y="0"/>
                    </a:cubicBezTo>
                    <a:cubicBezTo>
                      <a:pt x="112967" y="0"/>
                      <a:pt x="145569" y="32602"/>
                      <a:pt x="145569" y="72785"/>
                    </a:cubicBezTo>
                    <a:lnTo>
                      <a:pt x="145569" y="331777"/>
                    </a:lnTo>
                    <a:cubicBezTo>
                      <a:pt x="145569" y="448848"/>
                      <a:pt x="240810" y="544089"/>
                      <a:pt x="357881" y="544089"/>
                    </a:cubicBezTo>
                    <a:lnTo>
                      <a:pt x="808895" y="544089"/>
                    </a:lnTo>
                    <a:cubicBezTo>
                      <a:pt x="849077" y="544089"/>
                      <a:pt x="881679" y="576691"/>
                      <a:pt x="881679" y="616873"/>
                    </a:cubicBezTo>
                    <a:cubicBezTo>
                      <a:pt x="881679" y="657056"/>
                      <a:pt x="849077" y="689658"/>
                      <a:pt x="808895" y="689658"/>
                    </a:cubicBezTo>
                    <a:close/>
                  </a:path>
                </a:pathLst>
              </a:custGeom>
              <a:grpFill/>
              <a:ln w="0" cap="flat">
                <a:noFill/>
                <a:prstDash val="solid"/>
                <a:miter/>
              </a:ln>
            </p:spPr>
            <p:txBody>
              <a:bodyPr rtlCol="0" anchor="ctr"/>
              <a:lstStyle/>
              <a:p>
                <a:endParaRPr lang="ko-KR" altLang="en-US"/>
              </a:p>
            </p:txBody>
          </p:sp>
          <p:sp>
            <p:nvSpPr>
              <p:cNvPr id="130" name="자유형: 도형 129">
                <a:extLst>
                  <a:ext uri="{FF2B5EF4-FFF2-40B4-BE49-F238E27FC236}">
                    <a16:creationId xmlns:a16="http://schemas.microsoft.com/office/drawing/2014/main" id="{6B9B0E99-3CF3-051E-D4D1-B3CD83CD603B}"/>
                  </a:ext>
                </a:extLst>
              </p:cNvPr>
              <p:cNvSpPr/>
              <p:nvPr/>
            </p:nvSpPr>
            <p:spPr>
              <a:xfrm>
                <a:off x="8768520" y="2894713"/>
                <a:ext cx="938675" cy="746654"/>
              </a:xfrm>
              <a:custGeom>
                <a:avLst/>
                <a:gdLst>
                  <a:gd name="connsiteX0" fmla="*/ 837393 w 938675"/>
                  <a:gd name="connsiteY0" fmla="*/ 746655 h 746654"/>
                  <a:gd name="connsiteX1" fmla="*/ 386379 w 938675"/>
                  <a:gd name="connsiteY1" fmla="*/ 746655 h 746654"/>
                  <a:gd name="connsiteX2" fmla="*/ 0 w 938675"/>
                  <a:gd name="connsiteY2" fmla="*/ 360275 h 746654"/>
                  <a:gd name="connsiteX3" fmla="*/ 0 w 938675"/>
                  <a:gd name="connsiteY3" fmla="*/ 101283 h 746654"/>
                  <a:gd name="connsiteX4" fmla="*/ 101282 w 938675"/>
                  <a:gd name="connsiteY4" fmla="*/ 0 h 746654"/>
                  <a:gd name="connsiteX5" fmla="*/ 202565 w 938675"/>
                  <a:gd name="connsiteY5" fmla="*/ 101283 h 746654"/>
                  <a:gd name="connsiteX6" fmla="*/ 202565 w 938675"/>
                  <a:gd name="connsiteY6" fmla="*/ 360275 h 746654"/>
                  <a:gd name="connsiteX7" fmla="*/ 386379 w 938675"/>
                  <a:gd name="connsiteY7" fmla="*/ 544089 h 746654"/>
                  <a:gd name="connsiteX8" fmla="*/ 837393 w 938675"/>
                  <a:gd name="connsiteY8" fmla="*/ 544089 h 746654"/>
                  <a:gd name="connsiteX9" fmla="*/ 938676 w 938675"/>
                  <a:gd name="connsiteY9" fmla="*/ 645372 h 746654"/>
                  <a:gd name="connsiteX10" fmla="*/ 837393 w 938675"/>
                  <a:gd name="connsiteY10" fmla="*/ 746655 h 746654"/>
                  <a:gd name="connsiteX11" fmla="*/ 101282 w 938675"/>
                  <a:gd name="connsiteY11" fmla="*/ 56997 h 746654"/>
                  <a:gd name="connsiteX12" fmla="*/ 56997 w 938675"/>
                  <a:gd name="connsiteY12" fmla="*/ 101283 h 746654"/>
                  <a:gd name="connsiteX13" fmla="*/ 56997 w 938675"/>
                  <a:gd name="connsiteY13" fmla="*/ 360275 h 746654"/>
                  <a:gd name="connsiteX14" fmla="*/ 386379 w 938675"/>
                  <a:gd name="connsiteY14" fmla="*/ 689658 h 746654"/>
                  <a:gd name="connsiteX15" fmla="*/ 837393 w 938675"/>
                  <a:gd name="connsiteY15" fmla="*/ 689658 h 746654"/>
                  <a:gd name="connsiteX16" fmla="*/ 881679 w 938675"/>
                  <a:gd name="connsiteY16" fmla="*/ 645372 h 746654"/>
                  <a:gd name="connsiteX17" fmla="*/ 837393 w 938675"/>
                  <a:gd name="connsiteY17" fmla="*/ 601086 h 746654"/>
                  <a:gd name="connsiteX18" fmla="*/ 386379 w 938675"/>
                  <a:gd name="connsiteY18" fmla="*/ 601086 h 746654"/>
                  <a:gd name="connsiteX19" fmla="*/ 145569 w 938675"/>
                  <a:gd name="connsiteY19" fmla="*/ 360275 h 746654"/>
                  <a:gd name="connsiteX20" fmla="*/ 145569 w 938675"/>
                  <a:gd name="connsiteY20" fmla="*/ 101283 h 746654"/>
                  <a:gd name="connsiteX21" fmla="*/ 101282 w 938675"/>
                  <a:gd name="connsiteY21" fmla="*/ 56997 h 74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8675" h="746654">
                    <a:moveTo>
                      <a:pt x="837393" y="746655"/>
                    </a:moveTo>
                    <a:lnTo>
                      <a:pt x="386379" y="746655"/>
                    </a:lnTo>
                    <a:cubicBezTo>
                      <a:pt x="173326" y="746655"/>
                      <a:pt x="0" y="573328"/>
                      <a:pt x="0" y="360275"/>
                    </a:cubicBezTo>
                    <a:lnTo>
                      <a:pt x="0" y="101283"/>
                    </a:lnTo>
                    <a:cubicBezTo>
                      <a:pt x="0" y="45426"/>
                      <a:pt x="45426" y="0"/>
                      <a:pt x="101282" y="0"/>
                    </a:cubicBezTo>
                    <a:cubicBezTo>
                      <a:pt x="157139" y="0"/>
                      <a:pt x="202565" y="45426"/>
                      <a:pt x="202565" y="101283"/>
                    </a:cubicBezTo>
                    <a:lnTo>
                      <a:pt x="202565" y="360275"/>
                    </a:lnTo>
                    <a:cubicBezTo>
                      <a:pt x="202565" y="461615"/>
                      <a:pt x="285039" y="544089"/>
                      <a:pt x="386379" y="544089"/>
                    </a:cubicBezTo>
                    <a:lnTo>
                      <a:pt x="837393" y="544089"/>
                    </a:lnTo>
                    <a:cubicBezTo>
                      <a:pt x="893250" y="544089"/>
                      <a:pt x="938676" y="589515"/>
                      <a:pt x="938676" y="645372"/>
                    </a:cubicBezTo>
                    <a:cubicBezTo>
                      <a:pt x="938676" y="701228"/>
                      <a:pt x="893250" y="746655"/>
                      <a:pt x="837393" y="746655"/>
                    </a:cubicBezTo>
                    <a:close/>
                    <a:moveTo>
                      <a:pt x="101282" y="56997"/>
                    </a:moveTo>
                    <a:cubicBezTo>
                      <a:pt x="76888" y="56997"/>
                      <a:pt x="56997" y="76888"/>
                      <a:pt x="56997" y="101283"/>
                    </a:cubicBezTo>
                    <a:lnTo>
                      <a:pt x="56997" y="360275"/>
                    </a:lnTo>
                    <a:cubicBezTo>
                      <a:pt x="56997" y="541866"/>
                      <a:pt x="204731" y="689658"/>
                      <a:pt x="386379" y="689658"/>
                    </a:cubicBezTo>
                    <a:lnTo>
                      <a:pt x="837393" y="689658"/>
                    </a:lnTo>
                    <a:cubicBezTo>
                      <a:pt x="861788" y="689658"/>
                      <a:pt x="881679" y="669766"/>
                      <a:pt x="881679" y="645372"/>
                    </a:cubicBezTo>
                    <a:cubicBezTo>
                      <a:pt x="881679" y="620977"/>
                      <a:pt x="861788" y="601086"/>
                      <a:pt x="837393" y="601086"/>
                    </a:cubicBezTo>
                    <a:lnTo>
                      <a:pt x="386379" y="601086"/>
                    </a:lnTo>
                    <a:cubicBezTo>
                      <a:pt x="253635" y="601086"/>
                      <a:pt x="145569" y="493077"/>
                      <a:pt x="145569" y="360275"/>
                    </a:cubicBezTo>
                    <a:lnTo>
                      <a:pt x="145569" y="101283"/>
                    </a:lnTo>
                    <a:cubicBezTo>
                      <a:pt x="145569" y="76888"/>
                      <a:pt x="125677" y="56997"/>
                      <a:pt x="101282" y="56997"/>
                    </a:cubicBezTo>
                    <a:close/>
                  </a:path>
                </a:pathLst>
              </a:custGeom>
              <a:grpFill/>
              <a:ln w="0" cap="flat">
                <a:noFill/>
                <a:prstDash val="solid"/>
                <a:miter/>
              </a:ln>
            </p:spPr>
            <p:txBody>
              <a:bodyPr rtlCol="0" anchor="ctr"/>
              <a:lstStyle/>
              <a:p>
                <a:endParaRPr lang="ko-KR" altLang="en-US"/>
              </a:p>
            </p:txBody>
          </p:sp>
        </p:grpSp>
      </p:grpSp>
      <p:cxnSp>
        <p:nvCxnSpPr>
          <p:cNvPr id="139" name="직선 연결선 138">
            <a:extLst>
              <a:ext uri="{FF2B5EF4-FFF2-40B4-BE49-F238E27FC236}">
                <a16:creationId xmlns:a16="http://schemas.microsoft.com/office/drawing/2014/main" id="{85378806-CD98-3A15-472D-EE9D76E0DD4A}"/>
              </a:ext>
            </a:extLst>
          </p:cNvPr>
          <p:cNvCxnSpPr>
            <a:cxnSpLocks/>
          </p:cNvCxnSpPr>
          <p:nvPr/>
        </p:nvCxnSpPr>
        <p:spPr>
          <a:xfrm>
            <a:off x="488949" y="2562276"/>
            <a:ext cx="276779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0" name="사각형: 둥근 모서리 139">
            <a:extLst>
              <a:ext uri="{FF2B5EF4-FFF2-40B4-BE49-F238E27FC236}">
                <a16:creationId xmlns:a16="http://schemas.microsoft.com/office/drawing/2014/main" id="{5FFED268-D4FE-F71F-3241-DA9E9103AB37}"/>
              </a:ext>
            </a:extLst>
          </p:cNvPr>
          <p:cNvSpPr/>
          <p:nvPr/>
        </p:nvSpPr>
        <p:spPr>
          <a:xfrm>
            <a:off x="548683" y="2630724"/>
            <a:ext cx="669269" cy="215715"/>
          </a:xfrm>
          <a:prstGeom prst="roundRect">
            <a:avLst>
              <a:gd name="adj" fmla="val 50000"/>
            </a:avLst>
          </a:prstGeom>
          <a:solidFill>
            <a:srgbClr val="1C48E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유통</a:t>
            </a:r>
          </a:p>
        </p:txBody>
      </p:sp>
      <p:grpSp>
        <p:nvGrpSpPr>
          <p:cNvPr id="138" name="그룹 137">
            <a:extLst>
              <a:ext uri="{FF2B5EF4-FFF2-40B4-BE49-F238E27FC236}">
                <a16:creationId xmlns:a16="http://schemas.microsoft.com/office/drawing/2014/main" id="{7D696796-5A59-0DAB-2886-ACF96EDF63C0}"/>
              </a:ext>
            </a:extLst>
          </p:cNvPr>
          <p:cNvGrpSpPr/>
          <p:nvPr/>
        </p:nvGrpSpPr>
        <p:grpSpPr>
          <a:xfrm>
            <a:off x="2898911" y="2625977"/>
            <a:ext cx="267104" cy="239143"/>
            <a:chOff x="2500407" y="1233582"/>
            <a:chExt cx="4905089" cy="4391596"/>
          </a:xfrm>
          <a:solidFill>
            <a:srgbClr val="1C48E2"/>
          </a:solidFill>
        </p:grpSpPr>
        <p:sp>
          <p:nvSpPr>
            <p:cNvPr id="135" name="자유형: 도형 134">
              <a:extLst>
                <a:ext uri="{FF2B5EF4-FFF2-40B4-BE49-F238E27FC236}">
                  <a16:creationId xmlns:a16="http://schemas.microsoft.com/office/drawing/2014/main" id="{F1D3F33B-21C6-8F7B-99B4-17B77B443056}"/>
                </a:ext>
              </a:extLst>
            </p:cNvPr>
            <p:cNvSpPr/>
            <p:nvPr/>
          </p:nvSpPr>
          <p:spPr>
            <a:xfrm>
              <a:off x="2500407" y="1233582"/>
              <a:ext cx="4905089" cy="4391596"/>
            </a:xfrm>
            <a:custGeom>
              <a:avLst/>
              <a:gdLst>
                <a:gd name="connsiteX0" fmla="*/ 4905089 w 4905089"/>
                <a:gd name="connsiteY0" fmla="*/ 1031367 h 4391596"/>
                <a:gd name="connsiteX1" fmla="*/ 4905089 w 4905089"/>
                <a:gd name="connsiteY1" fmla="*/ 841058 h 4391596"/>
                <a:gd name="connsiteX2" fmla="*/ 4904328 w 4905089"/>
                <a:gd name="connsiteY2" fmla="*/ 838105 h 4391596"/>
                <a:gd name="connsiteX3" fmla="*/ 4899946 w 4905089"/>
                <a:gd name="connsiteY3" fmla="*/ 816102 h 4391596"/>
                <a:gd name="connsiteX4" fmla="*/ 4898517 w 4905089"/>
                <a:gd name="connsiteY4" fmla="*/ 810959 h 4391596"/>
                <a:gd name="connsiteX5" fmla="*/ 4897089 w 4905089"/>
                <a:gd name="connsiteY5" fmla="*/ 808006 h 4391596"/>
                <a:gd name="connsiteX6" fmla="*/ 4567238 w 4905089"/>
                <a:gd name="connsiteY6" fmla="*/ 162306 h 4391596"/>
                <a:gd name="connsiteX7" fmla="*/ 4302062 w 4905089"/>
                <a:gd name="connsiteY7" fmla="*/ 0 h 4391596"/>
                <a:gd name="connsiteX8" fmla="*/ 603028 w 4905089"/>
                <a:gd name="connsiteY8" fmla="*/ 0 h 4391596"/>
                <a:gd name="connsiteX9" fmla="*/ 337852 w 4905089"/>
                <a:gd name="connsiteY9" fmla="*/ 162306 h 4391596"/>
                <a:gd name="connsiteX10" fmla="*/ 8001 w 4905089"/>
                <a:gd name="connsiteY10" fmla="*/ 808006 h 4391596"/>
                <a:gd name="connsiteX11" fmla="*/ 6572 w 4905089"/>
                <a:gd name="connsiteY11" fmla="*/ 810959 h 4391596"/>
                <a:gd name="connsiteX12" fmla="*/ 5144 w 4905089"/>
                <a:gd name="connsiteY12" fmla="*/ 816102 h 4391596"/>
                <a:gd name="connsiteX13" fmla="*/ 762 w 4905089"/>
                <a:gd name="connsiteY13" fmla="*/ 838105 h 4391596"/>
                <a:gd name="connsiteX14" fmla="*/ 0 w 4905089"/>
                <a:gd name="connsiteY14" fmla="*/ 841058 h 4391596"/>
                <a:gd name="connsiteX15" fmla="*/ 0 w 4905089"/>
                <a:gd name="connsiteY15" fmla="*/ 1031367 h 4391596"/>
                <a:gd name="connsiteX16" fmla="*/ 301943 w 4905089"/>
                <a:gd name="connsiteY16" fmla="*/ 1428845 h 4391596"/>
                <a:gd name="connsiteX17" fmla="*/ 301943 w 4905089"/>
                <a:gd name="connsiteY17" fmla="*/ 3787045 h 4391596"/>
                <a:gd name="connsiteX18" fmla="*/ 290894 w 4905089"/>
                <a:gd name="connsiteY18" fmla="*/ 3787045 h 4391596"/>
                <a:gd name="connsiteX19" fmla="*/ 17621 w 4905089"/>
                <a:gd name="connsiteY19" fmla="*/ 4060317 h 4391596"/>
                <a:gd name="connsiteX20" fmla="*/ 17621 w 4905089"/>
                <a:gd name="connsiteY20" fmla="*/ 4318159 h 4391596"/>
                <a:gd name="connsiteX21" fmla="*/ 91059 w 4905089"/>
                <a:gd name="connsiteY21" fmla="*/ 4391597 h 4391596"/>
                <a:gd name="connsiteX22" fmla="*/ 4814793 w 4905089"/>
                <a:gd name="connsiteY22" fmla="*/ 4391597 h 4391596"/>
                <a:gd name="connsiteX23" fmla="*/ 4888230 w 4905089"/>
                <a:gd name="connsiteY23" fmla="*/ 4318159 h 4391596"/>
                <a:gd name="connsiteX24" fmla="*/ 4888230 w 4905089"/>
                <a:gd name="connsiteY24" fmla="*/ 4060317 h 4391596"/>
                <a:gd name="connsiteX25" fmla="*/ 4614196 w 4905089"/>
                <a:gd name="connsiteY25" fmla="*/ 3787045 h 4391596"/>
                <a:gd name="connsiteX26" fmla="*/ 4603147 w 4905089"/>
                <a:gd name="connsiteY26" fmla="*/ 3787045 h 4391596"/>
                <a:gd name="connsiteX27" fmla="*/ 4603147 w 4905089"/>
                <a:gd name="connsiteY27" fmla="*/ 1428845 h 4391596"/>
                <a:gd name="connsiteX28" fmla="*/ 4905089 w 4905089"/>
                <a:gd name="connsiteY28" fmla="*/ 1031367 h 4391596"/>
                <a:gd name="connsiteX29" fmla="*/ 4301967 w 4905089"/>
                <a:gd name="connsiteY29" fmla="*/ 146876 h 4391596"/>
                <a:gd name="connsiteX30" fmla="*/ 4436364 w 4905089"/>
                <a:gd name="connsiteY30" fmla="*/ 229172 h 4391596"/>
                <a:gd name="connsiteX31" fmla="*/ 4711827 w 4905089"/>
                <a:gd name="connsiteY31" fmla="*/ 767620 h 4391596"/>
                <a:gd name="connsiteX32" fmla="*/ 4203478 w 4905089"/>
                <a:gd name="connsiteY32" fmla="*/ 767620 h 4391596"/>
                <a:gd name="connsiteX33" fmla="*/ 4046220 w 4905089"/>
                <a:gd name="connsiteY33" fmla="*/ 337090 h 4391596"/>
                <a:gd name="connsiteX34" fmla="*/ 3976402 w 4905089"/>
                <a:gd name="connsiteY34" fmla="*/ 146780 h 4391596"/>
                <a:gd name="connsiteX35" fmla="*/ 4301871 w 4905089"/>
                <a:gd name="connsiteY35" fmla="*/ 146780 h 4391596"/>
                <a:gd name="connsiteX36" fmla="*/ 3820764 w 4905089"/>
                <a:gd name="connsiteY36" fmla="*/ 146876 h 4391596"/>
                <a:gd name="connsiteX37" fmla="*/ 3977259 w 4905089"/>
                <a:gd name="connsiteY37" fmla="*/ 577406 h 4391596"/>
                <a:gd name="connsiteX38" fmla="*/ 4047077 w 4905089"/>
                <a:gd name="connsiteY38" fmla="*/ 767715 h 4391596"/>
                <a:gd name="connsiteX39" fmla="*/ 3531394 w 4905089"/>
                <a:gd name="connsiteY39" fmla="*/ 767715 h 4391596"/>
                <a:gd name="connsiteX40" fmla="*/ 3451289 w 4905089"/>
                <a:gd name="connsiteY40" fmla="*/ 401098 h 4391596"/>
                <a:gd name="connsiteX41" fmla="*/ 3395472 w 4905089"/>
                <a:gd name="connsiteY41" fmla="*/ 146876 h 4391596"/>
                <a:gd name="connsiteX42" fmla="*/ 3820859 w 4905089"/>
                <a:gd name="connsiteY42" fmla="*/ 146876 h 4391596"/>
                <a:gd name="connsiteX43" fmla="*/ 4078605 w 4905089"/>
                <a:gd name="connsiteY43" fmla="*/ 914591 h 4391596"/>
                <a:gd name="connsiteX44" fmla="*/ 4078605 w 4905089"/>
                <a:gd name="connsiteY44" fmla="*/ 1031367 h 4391596"/>
                <a:gd name="connsiteX45" fmla="*/ 3811905 w 4905089"/>
                <a:gd name="connsiteY45" fmla="*/ 1298067 h 4391596"/>
                <a:gd name="connsiteX46" fmla="*/ 3545205 w 4905089"/>
                <a:gd name="connsiteY46" fmla="*/ 1031367 h 4391596"/>
                <a:gd name="connsiteX47" fmla="*/ 3545205 w 4905089"/>
                <a:gd name="connsiteY47" fmla="*/ 914591 h 4391596"/>
                <a:gd name="connsiteX48" fmla="*/ 4078510 w 4905089"/>
                <a:gd name="connsiteY48" fmla="*/ 914591 h 4391596"/>
                <a:gd name="connsiteX49" fmla="*/ 3398330 w 4905089"/>
                <a:gd name="connsiteY49" fmla="*/ 914591 h 4391596"/>
                <a:gd name="connsiteX50" fmla="*/ 3398330 w 4905089"/>
                <a:gd name="connsiteY50" fmla="*/ 1031367 h 4391596"/>
                <a:gd name="connsiteX51" fmla="*/ 3132392 w 4905089"/>
                <a:gd name="connsiteY51" fmla="*/ 1298067 h 4391596"/>
                <a:gd name="connsiteX52" fmla="*/ 2865692 w 4905089"/>
                <a:gd name="connsiteY52" fmla="*/ 1031367 h 4391596"/>
                <a:gd name="connsiteX53" fmla="*/ 2865692 w 4905089"/>
                <a:gd name="connsiteY53" fmla="*/ 914591 h 4391596"/>
                <a:gd name="connsiteX54" fmla="*/ 3398330 w 4905089"/>
                <a:gd name="connsiteY54" fmla="*/ 914591 h 4391596"/>
                <a:gd name="connsiteX55" fmla="*/ 3244787 w 4905089"/>
                <a:gd name="connsiteY55" fmla="*/ 146876 h 4391596"/>
                <a:gd name="connsiteX56" fmla="*/ 3380708 w 4905089"/>
                <a:gd name="connsiteY56" fmla="*/ 767620 h 4391596"/>
                <a:gd name="connsiteX57" fmla="*/ 2860548 w 4905089"/>
                <a:gd name="connsiteY57" fmla="*/ 767620 h 4391596"/>
                <a:gd name="connsiteX58" fmla="*/ 2832640 w 4905089"/>
                <a:gd name="connsiteY58" fmla="*/ 379000 h 4391596"/>
                <a:gd name="connsiteX59" fmla="*/ 2815019 w 4905089"/>
                <a:gd name="connsiteY59" fmla="*/ 146876 h 4391596"/>
                <a:gd name="connsiteX60" fmla="*/ 3244787 w 4905089"/>
                <a:gd name="connsiteY60" fmla="*/ 146876 h 4391596"/>
                <a:gd name="connsiteX61" fmla="*/ 2208181 w 4905089"/>
                <a:gd name="connsiteY61" fmla="*/ 535496 h 4391596"/>
                <a:gd name="connsiteX62" fmla="*/ 2236851 w 4905089"/>
                <a:gd name="connsiteY62" fmla="*/ 146876 h 4391596"/>
                <a:gd name="connsiteX63" fmla="*/ 2668048 w 4905089"/>
                <a:gd name="connsiteY63" fmla="*/ 146876 h 4391596"/>
                <a:gd name="connsiteX64" fmla="*/ 2696718 w 4905089"/>
                <a:gd name="connsiteY64" fmla="*/ 535496 h 4391596"/>
                <a:gd name="connsiteX65" fmla="*/ 2713577 w 4905089"/>
                <a:gd name="connsiteY65" fmla="*/ 767620 h 4391596"/>
                <a:gd name="connsiteX66" fmla="*/ 2191226 w 4905089"/>
                <a:gd name="connsiteY66" fmla="*/ 767620 h 4391596"/>
                <a:gd name="connsiteX67" fmla="*/ 2208086 w 4905089"/>
                <a:gd name="connsiteY67" fmla="*/ 535496 h 4391596"/>
                <a:gd name="connsiteX68" fmla="*/ 2186178 w 4905089"/>
                <a:gd name="connsiteY68" fmla="*/ 914591 h 4391596"/>
                <a:gd name="connsiteX69" fmla="*/ 2718816 w 4905089"/>
                <a:gd name="connsiteY69" fmla="*/ 914591 h 4391596"/>
                <a:gd name="connsiteX70" fmla="*/ 2718816 w 4905089"/>
                <a:gd name="connsiteY70" fmla="*/ 1031367 h 4391596"/>
                <a:gd name="connsiteX71" fmla="*/ 2452116 w 4905089"/>
                <a:gd name="connsiteY71" fmla="*/ 1298067 h 4391596"/>
                <a:gd name="connsiteX72" fmla="*/ 2186178 w 4905089"/>
                <a:gd name="connsiteY72" fmla="*/ 1031367 h 4391596"/>
                <a:gd name="connsiteX73" fmla="*/ 2186178 w 4905089"/>
                <a:gd name="connsiteY73" fmla="*/ 914591 h 4391596"/>
                <a:gd name="connsiteX74" fmla="*/ 2452116 w 4905089"/>
                <a:gd name="connsiteY74" fmla="*/ 1445038 h 4391596"/>
                <a:gd name="connsiteX75" fmla="*/ 2792254 w 4905089"/>
                <a:gd name="connsiteY75" fmla="*/ 1265777 h 4391596"/>
                <a:gd name="connsiteX76" fmla="*/ 3132392 w 4905089"/>
                <a:gd name="connsiteY76" fmla="*/ 1445038 h 4391596"/>
                <a:gd name="connsiteX77" fmla="*/ 3471767 w 4905089"/>
                <a:gd name="connsiteY77" fmla="*/ 1265777 h 4391596"/>
                <a:gd name="connsiteX78" fmla="*/ 3811905 w 4905089"/>
                <a:gd name="connsiteY78" fmla="*/ 1445038 h 4391596"/>
                <a:gd name="connsiteX79" fmla="*/ 4152043 w 4905089"/>
                <a:gd name="connsiteY79" fmla="*/ 1265777 h 4391596"/>
                <a:gd name="connsiteX80" fmla="*/ 4456176 w 4905089"/>
                <a:gd name="connsiteY80" fmla="*/ 1442847 h 4391596"/>
                <a:gd name="connsiteX81" fmla="*/ 4456176 w 4905089"/>
                <a:gd name="connsiteY81" fmla="*/ 3787045 h 4391596"/>
                <a:gd name="connsiteX82" fmla="*/ 4121182 w 4905089"/>
                <a:gd name="connsiteY82" fmla="*/ 3787045 h 4391596"/>
                <a:gd name="connsiteX83" fmla="*/ 4121182 w 4905089"/>
                <a:gd name="connsiteY83" fmla="*/ 2089309 h 4391596"/>
                <a:gd name="connsiteX84" fmla="*/ 3892677 w 4905089"/>
                <a:gd name="connsiteY84" fmla="*/ 1860137 h 4391596"/>
                <a:gd name="connsiteX85" fmla="*/ 2850928 w 4905089"/>
                <a:gd name="connsiteY85" fmla="*/ 1860137 h 4391596"/>
                <a:gd name="connsiteX86" fmla="*/ 2622423 w 4905089"/>
                <a:gd name="connsiteY86" fmla="*/ 2089309 h 4391596"/>
                <a:gd name="connsiteX87" fmla="*/ 2622423 w 4905089"/>
                <a:gd name="connsiteY87" fmla="*/ 3787045 h 4391596"/>
                <a:gd name="connsiteX88" fmla="*/ 448723 w 4905089"/>
                <a:gd name="connsiteY88" fmla="*/ 3787045 h 4391596"/>
                <a:gd name="connsiteX89" fmla="*/ 448723 w 4905089"/>
                <a:gd name="connsiteY89" fmla="*/ 1442847 h 4391596"/>
                <a:gd name="connsiteX90" fmla="*/ 752856 w 4905089"/>
                <a:gd name="connsiteY90" fmla="*/ 1265777 h 4391596"/>
                <a:gd name="connsiteX91" fmla="*/ 1092994 w 4905089"/>
                <a:gd name="connsiteY91" fmla="*/ 1445038 h 4391596"/>
                <a:gd name="connsiteX92" fmla="*/ 1433132 w 4905089"/>
                <a:gd name="connsiteY92" fmla="*/ 1265777 h 4391596"/>
                <a:gd name="connsiteX93" fmla="*/ 1772507 w 4905089"/>
                <a:gd name="connsiteY93" fmla="*/ 1445038 h 4391596"/>
                <a:gd name="connsiteX94" fmla="*/ 2112645 w 4905089"/>
                <a:gd name="connsiteY94" fmla="*/ 1265777 h 4391596"/>
                <a:gd name="connsiteX95" fmla="*/ 2452021 w 4905089"/>
                <a:gd name="connsiteY95" fmla="*/ 1445038 h 4391596"/>
                <a:gd name="connsiteX96" fmla="*/ 3974306 w 4905089"/>
                <a:gd name="connsiteY96" fmla="*/ 2089309 h 4391596"/>
                <a:gd name="connsiteX97" fmla="*/ 3974306 w 4905089"/>
                <a:gd name="connsiteY97" fmla="*/ 3784854 h 4391596"/>
                <a:gd name="connsiteX98" fmla="*/ 2769489 w 4905089"/>
                <a:gd name="connsiteY98" fmla="*/ 3784854 h 4391596"/>
                <a:gd name="connsiteX99" fmla="*/ 2769489 w 4905089"/>
                <a:gd name="connsiteY99" fmla="*/ 2089309 h 4391596"/>
                <a:gd name="connsiteX100" fmla="*/ 2851023 w 4905089"/>
                <a:gd name="connsiteY100" fmla="*/ 2007013 h 4391596"/>
                <a:gd name="connsiteX101" fmla="*/ 3892772 w 4905089"/>
                <a:gd name="connsiteY101" fmla="*/ 2007013 h 4391596"/>
                <a:gd name="connsiteX102" fmla="*/ 3974306 w 4905089"/>
                <a:gd name="connsiteY102" fmla="*/ 2089309 h 4391596"/>
                <a:gd name="connsiteX103" fmla="*/ 826389 w 4905089"/>
                <a:gd name="connsiteY103" fmla="*/ 1031367 h 4391596"/>
                <a:gd name="connsiteX104" fmla="*/ 826389 w 4905089"/>
                <a:gd name="connsiteY104" fmla="*/ 914591 h 4391596"/>
                <a:gd name="connsiteX105" fmla="*/ 1359694 w 4905089"/>
                <a:gd name="connsiteY105" fmla="*/ 914591 h 4391596"/>
                <a:gd name="connsiteX106" fmla="*/ 1359694 w 4905089"/>
                <a:gd name="connsiteY106" fmla="*/ 1031367 h 4391596"/>
                <a:gd name="connsiteX107" fmla="*/ 1092994 w 4905089"/>
                <a:gd name="connsiteY107" fmla="*/ 1298067 h 4391596"/>
                <a:gd name="connsiteX108" fmla="*/ 826294 w 4905089"/>
                <a:gd name="connsiteY108" fmla="*/ 1031367 h 4391596"/>
                <a:gd name="connsiteX109" fmla="*/ 1506665 w 4905089"/>
                <a:gd name="connsiteY109" fmla="*/ 1031367 h 4391596"/>
                <a:gd name="connsiteX110" fmla="*/ 1506665 w 4905089"/>
                <a:gd name="connsiteY110" fmla="*/ 914591 h 4391596"/>
                <a:gd name="connsiteX111" fmla="*/ 2039303 w 4905089"/>
                <a:gd name="connsiteY111" fmla="*/ 914591 h 4391596"/>
                <a:gd name="connsiteX112" fmla="*/ 2039303 w 4905089"/>
                <a:gd name="connsiteY112" fmla="*/ 1031367 h 4391596"/>
                <a:gd name="connsiteX113" fmla="*/ 1772603 w 4905089"/>
                <a:gd name="connsiteY113" fmla="*/ 1298067 h 4391596"/>
                <a:gd name="connsiteX114" fmla="*/ 1506665 w 4905089"/>
                <a:gd name="connsiteY114" fmla="*/ 1031367 h 4391596"/>
                <a:gd name="connsiteX115" fmla="*/ 1660208 w 4905089"/>
                <a:gd name="connsiteY115" fmla="*/ 146876 h 4391596"/>
                <a:gd name="connsiteX116" fmla="*/ 2089975 w 4905089"/>
                <a:gd name="connsiteY116" fmla="*/ 146876 h 4391596"/>
                <a:gd name="connsiteX117" fmla="*/ 2072354 w 4905089"/>
                <a:gd name="connsiteY117" fmla="*/ 379000 h 4391596"/>
                <a:gd name="connsiteX118" fmla="*/ 2044446 w 4905089"/>
                <a:gd name="connsiteY118" fmla="*/ 767620 h 4391596"/>
                <a:gd name="connsiteX119" fmla="*/ 1524286 w 4905089"/>
                <a:gd name="connsiteY119" fmla="*/ 767620 h 4391596"/>
                <a:gd name="connsiteX120" fmla="*/ 1660208 w 4905089"/>
                <a:gd name="connsiteY120" fmla="*/ 146876 h 4391596"/>
                <a:gd name="connsiteX121" fmla="*/ 1509617 w 4905089"/>
                <a:gd name="connsiteY121" fmla="*/ 146876 h 4391596"/>
                <a:gd name="connsiteX122" fmla="*/ 1453801 w 4905089"/>
                <a:gd name="connsiteY122" fmla="*/ 401098 h 4391596"/>
                <a:gd name="connsiteX123" fmla="*/ 1373696 w 4905089"/>
                <a:gd name="connsiteY123" fmla="*/ 767715 h 4391596"/>
                <a:gd name="connsiteX124" fmla="*/ 858012 w 4905089"/>
                <a:gd name="connsiteY124" fmla="*/ 767715 h 4391596"/>
                <a:gd name="connsiteX125" fmla="*/ 882301 w 4905089"/>
                <a:gd name="connsiteY125" fmla="*/ 701612 h 4391596"/>
                <a:gd name="connsiteX126" fmla="*/ 1085088 w 4905089"/>
                <a:gd name="connsiteY126" fmla="*/ 146971 h 4391596"/>
                <a:gd name="connsiteX127" fmla="*/ 1509713 w 4905089"/>
                <a:gd name="connsiteY127" fmla="*/ 146971 h 4391596"/>
                <a:gd name="connsiteX128" fmla="*/ 468630 w 4905089"/>
                <a:gd name="connsiteY128" fmla="*/ 229172 h 4391596"/>
                <a:gd name="connsiteX129" fmla="*/ 603028 w 4905089"/>
                <a:gd name="connsiteY129" fmla="*/ 146876 h 4391596"/>
                <a:gd name="connsiteX130" fmla="*/ 928497 w 4905089"/>
                <a:gd name="connsiteY130" fmla="*/ 146876 h 4391596"/>
                <a:gd name="connsiteX131" fmla="*/ 904208 w 4905089"/>
                <a:gd name="connsiteY131" fmla="*/ 212979 h 4391596"/>
                <a:gd name="connsiteX132" fmla="*/ 701421 w 4905089"/>
                <a:gd name="connsiteY132" fmla="*/ 767620 h 4391596"/>
                <a:gd name="connsiteX133" fmla="*/ 193072 w 4905089"/>
                <a:gd name="connsiteY133" fmla="*/ 767620 h 4391596"/>
                <a:gd name="connsiteX134" fmla="*/ 468535 w 4905089"/>
                <a:gd name="connsiteY134" fmla="*/ 229172 h 4391596"/>
                <a:gd name="connsiteX135" fmla="*/ 146876 w 4905089"/>
                <a:gd name="connsiteY135" fmla="*/ 1031367 h 4391596"/>
                <a:gd name="connsiteX136" fmla="*/ 146876 w 4905089"/>
                <a:gd name="connsiteY136" fmla="*/ 914591 h 4391596"/>
                <a:gd name="connsiteX137" fmla="*/ 679514 w 4905089"/>
                <a:gd name="connsiteY137" fmla="*/ 914591 h 4391596"/>
                <a:gd name="connsiteX138" fmla="*/ 679514 w 4905089"/>
                <a:gd name="connsiteY138" fmla="*/ 1031367 h 4391596"/>
                <a:gd name="connsiteX139" fmla="*/ 413576 w 4905089"/>
                <a:gd name="connsiteY139" fmla="*/ 1298067 h 4391596"/>
                <a:gd name="connsiteX140" fmla="*/ 146876 w 4905089"/>
                <a:gd name="connsiteY140" fmla="*/ 1031367 h 4391596"/>
                <a:gd name="connsiteX141" fmla="*/ 4614196 w 4905089"/>
                <a:gd name="connsiteY141" fmla="*/ 3933920 h 4391596"/>
                <a:gd name="connsiteX142" fmla="*/ 4741259 w 4905089"/>
                <a:gd name="connsiteY142" fmla="*/ 4060317 h 4391596"/>
                <a:gd name="connsiteX143" fmla="*/ 4741259 w 4905089"/>
                <a:gd name="connsiteY143" fmla="*/ 4244721 h 4391596"/>
                <a:gd name="connsiteX144" fmla="*/ 164497 w 4905089"/>
                <a:gd name="connsiteY144" fmla="*/ 4244721 h 4391596"/>
                <a:gd name="connsiteX145" fmla="*/ 164497 w 4905089"/>
                <a:gd name="connsiteY145" fmla="*/ 4060317 h 4391596"/>
                <a:gd name="connsiteX146" fmla="*/ 290894 w 4905089"/>
                <a:gd name="connsiteY146" fmla="*/ 3933920 h 4391596"/>
                <a:gd name="connsiteX147" fmla="*/ 4614196 w 4905089"/>
                <a:gd name="connsiteY147" fmla="*/ 3933920 h 4391596"/>
                <a:gd name="connsiteX148" fmla="*/ 4492276 w 4905089"/>
                <a:gd name="connsiteY148" fmla="*/ 1298067 h 4391596"/>
                <a:gd name="connsiteX149" fmla="*/ 4225576 w 4905089"/>
                <a:gd name="connsiteY149" fmla="*/ 1031367 h 4391596"/>
                <a:gd name="connsiteX150" fmla="*/ 4225576 w 4905089"/>
                <a:gd name="connsiteY150" fmla="*/ 914591 h 4391596"/>
                <a:gd name="connsiteX151" fmla="*/ 4758214 w 4905089"/>
                <a:gd name="connsiteY151" fmla="*/ 914591 h 4391596"/>
                <a:gd name="connsiteX152" fmla="*/ 4758214 w 4905089"/>
                <a:gd name="connsiteY152" fmla="*/ 1031367 h 4391596"/>
                <a:gd name="connsiteX153" fmla="*/ 4492276 w 4905089"/>
                <a:gd name="connsiteY153" fmla="*/ 1298067 h 439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905089" h="4391596">
                  <a:moveTo>
                    <a:pt x="4905089" y="1031367"/>
                  </a:moveTo>
                  <a:lnTo>
                    <a:pt x="4905089" y="841058"/>
                  </a:lnTo>
                  <a:cubicBezTo>
                    <a:pt x="4905089" y="840296"/>
                    <a:pt x="4904328" y="839629"/>
                    <a:pt x="4904328" y="838105"/>
                  </a:cubicBezTo>
                  <a:cubicBezTo>
                    <a:pt x="4904328" y="830771"/>
                    <a:pt x="4902899" y="823436"/>
                    <a:pt x="4899946" y="816102"/>
                  </a:cubicBezTo>
                  <a:cubicBezTo>
                    <a:pt x="4899184" y="814673"/>
                    <a:pt x="4899184" y="812387"/>
                    <a:pt x="4898517" y="810959"/>
                  </a:cubicBezTo>
                  <a:cubicBezTo>
                    <a:pt x="4897850" y="809530"/>
                    <a:pt x="4897755" y="808768"/>
                    <a:pt x="4897089" y="808006"/>
                  </a:cubicBezTo>
                  <a:lnTo>
                    <a:pt x="4567238" y="162306"/>
                  </a:lnTo>
                  <a:cubicBezTo>
                    <a:pt x="4516565" y="62389"/>
                    <a:pt x="4414457" y="0"/>
                    <a:pt x="4302062" y="0"/>
                  </a:cubicBezTo>
                  <a:lnTo>
                    <a:pt x="603028" y="0"/>
                  </a:lnTo>
                  <a:cubicBezTo>
                    <a:pt x="490633" y="0"/>
                    <a:pt x="388525" y="62484"/>
                    <a:pt x="337852" y="162306"/>
                  </a:cubicBezTo>
                  <a:lnTo>
                    <a:pt x="8001" y="808006"/>
                  </a:lnTo>
                  <a:cubicBezTo>
                    <a:pt x="7239" y="808768"/>
                    <a:pt x="7239" y="809435"/>
                    <a:pt x="6572" y="810959"/>
                  </a:cubicBezTo>
                  <a:cubicBezTo>
                    <a:pt x="5810" y="812387"/>
                    <a:pt x="5810" y="814673"/>
                    <a:pt x="5144" y="816102"/>
                  </a:cubicBezTo>
                  <a:cubicBezTo>
                    <a:pt x="2191" y="823436"/>
                    <a:pt x="762" y="830771"/>
                    <a:pt x="762" y="838105"/>
                  </a:cubicBezTo>
                  <a:cubicBezTo>
                    <a:pt x="762" y="839534"/>
                    <a:pt x="0" y="840296"/>
                    <a:pt x="0" y="841058"/>
                  </a:cubicBezTo>
                  <a:lnTo>
                    <a:pt x="0" y="1031367"/>
                  </a:lnTo>
                  <a:cubicBezTo>
                    <a:pt x="0" y="1220915"/>
                    <a:pt x="127826" y="1380363"/>
                    <a:pt x="301943" y="1428845"/>
                  </a:cubicBezTo>
                  <a:lnTo>
                    <a:pt x="301943" y="3787045"/>
                  </a:lnTo>
                  <a:lnTo>
                    <a:pt x="290894" y="3787045"/>
                  </a:lnTo>
                  <a:cubicBezTo>
                    <a:pt x="140303" y="3787045"/>
                    <a:pt x="17621" y="3909727"/>
                    <a:pt x="17621" y="4060317"/>
                  </a:cubicBezTo>
                  <a:lnTo>
                    <a:pt x="17621" y="4318159"/>
                  </a:lnTo>
                  <a:cubicBezTo>
                    <a:pt x="17621" y="4358545"/>
                    <a:pt x="49911" y="4391597"/>
                    <a:pt x="91059" y="4391597"/>
                  </a:cubicBezTo>
                  <a:lnTo>
                    <a:pt x="4814793" y="4391597"/>
                  </a:lnTo>
                  <a:cubicBezTo>
                    <a:pt x="4855178" y="4391597"/>
                    <a:pt x="4888230" y="4358545"/>
                    <a:pt x="4888230" y="4318159"/>
                  </a:cubicBezTo>
                  <a:lnTo>
                    <a:pt x="4888230" y="4060317"/>
                  </a:lnTo>
                  <a:cubicBezTo>
                    <a:pt x="4888230" y="3909727"/>
                    <a:pt x="4765548" y="3787045"/>
                    <a:pt x="4614196" y="3787045"/>
                  </a:cubicBezTo>
                  <a:lnTo>
                    <a:pt x="4603147" y="3787045"/>
                  </a:lnTo>
                  <a:lnTo>
                    <a:pt x="4603147" y="1428845"/>
                  </a:lnTo>
                  <a:cubicBezTo>
                    <a:pt x="4777264" y="1380363"/>
                    <a:pt x="4905089" y="1220915"/>
                    <a:pt x="4905089" y="1031367"/>
                  </a:cubicBezTo>
                  <a:close/>
                  <a:moveTo>
                    <a:pt x="4301967" y="146876"/>
                  </a:moveTo>
                  <a:cubicBezTo>
                    <a:pt x="4359307" y="146876"/>
                    <a:pt x="4410647" y="178499"/>
                    <a:pt x="4436364" y="229172"/>
                  </a:cubicBezTo>
                  <a:lnTo>
                    <a:pt x="4711827" y="767620"/>
                  </a:lnTo>
                  <a:lnTo>
                    <a:pt x="4203478" y="767620"/>
                  </a:lnTo>
                  <a:lnTo>
                    <a:pt x="4046220" y="337090"/>
                  </a:lnTo>
                  <a:lnTo>
                    <a:pt x="3976402" y="146780"/>
                  </a:lnTo>
                  <a:lnTo>
                    <a:pt x="4301871" y="146780"/>
                  </a:lnTo>
                  <a:close/>
                  <a:moveTo>
                    <a:pt x="3820764" y="146876"/>
                  </a:moveTo>
                  <a:lnTo>
                    <a:pt x="3977259" y="577406"/>
                  </a:lnTo>
                  <a:lnTo>
                    <a:pt x="4047077" y="767715"/>
                  </a:lnTo>
                  <a:lnTo>
                    <a:pt x="3531394" y="767715"/>
                  </a:lnTo>
                  <a:lnTo>
                    <a:pt x="3451289" y="401098"/>
                  </a:lnTo>
                  <a:lnTo>
                    <a:pt x="3395472" y="146876"/>
                  </a:lnTo>
                  <a:lnTo>
                    <a:pt x="3820859" y="146876"/>
                  </a:lnTo>
                  <a:close/>
                  <a:moveTo>
                    <a:pt x="4078605" y="914591"/>
                  </a:moveTo>
                  <a:lnTo>
                    <a:pt x="4078605" y="1031367"/>
                  </a:lnTo>
                  <a:cubicBezTo>
                    <a:pt x="4078605" y="1178338"/>
                    <a:pt x="3958876" y="1298067"/>
                    <a:pt x="3811905" y="1298067"/>
                  </a:cubicBezTo>
                  <a:cubicBezTo>
                    <a:pt x="3664934" y="1298067"/>
                    <a:pt x="3545205" y="1178338"/>
                    <a:pt x="3545205" y="1031367"/>
                  </a:cubicBezTo>
                  <a:lnTo>
                    <a:pt x="3545205" y="914591"/>
                  </a:lnTo>
                  <a:lnTo>
                    <a:pt x="4078510" y="914591"/>
                  </a:lnTo>
                  <a:close/>
                  <a:moveTo>
                    <a:pt x="3398330" y="914591"/>
                  </a:moveTo>
                  <a:lnTo>
                    <a:pt x="3398330" y="1031367"/>
                  </a:lnTo>
                  <a:cubicBezTo>
                    <a:pt x="3398330" y="1178338"/>
                    <a:pt x="3279362" y="1298067"/>
                    <a:pt x="3132392" y="1298067"/>
                  </a:cubicBezTo>
                  <a:cubicBezTo>
                    <a:pt x="2985421" y="1298067"/>
                    <a:pt x="2865692" y="1178338"/>
                    <a:pt x="2865692" y="1031367"/>
                  </a:cubicBezTo>
                  <a:lnTo>
                    <a:pt x="2865692" y="914591"/>
                  </a:lnTo>
                  <a:lnTo>
                    <a:pt x="3398330" y="914591"/>
                  </a:lnTo>
                  <a:close/>
                  <a:moveTo>
                    <a:pt x="3244787" y="146876"/>
                  </a:moveTo>
                  <a:lnTo>
                    <a:pt x="3380708" y="767620"/>
                  </a:lnTo>
                  <a:lnTo>
                    <a:pt x="2860548" y="767620"/>
                  </a:lnTo>
                  <a:lnTo>
                    <a:pt x="2832640" y="379000"/>
                  </a:lnTo>
                  <a:lnTo>
                    <a:pt x="2815019" y="146876"/>
                  </a:lnTo>
                  <a:lnTo>
                    <a:pt x="3244787" y="146876"/>
                  </a:lnTo>
                  <a:close/>
                  <a:moveTo>
                    <a:pt x="2208181" y="535496"/>
                  </a:moveTo>
                  <a:lnTo>
                    <a:pt x="2236851" y="146876"/>
                  </a:lnTo>
                  <a:lnTo>
                    <a:pt x="2668048" y="146876"/>
                  </a:lnTo>
                  <a:lnTo>
                    <a:pt x="2696718" y="535496"/>
                  </a:lnTo>
                  <a:lnTo>
                    <a:pt x="2713577" y="767620"/>
                  </a:lnTo>
                  <a:lnTo>
                    <a:pt x="2191226" y="767620"/>
                  </a:lnTo>
                  <a:lnTo>
                    <a:pt x="2208086" y="535496"/>
                  </a:lnTo>
                  <a:close/>
                  <a:moveTo>
                    <a:pt x="2186178" y="914591"/>
                  </a:moveTo>
                  <a:lnTo>
                    <a:pt x="2718816" y="914591"/>
                  </a:lnTo>
                  <a:lnTo>
                    <a:pt x="2718816" y="1031367"/>
                  </a:lnTo>
                  <a:cubicBezTo>
                    <a:pt x="2718816" y="1178338"/>
                    <a:pt x="2599087" y="1298067"/>
                    <a:pt x="2452116" y="1298067"/>
                  </a:cubicBezTo>
                  <a:cubicBezTo>
                    <a:pt x="2305145" y="1298067"/>
                    <a:pt x="2186178" y="1178338"/>
                    <a:pt x="2186178" y="1031367"/>
                  </a:cubicBezTo>
                  <a:lnTo>
                    <a:pt x="2186178" y="914591"/>
                  </a:lnTo>
                  <a:close/>
                  <a:moveTo>
                    <a:pt x="2452116" y="1445038"/>
                  </a:moveTo>
                  <a:cubicBezTo>
                    <a:pt x="2593181" y="1445038"/>
                    <a:pt x="2718054" y="1373791"/>
                    <a:pt x="2792254" y="1265777"/>
                  </a:cubicBezTo>
                  <a:cubicBezTo>
                    <a:pt x="2867216" y="1373791"/>
                    <a:pt x="2991326" y="1445038"/>
                    <a:pt x="3132392" y="1445038"/>
                  </a:cubicBezTo>
                  <a:cubicBezTo>
                    <a:pt x="3273457" y="1445038"/>
                    <a:pt x="3397568" y="1373791"/>
                    <a:pt x="3471767" y="1265777"/>
                  </a:cubicBezTo>
                  <a:cubicBezTo>
                    <a:pt x="3546729" y="1373791"/>
                    <a:pt x="3671602" y="1445038"/>
                    <a:pt x="3811905" y="1445038"/>
                  </a:cubicBezTo>
                  <a:cubicBezTo>
                    <a:pt x="3952208" y="1445038"/>
                    <a:pt x="4077081" y="1373791"/>
                    <a:pt x="4152043" y="1265777"/>
                  </a:cubicBezTo>
                  <a:cubicBezTo>
                    <a:pt x="4220337" y="1364933"/>
                    <a:pt x="4329779" y="1431798"/>
                    <a:pt x="4456176" y="1442847"/>
                  </a:cubicBezTo>
                  <a:lnTo>
                    <a:pt x="4456176" y="3787045"/>
                  </a:lnTo>
                  <a:lnTo>
                    <a:pt x="4121182" y="3787045"/>
                  </a:lnTo>
                  <a:lnTo>
                    <a:pt x="4121182" y="2089309"/>
                  </a:lnTo>
                  <a:cubicBezTo>
                    <a:pt x="4121182" y="1962912"/>
                    <a:pt x="4019074" y="1860137"/>
                    <a:pt x="3892677" y="1860137"/>
                  </a:cubicBezTo>
                  <a:lnTo>
                    <a:pt x="2850928" y="1860137"/>
                  </a:lnTo>
                  <a:cubicBezTo>
                    <a:pt x="2724531" y="1860137"/>
                    <a:pt x="2622423" y="1963007"/>
                    <a:pt x="2622423" y="2089309"/>
                  </a:cubicBezTo>
                  <a:lnTo>
                    <a:pt x="2622423" y="3787045"/>
                  </a:lnTo>
                  <a:lnTo>
                    <a:pt x="448723" y="3787045"/>
                  </a:lnTo>
                  <a:lnTo>
                    <a:pt x="448723" y="1442847"/>
                  </a:lnTo>
                  <a:cubicBezTo>
                    <a:pt x="575120" y="1431798"/>
                    <a:pt x="684562" y="1364933"/>
                    <a:pt x="752856" y="1265777"/>
                  </a:cubicBezTo>
                  <a:cubicBezTo>
                    <a:pt x="827818" y="1373791"/>
                    <a:pt x="951929" y="1445038"/>
                    <a:pt x="1092994" y="1445038"/>
                  </a:cubicBezTo>
                  <a:cubicBezTo>
                    <a:pt x="1234059" y="1445038"/>
                    <a:pt x="1358170" y="1373791"/>
                    <a:pt x="1433132" y="1265777"/>
                  </a:cubicBezTo>
                  <a:cubicBezTo>
                    <a:pt x="1507331" y="1373791"/>
                    <a:pt x="1632204" y="1445038"/>
                    <a:pt x="1772507" y="1445038"/>
                  </a:cubicBezTo>
                  <a:cubicBezTo>
                    <a:pt x="1912811" y="1445038"/>
                    <a:pt x="2037683" y="1373791"/>
                    <a:pt x="2112645" y="1265777"/>
                  </a:cubicBezTo>
                  <a:cubicBezTo>
                    <a:pt x="2186845" y="1373791"/>
                    <a:pt x="2311718" y="1445038"/>
                    <a:pt x="2452021" y="1445038"/>
                  </a:cubicBezTo>
                  <a:close/>
                  <a:moveTo>
                    <a:pt x="3974306" y="2089309"/>
                  </a:moveTo>
                  <a:lnTo>
                    <a:pt x="3974306" y="3784854"/>
                  </a:lnTo>
                  <a:lnTo>
                    <a:pt x="2769489" y="3784854"/>
                  </a:lnTo>
                  <a:lnTo>
                    <a:pt x="2769489" y="2089309"/>
                  </a:lnTo>
                  <a:cubicBezTo>
                    <a:pt x="2769489" y="2043779"/>
                    <a:pt x="2806256" y="2007013"/>
                    <a:pt x="2851023" y="2007013"/>
                  </a:cubicBezTo>
                  <a:lnTo>
                    <a:pt x="3892772" y="2007013"/>
                  </a:lnTo>
                  <a:cubicBezTo>
                    <a:pt x="3937540" y="2007013"/>
                    <a:pt x="3974306" y="2043779"/>
                    <a:pt x="3974306" y="2089309"/>
                  </a:cubicBezTo>
                  <a:close/>
                  <a:moveTo>
                    <a:pt x="826389" y="1031367"/>
                  </a:moveTo>
                  <a:lnTo>
                    <a:pt x="826389" y="914591"/>
                  </a:lnTo>
                  <a:lnTo>
                    <a:pt x="1359694" y="914591"/>
                  </a:lnTo>
                  <a:lnTo>
                    <a:pt x="1359694" y="1031367"/>
                  </a:lnTo>
                  <a:cubicBezTo>
                    <a:pt x="1359694" y="1178338"/>
                    <a:pt x="1239965" y="1298067"/>
                    <a:pt x="1092994" y="1298067"/>
                  </a:cubicBezTo>
                  <a:cubicBezTo>
                    <a:pt x="946023" y="1298067"/>
                    <a:pt x="826294" y="1178338"/>
                    <a:pt x="826294" y="1031367"/>
                  </a:cubicBezTo>
                  <a:close/>
                  <a:moveTo>
                    <a:pt x="1506665" y="1031367"/>
                  </a:moveTo>
                  <a:lnTo>
                    <a:pt x="1506665" y="914591"/>
                  </a:lnTo>
                  <a:lnTo>
                    <a:pt x="2039303" y="914591"/>
                  </a:lnTo>
                  <a:lnTo>
                    <a:pt x="2039303" y="1031367"/>
                  </a:lnTo>
                  <a:cubicBezTo>
                    <a:pt x="2039303" y="1178338"/>
                    <a:pt x="1919573" y="1298067"/>
                    <a:pt x="1772603" y="1298067"/>
                  </a:cubicBezTo>
                  <a:cubicBezTo>
                    <a:pt x="1625632" y="1298067"/>
                    <a:pt x="1506665" y="1178338"/>
                    <a:pt x="1506665" y="1031367"/>
                  </a:cubicBezTo>
                  <a:close/>
                  <a:moveTo>
                    <a:pt x="1660208" y="146876"/>
                  </a:moveTo>
                  <a:lnTo>
                    <a:pt x="2089975" y="146876"/>
                  </a:lnTo>
                  <a:lnTo>
                    <a:pt x="2072354" y="379000"/>
                  </a:lnTo>
                  <a:lnTo>
                    <a:pt x="2044446" y="767620"/>
                  </a:lnTo>
                  <a:lnTo>
                    <a:pt x="1524286" y="767620"/>
                  </a:lnTo>
                  <a:lnTo>
                    <a:pt x="1660208" y="146876"/>
                  </a:lnTo>
                  <a:close/>
                  <a:moveTo>
                    <a:pt x="1509617" y="146876"/>
                  </a:moveTo>
                  <a:lnTo>
                    <a:pt x="1453801" y="401098"/>
                  </a:lnTo>
                  <a:lnTo>
                    <a:pt x="1373696" y="767715"/>
                  </a:lnTo>
                  <a:lnTo>
                    <a:pt x="858012" y="767715"/>
                  </a:lnTo>
                  <a:lnTo>
                    <a:pt x="882301" y="701612"/>
                  </a:lnTo>
                  <a:lnTo>
                    <a:pt x="1085088" y="146971"/>
                  </a:lnTo>
                  <a:lnTo>
                    <a:pt x="1509713" y="146971"/>
                  </a:lnTo>
                  <a:close/>
                  <a:moveTo>
                    <a:pt x="468630" y="229172"/>
                  </a:moveTo>
                  <a:cubicBezTo>
                    <a:pt x="494348" y="178499"/>
                    <a:pt x="545783" y="146876"/>
                    <a:pt x="603028" y="146876"/>
                  </a:cubicBezTo>
                  <a:lnTo>
                    <a:pt x="928497" y="146876"/>
                  </a:lnTo>
                  <a:lnTo>
                    <a:pt x="904208" y="212979"/>
                  </a:lnTo>
                  <a:lnTo>
                    <a:pt x="701421" y="767620"/>
                  </a:lnTo>
                  <a:lnTo>
                    <a:pt x="193072" y="767620"/>
                  </a:lnTo>
                  <a:lnTo>
                    <a:pt x="468535" y="229172"/>
                  </a:lnTo>
                  <a:close/>
                  <a:moveTo>
                    <a:pt x="146876" y="1031367"/>
                  </a:moveTo>
                  <a:lnTo>
                    <a:pt x="146876" y="914591"/>
                  </a:lnTo>
                  <a:lnTo>
                    <a:pt x="679514" y="914591"/>
                  </a:lnTo>
                  <a:lnTo>
                    <a:pt x="679514" y="1031367"/>
                  </a:lnTo>
                  <a:cubicBezTo>
                    <a:pt x="679514" y="1178338"/>
                    <a:pt x="559784" y="1298067"/>
                    <a:pt x="413576" y="1298067"/>
                  </a:cubicBezTo>
                  <a:cubicBezTo>
                    <a:pt x="267367" y="1298067"/>
                    <a:pt x="146876" y="1178338"/>
                    <a:pt x="146876" y="1031367"/>
                  </a:cubicBezTo>
                  <a:close/>
                  <a:moveTo>
                    <a:pt x="4614196" y="3933920"/>
                  </a:moveTo>
                  <a:cubicBezTo>
                    <a:pt x="4684014" y="3933920"/>
                    <a:pt x="4741259" y="3990499"/>
                    <a:pt x="4741259" y="4060317"/>
                  </a:cubicBezTo>
                  <a:lnTo>
                    <a:pt x="4741259" y="4244721"/>
                  </a:lnTo>
                  <a:lnTo>
                    <a:pt x="164497" y="4244721"/>
                  </a:lnTo>
                  <a:lnTo>
                    <a:pt x="164497" y="4060317"/>
                  </a:lnTo>
                  <a:cubicBezTo>
                    <a:pt x="164497" y="3990499"/>
                    <a:pt x="221075" y="3933920"/>
                    <a:pt x="290894" y="3933920"/>
                  </a:cubicBezTo>
                  <a:lnTo>
                    <a:pt x="4614196" y="3933920"/>
                  </a:lnTo>
                  <a:close/>
                  <a:moveTo>
                    <a:pt x="4492276" y="1298067"/>
                  </a:moveTo>
                  <a:cubicBezTo>
                    <a:pt x="4345305" y="1298067"/>
                    <a:pt x="4225576" y="1178338"/>
                    <a:pt x="4225576" y="1031367"/>
                  </a:cubicBezTo>
                  <a:lnTo>
                    <a:pt x="4225576" y="914591"/>
                  </a:lnTo>
                  <a:lnTo>
                    <a:pt x="4758214" y="914591"/>
                  </a:lnTo>
                  <a:lnTo>
                    <a:pt x="4758214" y="1031367"/>
                  </a:lnTo>
                  <a:cubicBezTo>
                    <a:pt x="4758214" y="1178338"/>
                    <a:pt x="4638485" y="1298067"/>
                    <a:pt x="4492276" y="1298067"/>
                  </a:cubicBezTo>
                  <a:close/>
                </a:path>
              </a:pathLst>
            </a:custGeom>
            <a:grpFill/>
            <a:ln w="0" cap="flat">
              <a:noFill/>
              <a:prstDash val="solid"/>
              <a:miter/>
            </a:ln>
          </p:spPr>
          <p:txBody>
            <a:bodyPr rtlCol="0" anchor="ctr"/>
            <a:lstStyle/>
            <a:p>
              <a:endParaRPr lang="ko-KR" altLang="en-US"/>
            </a:p>
          </p:txBody>
        </p:sp>
        <p:sp>
          <p:nvSpPr>
            <p:cNvPr id="136" name="자유형: 도형 135">
              <a:extLst>
                <a:ext uri="{FF2B5EF4-FFF2-40B4-BE49-F238E27FC236}">
                  <a16:creationId xmlns:a16="http://schemas.microsoft.com/office/drawing/2014/main" id="{326D550B-BF30-8425-C0DA-2CC6DACF7331}"/>
                </a:ext>
              </a:extLst>
            </p:cNvPr>
            <p:cNvSpPr/>
            <p:nvPr/>
          </p:nvSpPr>
          <p:spPr>
            <a:xfrm>
              <a:off x="3288505" y="3023806"/>
              <a:ext cx="1524380" cy="1252442"/>
            </a:xfrm>
            <a:custGeom>
              <a:avLst/>
              <a:gdLst>
                <a:gd name="connsiteX0" fmla="*/ 0 w 1524380"/>
                <a:gd name="connsiteY0" fmla="*/ 204025 h 1252442"/>
                <a:gd name="connsiteX1" fmla="*/ 0 w 1524380"/>
                <a:gd name="connsiteY1" fmla="*/ 1048417 h 1252442"/>
                <a:gd name="connsiteX2" fmla="*/ 204121 w 1524380"/>
                <a:gd name="connsiteY2" fmla="*/ 1252442 h 1252442"/>
                <a:gd name="connsiteX3" fmla="*/ 1320356 w 1524380"/>
                <a:gd name="connsiteY3" fmla="*/ 1252442 h 1252442"/>
                <a:gd name="connsiteX4" fmla="*/ 1524381 w 1524380"/>
                <a:gd name="connsiteY4" fmla="*/ 1048417 h 1252442"/>
                <a:gd name="connsiteX5" fmla="*/ 1524381 w 1524380"/>
                <a:gd name="connsiteY5" fmla="*/ 204025 h 1252442"/>
                <a:gd name="connsiteX6" fmla="*/ 1320356 w 1524380"/>
                <a:gd name="connsiteY6" fmla="*/ 0 h 1252442"/>
                <a:gd name="connsiteX7" fmla="*/ 204121 w 1524380"/>
                <a:gd name="connsiteY7" fmla="*/ 0 h 1252442"/>
                <a:gd name="connsiteX8" fmla="*/ 0 w 1524380"/>
                <a:gd name="connsiteY8" fmla="*/ 204025 h 1252442"/>
                <a:gd name="connsiteX9" fmla="*/ 1377410 w 1524380"/>
                <a:gd name="connsiteY9" fmla="*/ 204025 h 1252442"/>
                <a:gd name="connsiteX10" fmla="*/ 1377410 w 1524380"/>
                <a:gd name="connsiteY10" fmla="*/ 1048417 h 1252442"/>
                <a:gd name="connsiteX11" fmla="*/ 1320260 w 1524380"/>
                <a:gd name="connsiteY11" fmla="*/ 1105567 h 1252442"/>
                <a:gd name="connsiteX12" fmla="*/ 204025 w 1524380"/>
                <a:gd name="connsiteY12" fmla="*/ 1105567 h 1252442"/>
                <a:gd name="connsiteX13" fmla="*/ 146875 w 1524380"/>
                <a:gd name="connsiteY13" fmla="*/ 1048417 h 1252442"/>
                <a:gd name="connsiteX14" fmla="*/ 146875 w 1524380"/>
                <a:gd name="connsiteY14" fmla="*/ 204025 h 1252442"/>
                <a:gd name="connsiteX15" fmla="*/ 204025 w 1524380"/>
                <a:gd name="connsiteY15" fmla="*/ 146875 h 1252442"/>
                <a:gd name="connsiteX16" fmla="*/ 1320260 w 1524380"/>
                <a:gd name="connsiteY16" fmla="*/ 146875 h 1252442"/>
                <a:gd name="connsiteX17" fmla="*/ 1377410 w 1524380"/>
                <a:gd name="connsiteY17" fmla="*/ 204025 h 125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380" h="1252442">
                  <a:moveTo>
                    <a:pt x="0" y="204025"/>
                  </a:moveTo>
                  <a:lnTo>
                    <a:pt x="0" y="1048417"/>
                  </a:lnTo>
                  <a:cubicBezTo>
                    <a:pt x="0" y="1160907"/>
                    <a:pt x="91535" y="1252442"/>
                    <a:pt x="204121" y="1252442"/>
                  </a:cubicBezTo>
                  <a:lnTo>
                    <a:pt x="1320356" y="1252442"/>
                  </a:lnTo>
                  <a:cubicBezTo>
                    <a:pt x="1432846" y="1252442"/>
                    <a:pt x="1524381" y="1160907"/>
                    <a:pt x="1524381" y="1048417"/>
                  </a:cubicBezTo>
                  <a:lnTo>
                    <a:pt x="1524381" y="204025"/>
                  </a:lnTo>
                  <a:cubicBezTo>
                    <a:pt x="1524381" y="91535"/>
                    <a:pt x="1432846" y="0"/>
                    <a:pt x="1320356" y="0"/>
                  </a:cubicBezTo>
                  <a:lnTo>
                    <a:pt x="204121" y="0"/>
                  </a:lnTo>
                  <a:cubicBezTo>
                    <a:pt x="91535" y="0"/>
                    <a:pt x="0" y="91535"/>
                    <a:pt x="0" y="204025"/>
                  </a:cubicBezTo>
                  <a:close/>
                  <a:moveTo>
                    <a:pt x="1377410" y="204025"/>
                  </a:moveTo>
                  <a:lnTo>
                    <a:pt x="1377410" y="1048417"/>
                  </a:lnTo>
                  <a:cubicBezTo>
                    <a:pt x="1377410" y="1079944"/>
                    <a:pt x="1351788" y="1105567"/>
                    <a:pt x="1320260" y="1105567"/>
                  </a:cubicBezTo>
                  <a:lnTo>
                    <a:pt x="204025" y="1105567"/>
                  </a:lnTo>
                  <a:cubicBezTo>
                    <a:pt x="172498" y="1105567"/>
                    <a:pt x="146875" y="1079944"/>
                    <a:pt x="146875" y="1048417"/>
                  </a:cubicBezTo>
                  <a:lnTo>
                    <a:pt x="146875" y="204025"/>
                  </a:lnTo>
                  <a:cubicBezTo>
                    <a:pt x="146875" y="172498"/>
                    <a:pt x="172593" y="146875"/>
                    <a:pt x="204025" y="146875"/>
                  </a:cubicBezTo>
                  <a:lnTo>
                    <a:pt x="1320260" y="146875"/>
                  </a:lnTo>
                  <a:cubicBezTo>
                    <a:pt x="1351788" y="146875"/>
                    <a:pt x="1377410" y="172498"/>
                    <a:pt x="1377410" y="204025"/>
                  </a:cubicBezTo>
                  <a:close/>
                </a:path>
              </a:pathLst>
            </a:custGeom>
            <a:grpFill/>
            <a:ln w="0" cap="flat">
              <a:noFill/>
              <a:prstDash val="solid"/>
              <a:miter/>
            </a:ln>
          </p:spPr>
          <p:txBody>
            <a:bodyPr rtlCol="0" anchor="ctr"/>
            <a:lstStyle/>
            <a:p>
              <a:endParaRPr lang="ko-KR" altLang="en-US"/>
            </a:p>
          </p:txBody>
        </p:sp>
        <p:sp>
          <p:nvSpPr>
            <p:cNvPr id="137" name="자유형: 도형 136">
              <a:extLst>
                <a:ext uri="{FF2B5EF4-FFF2-40B4-BE49-F238E27FC236}">
                  <a16:creationId xmlns:a16="http://schemas.microsoft.com/office/drawing/2014/main" id="{14BE4833-4C7A-6324-40F9-0A78C985CFD2}"/>
                </a:ext>
              </a:extLst>
            </p:cNvPr>
            <p:cNvSpPr/>
            <p:nvPr/>
          </p:nvSpPr>
          <p:spPr>
            <a:xfrm>
              <a:off x="6160007" y="3968590"/>
              <a:ext cx="146875" cy="248316"/>
            </a:xfrm>
            <a:custGeom>
              <a:avLst/>
              <a:gdLst>
                <a:gd name="connsiteX0" fmla="*/ 73438 w 146875"/>
                <a:gd name="connsiteY0" fmla="*/ 0 h 248316"/>
                <a:gd name="connsiteX1" fmla="*/ 0 w 146875"/>
                <a:gd name="connsiteY1" fmla="*/ 73438 h 248316"/>
                <a:gd name="connsiteX2" fmla="*/ 0 w 146875"/>
                <a:gd name="connsiteY2" fmla="*/ 174879 h 248316"/>
                <a:gd name="connsiteX3" fmla="*/ 73438 w 146875"/>
                <a:gd name="connsiteY3" fmla="*/ 248317 h 248316"/>
                <a:gd name="connsiteX4" fmla="*/ 146876 w 146875"/>
                <a:gd name="connsiteY4" fmla="*/ 174879 h 248316"/>
                <a:gd name="connsiteX5" fmla="*/ 146876 w 146875"/>
                <a:gd name="connsiteY5" fmla="*/ 73438 h 248316"/>
                <a:gd name="connsiteX6" fmla="*/ 73438 w 146875"/>
                <a:gd name="connsiteY6" fmla="*/ 0 h 24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875" h="248316">
                  <a:moveTo>
                    <a:pt x="73438" y="0"/>
                  </a:moveTo>
                  <a:cubicBezTo>
                    <a:pt x="32861" y="0"/>
                    <a:pt x="0" y="32861"/>
                    <a:pt x="0" y="73438"/>
                  </a:cubicBezTo>
                  <a:lnTo>
                    <a:pt x="0" y="174879"/>
                  </a:lnTo>
                  <a:cubicBezTo>
                    <a:pt x="0" y="215455"/>
                    <a:pt x="32861" y="248317"/>
                    <a:pt x="73438" y="248317"/>
                  </a:cubicBezTo>
                  <a:cubicBezTo>
                    <a:pt x="114014" y="248317"/>
                    <a:pt x="146876" y="215455"/>
                    <a:pt x="146876" y="174879"/>
                  </a:cubicBezTo>
                  <a:lnTo>
                    <a:pt x="146876" y="73438"/>
                  </a:lnTo>
                  <a:cubicBezTo>
                    <a:pt x="146876" y="32861"/>
                    <a:pt x="114014" y="0"/>
                    <a:pt x="73438" y="0"/>
                  </a:cubicBezTo>
                  <a:close/>
                </a:path>
              </a:pathLst>
            </a:custGeom>
            <a:grpFill/>
            <a:ln w="0" cap="flat">
              <a:noFill/>
              <a:prstDash val="solid"/>
              <a:miter/>
            </a:ln>
          </p:spPr>
          <p:txBody>
            <a:bodyPr rtlCol="0" anchor="ctr"/>
            <a:lstStyle/>
            <a:p>
              <a:endParaRPr lang="ko-KR" altLang="en-US"/>
            </a:p>
          </p:txBody>
        </p:sp>
      </p:grpSp>
      <p:sp>
        <p:nvSpPr>
          <p:cNvPr id="142" name="사각형: 둥근 모서리 141">
            <a:extLst>
              <a:ext uri="{FF2B5EF4-FFF2-40B4-BE49-F238E27FC236}">
                <a16:creationId xmlns:a16="http://schemas.microsoft.com/office/drawing/2014/main" id="{854C0EB9-4510-6130-BD63-CE974362BBA4}"/>
              </a:ext>
            </a:extLst>
          </p:cNvPr>
          <p:cNvSpPr/>
          <p:nvPr/>
        </p:nvSpPr>
        <p:spPr>
          <a:xfrm>
            <a:off x="548683" y="4549319"/>
            <a:ext cx="669269" cy="215715"/>
          </a:xfrm>
          <a:prstGeom prst="roundRect">
            <a:avLst>
              <a:gd name="adj" fmla="val 50000"/>
            </a:avLst>
          </a:prstGeom>
          <a:solidFill>
            <a:srgbClr val="1C48E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게임</a:t>
            </a:r>
          </a:p>
        </p:txBody>
      </p:sp>
      <p:grpSp>
        <p:nvGrpSpPr>
          <p:cNvPr id="161" name="그룹 160">
            <a:extLst>
              <a:ext uri="{FF2B5EF4-FFF2-40B4-BE49-F238E27FC236}">
                <a16:creationId xmlns:a16="http://schemas.microsoft.com/office/drawing/2014/main" id="{28183C50-B847-0D07-1DA0-4071E06CB7F8}"/>
              </a:ext>
            </a:extLst>
          </p:cNvPr>
          <p:cNvGrpSpPr/>
          <p:nvPr/>
        </p:nvGrpSpPr>
        <p:grpSpPr>
          <a:xfrm>
            <a:off x="2860355" y="4530607"/>
            <a:ext cx="328959" cy="242224"/>
            <a:chOff x="4495704" y="3090862"/>
            <a:chExt cx="913257" cy="672463"/>
          </a:xfrm>
          <a:solidFill>
            <a:srgbClr val="1C48E2"/>
          </a:solidFill>
        </p:grpSpPr>
        <p:sp>
          <p:nvSpPr>
            <p:cNvPr id="149" name="자유형: 도형 148">
              <a:extLst>
                <a:ext uri="{FF2B5EF4-FFF2-40B4-BE49-F238E27FC236}">
                  <a16:creationId xmlns:a16="http://schemas.microsoft.com/office/drawing/2014/main" id="{971592DC-BC07-9ED5-69F4-8B1AC6765F2B}"/>
                </a:ext>
              </a:extLst>
            </p:cNvPr>
            <p:cNvSpPr/>
            <p:nvPr/>
          </p:nvSpPr>
          <p:spPr>
            <a:xfrm>
              <a:off x="4937760" y="3090862"/>
              <a:ext cx="168687" cy="137731"/>
            </a:xfrm>
            <a:custGeom>
              <a:avLst/>
              <a:gdLst>
                <a:gd name="connsiteX0" fmla="*/ 28575 w 168687"/>
                <a:gd name="connsiteY0" fmla="*/ 137732 h 137731"/>
                <a:gd name="connsiteX1" fmla="*/ 0 w 168687"/>
                <a:gd name="connsiteY1" fmla="*/ 137732 h 137731"/>
                <a:gd name="connsiteX2" fmla="*/ 0 w 168687"/>
                <a:gd name="connsiteY2" fmla="*/ 108776 h 137731"/>
                <a:gd name="connsiteX3" fmla="*/ 108775 w 168687"/>
                <a:gd name="connsiteY3" fmla="*/ 0 h 137731"/>
                <a:gd name="connsiteX4" fmla="*/ 168688 w 168687"/>
                <a:gd name="connsiteY4" fmla="*/ 0 h 137731"/>
                <a:gd name="connsiteX5" fmla="*/ 168688 w 168687"/>
                <a:gd name="connsiteY5" fmla="*/ 28575 h 137731"/>
                <a:gd name="connsiteX6" fmla="*/ 108775 w 168687"/>
                <a:gd name="connsiteY6" fmla="*/ 28575 h 137731"/>
                <a:gd name="connsiteX7" fmla="*/ 28575 w 168687"/>
                <a:gd name="connsiteY7" fmla="*/ 108776 h 137731"/>
                <a:gd name="connsiteX8" fmla="*/ 28575 w 168687"/>
                <a:gd name="connsiteY8" fmla="*/ 137732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87" h="137731">
                  <a:moveTo>
                    <a:pt x="28575" y="137732"/>
                  </a:moveTo>
                  <a:lnTo>
                    <a:pt x="0" y="137732"/>
                  </a:lnTo>
                  <a:lnTo>
                    <a:pt x="0" y="108776"/>
                  </a:lnTo>
                  <a:cubicBezTo>
                    <a:pt x="0" y="48768"/>
                    <a:pt x="48768" y="0"/>
                    <a:pt x="108775" y="0"/>
                  </a:cubicBezTo>
                  <a:lnTo>
                    <a:pt x="168688" y="0"/>
                  </a:lnTo>
                  <a:lnTo>
                    <a:pt x="168688" y="28575"/>
                  </a:lnTo>
                  <a:lnTo>
                    <a:pt x="108775" y="28575"/>
                  </a:lnTo>
                  <a:cubicBezTo>
                    <a:pt x="64579" y="28575"/>
                    <a:pt x="28575" y="64580"/>
                    <a:pt x="28575" y="108776"/>
                  </a:cubicBezTo>
                  <a:lnTo>
                    <a:pt x="28575" y="137732"/>
                  </a:lnTo>
                  <a:close/>
                </a:path>
              </a:pathLst>
            </a:custGeom>
            <a:grpFill/>
            <a:ln w="0" cap="flat">
              <a:noFill/>
              <a:prstDash val="solid"/>
              <a:miter/>
            </a:ln>
          </p:spPr>
          <p:txBody>
            <a:bodyPr rtlCol="0" anchor="ctr"/>
            <a:lstStyle/>
            <a:p>
              <a:endParaRPr lang="ko-KR" altLang="en-US"/>
            </a:p>
          </p:txBody>
        </p:sp>
        <p:sp>
          <p:nvSpPr>
            <p:cNvPr id="150" name="자유형: 도형 149">
              <a:extLst>
                <a:ext uri="{FF2B5EF4-FFF2-40B4-BE49-F238E27FC236}">
                  <a16:creationId xmlns:a16="http://schemas.microsoft.com/office/drawing/2014/main" id="{C779CE04-D679-8C61-C8E3-F5C54EEC9B7A}"/>
                </a:ext>
              </a:extLst>
            </p:cNvPr>
            <p:cNvSpPr/>
            <p:nvPr/>
          </p:nvSpPr>
          <p:spPr>
            <a:xfrm>
              <a:off x="4495704" y="3274122"/>
              <a:ext cx="913257" cy="489203"/>
            </a:xfrm>
            <a:custGeom>
              <a:avLst/>
              <a:gdLst>
                <a:gd name="connsiteX0" fmla="*/ 668750 w 913257"/>
                <a:gd name="connsiteY0" fmla="*/ 489204 h 489203"/>
                <a:gd name="connsiteX1" fmla="*/ 535972 w 913257"/>
                <a:gd name="connsiteY1" fmla="*/ 454247 h 489203"/>
                <a:gd name="connsiteX2" fmla="*/ 456724 w 913257"/>
                <a:gd name="connsiteY2" fmla="*/ 431387 h 489203"/>
                <a:gd name="connsiteX3" fmla="*/ 375666 w 913257"/>
                <a:gd name="connsiteY3" fmla="*/ 454533 h 489203"/>
                <a:gd name="connsiteX4" fmla="*/ 244602 w 913257"/>
                <a:gd name="connsiteY4" fmla="*/ 489204 h 489203"/>
                <a:gd name="connsiteX5" fmla="*/ 0 w 913257"/>
                <a:gd name="connsiteY5" fmla="*/ 244602 h 489203"/>
                <a:gd name="connsiteX6" fmla="*/ 244602 w 913257"/>
                <a:gd name="connsiteY6" fmla="*/ 0 h 489203"/>
                <a:gd name="connsiteX7" fmla="*/ 668655 w 913257"/>
                <a:gd name="connsiteY7" fmla="*/ 0 h 489203"/>
                <a:gd name="connsiteX8" fmla="*/ 913257 w 913257"/>
                <a:gd name="connsiteY8" fmla="*/ 244602 h 489203"/>
                <a:gd name="connsiteX9" fmla="*/ 668655 w 913257"/>
                <a:gd name="connsiteY9" fmla="*/ 489204 h 489203"/>
                <a:gd name="connsiteX10" fmla="*/ 456724 w 913257"/>
                <a:gd name="connsiteY10" fmla="*/ 402812 h 489203"/>
                <a:gd name="connsiteX11" fmla="*/ 549307 w 913257"/>
                <a:gd name="connsiteY11" fmla="*/ 429006 h 489203"/>
                <a:gd name="connsiteX12" fmla="*/ 668655 w 913257"/>
                <a:gd name="connsiteY12" fmla="*/ 460629 h 489203"/>
                <a:gd name="connsiteX13" fmla="*/ 884682 w 913257"/>
                <a:gd name="connsiteY13" fmla="*/ 244602 h 489203"/>
                <a:gd name="connsiteX14" fmla="*/ 668655 w 913257"/>
                <a:gd name="connsiteY14" fmla="*/ 28575 h 489203"/>
                <a:gd name="connsiteX15" fmla="*/ 244697 w 913257"/>
                <a:gd name="connsiteY15" fmla="*/ 28575 h 489203"/>
                <a:gd name="connsiteX16" fmla="*/ 28670 w 913257"/>
                <a:gd name="connsiteY16" fmla="*/ 244602 h 489203"/>
                <a:gd name="connsiteX17" fmla="*/ 244697 w 913257"/>
                <a:gd name="connsiteY17" fmla="*/ 460629 h 489203"/>
                <a:gd name="connsiteX18" fmla="*/ 362140 w 913257"/>
                <a:gd name="connsiteY18" fmla="*/ 429387 h 489203"/>
                <a:gd name="connsiteX19" fmla="*/ 456724 w 913257"/>
                <a:gd name="connsiteY19" fmla="*/ 402812 h 489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3257" h="489203">
                  <a:moveTo>
                    <a:pt x="668750" y="489204"/>
                  </a:moveTo>
                  <a:cubicBezTo>
                    <a:pt x="601790" y="489204"/>
                    <a:pt x="565309" y="469773"/>
                    <a:pt x="535972" y="454247"/>
                  </a:cubicBezTo>
                  <a:cubicBezTo>
                    <a:pt x="511969" y="441484"/>
                    <a:pt x="492919" y="431387"/>
                    <a:pt x="456724" y="431387"/>
                  </a:cubicBezTo>
                  <a:cubicBezTo>
                    <a:pt x="418624" y="431387"/>
                    <a:pt x="399669" y="441579"/>
                    <a:pt x="375666" y="454533"/>
                  </a:cubicBezTo>
                  <a:cubicBezTo>
                    <a:pt x="346901" y="469964"/>
                    <a:pt x="311182" y="489204"/>
                    <a:pt x="244602" y="489204"/>
                  </a:cubicBezTo>
                  <a:cubicBezTo>
                    <a:pt x="109728" y="489204"/>
                    <a:pt x="0" y="379476"/>
                    <a:pt x="0" y="244602"/>
                  </a:cubicBezTo>
                  <a:cubicBezTo>
                    <a:pt x="0" y="109728"/>
                    <a:pt x="109728" y="0"/>
                    <a:pt x="244602" y="0"/>
                  </a:cubicBezTo>
                  <a:lnTo>
                    <a:pt x="668655" y="0"/>
                  </a:lnTo>
                  <a:cubicBezTo>
                    <a:pt x="803529" y="0"/>
                    <a:pt x="913257" y="109728"/>
                    <a:pt x="913257" y="244602"/>
                  </a:cubicBezTo>
                  <a:cubicBezTo>
                    <a:pt x="913257" y="379476"/>
                    <a:pt x="803529" y="489204"/>
                    <a:pt x="668655" y="489204"/>
                  </a:cubicBezTo>
                  <a:close/>
                  <a:moveTo>
                    <a:pt x="456724" y="402812"/>
                  </a:moveTo>
                  <a:cubicBezTo>
                    <a:pt x="500063" y="402812"/>
                    <a:pt x="523970" y="415576"/>
                    <a:pt x="549307" y="429006"/>
                  </a:cubicBezTo>
                  <a:cubicBezTo>
                    <a:pt x="578644" y="444532"/>
                    <a:pt x="608838" y="460629"/>
                    <a:pt x="668655" y="460629"/>
                  </a:cubicBezTo>
                  <a:cubicBezTo>
                    <a:pt x="787718" y="460629"/>
                    <a:pt x="884682" y="363760"/>
                    <a:pt x="884682" y="244602"/>
                  </a:cubicBezTo>
                  <a:cubicBezTo>
                    <a:pt x="884682" y="125444"/>
                    <a:pt x="787813" y="28575"/>
                    <a:pt x="668655" y="28575"/>
                  </a:cubicBezTo>
                  <a:lnTo>
                    <a:pt x="244697" y="28575"/>
                  </a:lnTo>
                  <a:cubicBezTo>
                    <a:pt x="125635" y="28575"/>
                    <a:pt x="28670" y="125444"/>
                    <a:pt x="28670" y="244602"/>
                  </a:cubicBezTo>
                  <a:cubicBezTo>
                    <a:pt x="28670" y="363760"/>
                    <a:pt x="125540" y="460629"/>
                    <a:pt x="244697" y="460629"/>
                  </a:cubicBezTo>
                  <a:cubicBezTo>
                    <a:pt x="304038" y="460629"/>
                    <a:pt x="333565" y="444722"/>
                    <a:pt x="362140" y="429387"/>
                  </a:cubicBezTo>
                  <a:cubicBezTo>
                    <a:pt x="387477" y="415766"/>
                    <a:pt x="411480" y="402812"/>
                    <a:pt x="456724" y="402812"/>
                  </a:cubicBezTo>
                  <a:close/>
                </a:path>
              </a:pathLst>
            </a:custGeom>
            <a:grpFill/>
            <a:ln w="0" cap="flat">
              <a:noFill/>
              <a:prstDash val="solid"/>
              <a:miter/>
            </a:ln>
          </p:spPr>
          <p:txBody>
            <a:bodyPr rtlCol="0" anchor="ctr"/>
            <a:lstStyle/>
            <a:p>
              <a:endParaRPr lang="ko-KR" altLang="en-US"/>
            </a:p>
          </p:txBody>
        </p:sp>
        <p:grpSp>
          <p:nvGrpSpPr>
            <p:cNvPr id="151" name="그래픽 146">
              <a:extLst>
                <a:ext uri="{FF2B5EF4-FFF2-40B4-BE49-F238E27FC236}">
                  <a16:creationId xmlns:a16="http://schemas.microsoft.com/office/drawing/2014/main" id="{8036641C-5820-148C-D0E7-A44CB10F56A3}"/>
                </a:ext>
              </a:extLst>
            </p:cNvPr>
            <p:cNvGrpSpPr/>
            <p:nvPr/>
          </p:nvGrpSpPr>
          <p:grpSpPr>
            <a:xfrm>
              <a:off x="4586763" y="3370801"/>
              <a:ext cx="296798" cy="296798"/>
              <a:chOff x="4586763" y="3370801"/>
              <a:chExt cx="296798" cy="296798"/>
            </a:xfrm>
            <a:grpFill/>
          </p:grpSpPr>
          <p:sp>
            <p:nvSpPr>
              <p:cNvPr id="152" name="자유형: 도형 151">
                <a:extLst>
                  <a:ext uri="{FF2B5EF4-FFF2-40B4-BE49-F238E27FC236}">
                    <a16:creationId xmlns:a16="http://schemas.microsoft.com/office/drawing/2014/main" id="{32C99D52-2491-F4E4-7FF3-7782F1D9F71A}"/>
                  </a:ext>
                </a:extLst>
              </p:cNvPr>
              <p:cNvSpPr/>
              <p:nvPr/>
            </p:nvSpPr>
            <p:spPr>
              <a:xfrm>
                <a:off x="4586763" y="3370801"/>
                <a:ext cx="296798" cy="296798"/>
              </a:xfrm>
              <a:custGeom>
                <a:avLst/>
                <a:gdLst>
                  <a:gd name="connsiteX0" fmla="*/ 148399 w 296798"/>
                  <a:gd name="connsiteY0" fmla="*/ 296799 h 296798"/>
                  <a:gd name="connsiteX1" fmla="*/ 0 w 296798"/>
                  <a:gd name="connsiteY1" fmla="*/ 148400 h 296798"/>
                  <a:gd name="connsiteX2" fmla="*/ 148399 w 296798"/>
                  <a:gd name="connsiteY2" fmla="*/ 0 h 296798"/>
                  <a:gd name="connsiteX3" fmla="*/ 296799 w 296798"/>
                  <a:gd name="connsiteY3" fmla="*/ 148400 h 296798"/>
                  <a:gd name="connsiteX4" fmla="*/ 148399 w 296798"/>
                  <a:gd name="connsiteY4" fmla="*/ 296799 h 296798"/>
                  <a:gd name="connsiteX5" fmla="*/ 148399 w 296798"/>
                  <a:gd name="connsiteY5" fmla="*/ 28575 h 296798"/>
                  <a:gd name="connsiteX6" fmla="*/ 28575 w 296798"/>
                  <a:gd name="connsiteY6" fmla="*/ 148400 h 296798"/>
                  <a:gd name="connsiteX7" fmla="*/ 148399 w 296798"/>
                  <a:gd name="connsiteY7" fmla="*/ 268224 h 296798"/>
                  <a:gd name="connsiteX8" fmla="*/ 268224 w 296798"/>
                  <a:gd name="connsiteY8" fmla="*/ 148400 h 296798"/>
                  <a:gd name="connsiteX9" fmla="*/ 148399 w 296798"/>
                  <a:gd name="connsiteY9" fmla="*/ 28575 h 29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798" h="296798">
                    <a:moveTo>
                      <a:pt x="148399" y="296799"/>
                    </a:moveTo>
                    <a:cubicBezTo>
                      <a:pt x="66580" y="296799"/>
                      <a:pt x="0" y="230219"/>
                      <a:pt x="0" y="148400"/>
                    </a:cubicBezTo>
                    <a:cubicBezTo>
                      <a:pt x="0" y="66580"/>
                      <a:pt x="66580" y="0"/>
                      <a:pt x="148399" y="0"/>
                    </a:cubicBezTo>
                    <a:cubicBezTo>
                      <a:pt x="230219" y="0"/>
                      <a:pt x="296799" y="66580"/>
                      <a:pt x="296799" y="148400"/>
                    </a:cubicBezTo>
                    <a:cubicBezTo>
                      <a:pt x="296799" y="230219"/>
                      <a:pt x="230219" y="296799"/>
                      <a:pt x="148399" y="296799"/>
                    </a:cubicBezTo>
                    <a:close/>
                    <a:moveTo>
                      <a:pt x="148399" y="28575"/>
                    </a:moveTo>
                    <a:cubicBezTo>
                      <a:pt x="82296" y="28575"/>
                      <a:pt x="28575" y="82391"/>
                      <a:pt x="28575" y="148400"/>
                    </a:cubicBezTo>
                    <a:cubicBezTo>
                      <a:pt x="28575" y="214408"/>
                      <a:pt x="82296" y="268224"/>
                      <a:pt x="148399" y="268224"/>
                    </a:cubicBezTo>
                    <a:cubicBezTo>
                      <a:pt x="214503" y="268224"/>
                      <a:pt x="268224" y="214503"/>
                      <a:pt x="268224" y="148400"/>
                    </a:cubicBezTo>
                    <a:cubicBezTo>
                      <a:pt x="268224" y="82296"/>
                      <a:pt x="214503" y="28575"/>
                      <a:pt x="148399" y="28575"/>
                    </a:cubicBezTo>
                    <a:close/>
                  </a:path>
                </a:pathLst>
              </a:custGeom>
              <a:grpFill/>
              <a:ln w="0" cap="flat">
                <a:noFill/>
                <a:prstDash val="solid"/>
                <a:miter/>
              </a:ln>
            </p:spPr>
            <p:txBody>
              <a:bodyPr rtlCol="0" anchor="ctr"/>
              <a:lstStyle/>
              <a:p>
                <a:endParaRPr lang="ko-KR" altLang="en-US"/>
              </a:p>
            </p:txBody>
          </p:sp>
          <p:sp>
            <p:nvSpPr>
              <p:cNvPr id="153" name="자유형: 도형 152">
                <a:extLst>
                  <a:ext uri="{FF2B5EF4-FFF2-40B4-BE49-F238E27FC236}">
                    <a16:creationId xmlns:a16="http://schemas.microsoft.com/office/drawing/2014/main" id="{A570AFFC-891F-51B4-A48A-540DE2BFB256}"/>
                  </a:ext>
                </a:extLst>
              </p:cNvPr>
              <p:cNvSpPr/>
              <p:nvPr/>
            </p:nvSpPr>
            <p:spPr>
              <a:xfrm>
                <a:off x="4720875" y="3431761"/>
                <a:ext cx="28575" cy="171735"/>
              </a:xfrm>
              <a:custGeom>
                <a:avLst/>
                <a:gdLst>
                  <a:gd name="connsiteX0" fmla="*/ 0 w 28575"/>
                  <a:gd name="connsiteY0" fmla="*/ 0 h 171735"/>
                  <a:gd name="connsiteX1" fmla="*/ 28575 w 28575"/>
                  <a:gd name="connsiteY1" fmla="*/ 0 h 171735"/>
                  <a:gd name="connsiteX2" fmla="*/ 28575 w 28575"/>
                  <a:gd name="connsiteY2" fmla="*/ 171736 h 171735"/>
                  <a:gd name="connsiteX3" fmla="*/ 0 w 28575"/>
                  <a:gd name="connsiteY3" fmla="*/ 171736 h 171735"/>
                </a:gdLst>
                <a:ahLst/>
                <a:cxnLst>
                  <a:cxn ang="0">
                    <a:pos x="connsiteX0" y="connsiteY0"/>
                  </a:cxn>
                  <a:cxn ang="0">
                    <a:pos x="connsiteX1" y="connsiteY1"/>
                  </a:cxn>
                  <a:cxn ang="0">
                    <a:pos x="connsiteX2" y="connsiteY2"/>
                  </a:cxn>
                  <a:cxn ang="0">
                    <a:pos x="connsiteX3" y="connsiteY3"/>
                  </a:cxn>
                </a:cxnLst>
                <a:rect l="l" t="t" r="r" b="b"/>
                <a:pathLst>
                  <a:path w="28575" h="171735">
                    <a:moveTo>
                      <a:pt x="0" y="0"/>
                    </a:moveTo>
                    <a:lnTo>
                      <a:pt x="28575" y="0"/>
                    </a:lnTo>
                    <a:lnTo>
                      <a:pt x="28575" y="171736"/>
                    </a:lnTo>
                    <a:lnTo>
                      <a:pt x="0" y="171736"/>
                    </a:lnTo>
                    <a:close/>
                  </a:path>
                </a:pathLst>
              </a:custGeom>
              <a:grpFill/>
              <a:ln w="0" cap="flat">
                <a:noFill/>
                <a:prstDash val="solid"/>
                <a:miter/>
              </a:ln>
            </p:spPr>
            <p:txBody>
              <a:bodyPr rtlCol="0" anchor="ctr"/>
              <a:lstStyle/>
              <a:p>
                <a:endParaRPr lang="ko-KR" altLang="en-US"/>
              </a:p>
            </p:txBody>
          </p:sp>
          <p:sp>
            <p:nvSpPr>
              <p:cNvPr id="154" name="자유형: 도형 153">
                <a:extLst>
                  <a:ext uri="{FF2B5EF4-FFF2-40B4-BE49-F238E27FC236}">
                    <a16:creationId xmlns:a16="http://schemas.microsoft.com/office/drawing/2014/main" id="{D2D75FA7-DEE7-C6AE-C53E-6351B7BD33E4}"/>
                  </a:ext>
                </a:extLst>
              </p:cNvPr>
              <p:cNvSpPr/>
              <p:nvPr/>
            </p:nvSpPr>
            <p:spPr>
              <a:xfrm>
                <a:off x="4649343" y="3503389"/>
                <a:ext cx="171735" cy="28575"/>
              </a:xfrm>
              <a:custGeom>
                <a:avLst/>
                <a:gdLst>
                  <a:gd name="connsiteX0" fmla="*/ 0 w 171735"/>
                  <a:gd name="connsiteY0" fmla="*/ 0 h 28575"/>
                  <a:gd name="connsiteX1" fmla="*/ 171736 w 171735"/>
                  <a:gd name="connsiteY1" fmla="*/ 0 h 28575"/>
                  <a:gd name="connsiteX2" fmla="*/ 171736 w 171735"/>
                  <a:gd name="connsiteY2" fmla="*/ 28575 h 28575"/>
                  <a:gd name="connsiteX3" fmla="*/ 0 w 17173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71735" h="28575">
                    <a:moveTo>
                      <a:pt x="0" y="0"/>
                    </a:moveTo>
                    <a:lnTo>
                      <a:pt x="171736" y="0"/>
                    </a:lnTo>
                    <a:lnTo>
                      <a:pt x="171736" y="28575"/>
                    </a:lnTo>
                    <a:lnTo>
                      <a:pt x="0" y="28575"/>
                    </a:lnTo>
                    <a:close/>
                  </a:path>
                </a:pathLst>
              </a:custGeom>
              <a:grpFill/>
              <a:ln w="0" cap="flat">
                <a:noFill/>
                <a:prstDash val="solid"/>
                <a:miter/>
              </a:ln>
            </p:spPr>
            <p:txBody>
              <a:bodyPr rtlCol="0" anchor="ctr"/>
              <a:lstStyle/>
              <a:p>
                <a:endParaRPr lang="ko-KR" altLang="en-US"/>
              </a:p>
            </p:txBody>
          </p:sp>
        </p:grpSp>
        <p:sp>
          <p:nvSpPr>
            <p:cNvPr id="155" name="자유형: 도형 154">
              <a:extLst>
                <a:ext uri="{FF2B5EF4-FFF2-40B4-BE49-F238E27FC236}">
                  <a16:creationId xmlns:a16="http://schemas.microsoft.com/office/drawing/2014/main" id="{5CED2494-94EB-31B9-4815-D35BBD2A24FE}"/>
                </a:ext>
              </a:extLst>
            </p:cNvPr>
            <p:cNvSpPr/>
            <p:nvPr/>
          </p:nvSpPr>
          <p:spPr>
            <a:xfrm>
              <a:off x="5021198" y="3369277"/>
              <a:ext cx="296798" cy="296798"/>
            </a:xfrm>
            <a:custGeom>
              <a:avLst/>
              <a:gdLst>
                <a:gd name="connsiteX0" fmla="*/ 148399 w 296798"/>
                <a:gd name="connsiteY0" fmla="*/ 296799 h 296798"/>
                <a:gd name="connsiteX1" fmla="*/ 0 w 296798"/>
                <a:gd name="connsiteY1" fmla="*/ 148400 h 296798"/>
                <a:gd name="connsiteX2" fmla="*/ 148399 w 296798"/>
                <a:gd name="connsiteY2" fmla="*/ 0 h 296798"/>
                <a:gd name="connsiteX3" fmla="*/ 296799 w 296798"/>
                <a:gd name="connsiteY3" fmla="*/ 148400 h 296798"/>
                <a:gd name="connsiteX4" fmla="*/ 148399 w 296798"/>
                <a:gd name="connsiteY4" fmla="*/ 296799 h 296798"/>
                <a:gd name="connsiteX5" fmla="*/ 148399 w 296798"/>
                <a:gd name="connsiteY5" fmla="*/ 28575 h 296798"/>
                <a:gd name="connsiteX6" fmla="*/ 28575 w 296798"/>
                <a:gd name="connsiteY6" fmla="*/ 148400 h 296798"/>
                <a:gd name="connsiteX7" fmla="*/ 148399 w 296798"/>
                <a:gd name="connsiteY7" fmla="*/ 268224 h 296798"/>
                <a:gd name="connsiteX8" fmla="*/ 268224 w 296798"/>
                <a:gd name="connsiteY8" fmla="*/ 148400 h 296798"/>
                <a:gd name="connsiteX9" fmla="*/ 148399 w 296798"/>
                <a:gd name="connsiteY9" fmla="*/ 28575 h 29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798" h="296798">
                  <a:moveTo>
                    <a:pt x="148399" y="296799"/>
                  </a:moveTo>
                  <a:cubicBezTo>
                    <a:pt x="66580" y="296799"/>
                    <a:pt x="0" y="230219"/>
                    <a:pt x="0" y="148400"/>
                  </a:cubicBezTo>
                  <a:cubicBezTo>
                    <a:pt x="0" y="66580"/>
                    <a:pt x="66580" y="0"/>
                    <a:pt x="148399" y="0"/>
                  </a:cubicBezTo>
                  <a:cubicBezTo>
                    <a:pt x="230219" y="0"/>
                    <a:pt x="296799" y="66580"/>
                    <a:pt x="296799" y="148400"/>
                  </a:cubicBezTo>
                  <a:cubicBezTo>
                    <a:pt x="296799" y="230219"/>
                    <a:pt x="230219" y="296799"/>
                    <a:pt x="148399" y="296799"/>
                  </a:cubicBezTo>
                  <a:close/>
                  <a:moveTo>
                    <a:pt x="148399" y="28575"/>
                  </a:moveTo>
                  <a:cubicBezTo>
                    <a:pt x="82296" y="28575"/>
                    <a:pt x="28575" y="82391"/>
                    <a:pt x="28575" y="148400"/>
                  </a:cubicBezTo>
                  <a:cubicBezTo>
                    <a:pt x="28575" y="214408"/>
                    <a:pt x="82296" y="268224"/>
                    <a:pt x="148399" y="268224"/>
                  </a:cubicBezTo>
                  <a:cubicBezTo>
                    <a:pt x="214503" y="268224"/>
                    <a:pt x="268224" y="214503"/>
                    <a:pt x="268224" y="148400"/>
                  </a:cubicBezTo>
                  <a:cubicBezTo>
                    <a:pt x="268224" y="82296"/>
                    <a:pt x="214503" y="28575"/>
                    <a:pt x="148399" y="28575"/>
                  </a:cubicBezTo>
                  <a:close/>
                </a:path>
              </a:pathLst>
            </a:custGeom>
            <a:grpFill/>
            <a:ln w="0" cap="flat">
              <a:noFill/>
              <a:prstDash val="solid"/>
              <a:miter/>
            </a:ln>
          </p:spPr>
          <p:txBody>
            <a:bodyPr rtlCol="0" anchor="ctr"/>
            <a:lstStyle/>
            <a:p>
              <a:endParaRPr lang="ko-KR" altLang="en-US"/>
            </a:p>
          </p:txBody>
        </p:sp>
        <p:grpSp>
          <p:nvGrpSpPr>
            <p:cNvPr id="156" name="그래픽 146">
              <a:extLst>
                <a:ext uri="{FF2B5EF4-FFF2-40B4-BE49-F238E27FC236}">
                  <a16:creationId xmlns:a16="http://schemas.microsoft.com/office/drawing/2014/main" id="{616B0D83-3B49-7A19-8AA8-CFD54A921AEF}"/>
                </a:ext>
              </a:extLst>
            </p:cNvPr>
            <p:cNvGrpSpPr/>
            <p:nvPr/>
          </p:nvGrpSpPr>
          <p:grpSpPr>
            <a:xfrm>
              <a:off x="5082635" y="3429475"/>
              <a:ext cx="176212" cy="176307"/>
              <a:chOff x="5082635" y="3429475"/>
              <a:chExt cx="176212" cy="176307"/>
            </a:xfrm>
            <a:grpFill/>
          </p:grpSpPr>
          <p:sp>
            <p:nvSpPr>
              <p:cNvPr id="157" name="자유형: 도형 156">
                <a:extLst>
                  <a:ext uri="{FF2B5EF4-FFF2-40B4-BE49-F238E27FC236}">
                    <a16:creationId xmlns:a16="http://schemas.microsoft.com/office/drawing/2014/main" id="{4C9FAFA1-9690-F9C3-DCD9-A25CE02DB0A9}"/>
                  </a:ext>
                </a:extLst>
              </p:cNvPr>
              <p:cNvSpPr/>
              <p:nvPr/>
            </p:nvSpPr>
            <p:spPr>
              <a:xfrm>
                <a:off x="5144285" y="3429475"/>
                <a:ext cx="51315" cy="51339"/>
              </a:xfrm>
              <a:custGeom>
                <a:avLst/>
                <a:gdLst>
                  <a:gd name="connsiteX0" fmla="*/ 25694 w 51315"/>
                  <a:gd name="connsiteY0" fmla="*/ 51340 h 51339"/>
                  <a:gd name="connsiteX1" fmla="*/ 43791 w 51315"/>
                  <a:gd name="connsiteY1" fmla="*/ 43815 h 51339"/>
                  <a:gd name="connsiteX2" fmla="*/ 51316 w 51315"/>
                  <a:gd name="connsiteY2" fmla="*/ 25718 h 51339"/>
                  <a:gd name="connsiteX3" fmla="*/ 43791 w 51315"/>
                  <a:gd name="connsiteY3" fmla="*/ 7525 h 51339"/>
                  <a:gd name="connsiteX4" fmla="*/ 25694 w 51315"/>
                  <a:gd name="connsiteY4" fmla="*/ 0 h 51339"/>
                  <a:gd name="connsiteX5" fmla="*/ 7501 w 51315"/>
                  <a:gd name="connsiteY5" fmla="*/ 7525 h 51339"/>
                  <a:gd name="connsiteX6" fmla="*/ 7501 w 51315"/>
                  <a:gd name="connsiteY6" fmla="*/ 43815 h 51339"/>
                  <a:gd name="connsiteX7" fmla="*/ 25598 w 51315"/>
                  <a:gd name="connsiteY7" fmla="*/ 51340 h 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5" h="51339">
                    <a:moveTo>
                      <a:pt x="25694" y="51340"/>
                    </a:moveTo>
                    <a:cubicBezTo>
                      <a:pt x="32552" y="51340"/>
                      <a:pt x="38933" y="48673"/>
                      <a:pt x="43791" y="43815"/>
                    </a:cubicBezTo>
                    <a:cubicBezTo>
                      <a:pt x="48649" y="38957"/>
                      <a:pt x="51316" y="32480"/>
                      <a:pt x="51316" y="25718"/>
                    </a:cubicBezTo>
                    <a:cubicBezTo>
                      <a:pt x="51316" y="18859"/>
                      <a:pt x="48649" y="12382"/>
                      <a:pt x="43791" y="7525"/>
                    </a:cubicBezTo>
                    <a:cubicBezTo>
                      <a:pt x="38933" y="2667"/>
                      <a:pt x="32552" y="0"/>
                      <a:pt x="25694" y="0"/>
                    </a:cubicBezTo>
                    <a:cubicBezTo>
                      <a:pt x="18836" y="0"/>
                      <a:pt x="12359" y="2667"/>
                      <a:pt x="7501" y="7525"/>
                    </a:cubicBezTo>
                    <a:cubicBezTo>
                      <a:pt x="-2500" y="17526"/>
                      <a:pt x="-2500" y="33814"/>
                      <a:pt x="7501" y="43815"/>
                    </a:cubicBezTo>
                    <a:cubicBezTo>
                      <a:pt x="12359" y="48673"/>
                      <a:pt x="18740" y="51340"/>
                      <a:pt x="25598" y="51340"/>
                    </a:cubicBezTo>
                    <a:close/>
                  </a:path>
                </a:pathLst>
              </a:custGeom>
              <a:grpFill/>
              <a:ln w="0" cap="flat">
                <a:noFill/>
                <a:prstDash val="solid"/>
                <a:miter/>
              </a:ln>
            </p:spPr>
            <p:txBody>
              <a:bodyPr rtlCol="0" anchor="ctr"/>
              <a:lstStyle/>
              <a:p>
                <a:endParaRPr lang="ko-KR" altLang="en-US"/>
              </a:p>
            </p:txBody>
          </p:sp>
          <p:sp>
            <p:nvSpPr>
              <p:cNvPr id="158" name="자유형: 도형 157">
                <a:extLst>
                  <a:ext uri="{FF2B5EF4-FFF2-40B4-BE49-F238E27FC236}">
                    <a16:creationId xmlns:a16="http://schemas.microsoft.com/office/drawing/2014/main" id="{699ADDE4-274D-98A5-E44E-ED01EDB910AB}"/>
                  </a:ext>
                </a:extLst>
              </p:cNvPr>
              <p:cNvSpPr/>
              <p:nvPr/>
            </p:nvSpPr>
            <p:spPr>
              <a:xfrm>
                <a:off x="5207508" y="3492817"/>
                <a:ext cx="51339" cy="51339"/>
              </a:xfrm>
              <a:custGeom>
                <a:avLst/>
                <a:gdLst>
                  <a:gd name="connsiteX0" fmla="*/ 43815 w 51339"/>
                  <a:gd name="connsiteY0" fmla="*/ 7525 h 51339"/>
                  <a:gd name="connsiteX1" fmla="*/ 25717 w 51339"/>
                  <a:gd name="connsiteY1" fmla="*/ 0 h 51339"/>
                  <a:gd name="connsiteX2" fmla="*/ 7525 w 51339"/>
                  <a:gd name="connsiteY2" fmla="*/ 7525 h 51339"/>
                  <a:gd name="connsiteX3" fmla="*/ 0 w 51339"/>
                  <a:gd name="connsiteY3" fmla="*/ 25622 h 51339"/>
                  <a:gd name="connsiteX4" fmla="*/ 7525 w 51339"/>
                  <a:gd name="connsiteY4" fmla="*/ 43815 h 51339"/>
                  <a:gd name="connsiteX5" fmla="*/ 25717 w 51339"/>
                  <a:gd name="connsiteY5" fmla="*/ 51340 h 51339"/>
                  <a:gd name="connsiteX6" fmla="*/ 43815 w 51339"/>
                  <a:gd name="connsiteY6" fmla="*/ 43815 h 51339"/>
                  <a:gd name="connsiteX7" fmla="*/ 51340 w 51339"/>
                  <a:gd name="connsiteY7" fmla="*/ 25718 h 51339"/>
                  <a:gd name="connsiteX8" fmla="*/ 43815 w 51339"/>
                  <a:gd name="connsiteY8" fmla="*/ 7525 h 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39" h="51339">
                    <a:moveTo>
                      <a:pt x="43815" y="7525"/>
                    </a:moveTo>
                    <a:cubicBezTo>
                      <a:pt x="38957" y="2667"/>
                      <a:pt x="32575" y="0"/>
                      <a:pt x="25717" y="0"/>
                    </a:cubicBezTo>
                    <a:cubicBezTo>
                      <a:pt x="18859" y="0"/>
                      <a:pt x="12382" y="2667"/>
                      <a:pt x="7525" y="7525"/>
                    </a:cubicBezTo>
                    <a:cubicBezTo>
                      <a:pt x="2667" y="12382"/>
                      <a:pt x="0" y="18764"/>
                      <a:pt x="0" y="25622"/>
                    </a:cubicBezTo>
                    <a:cubicBezTo>
                      <a:pt x="0" y="32480"/>
                      <a:pt x="2667" y="38957"/>
                      <a:pt x="7525" y="43815"/>
                    </a:cubicBezTo>
                    <a:cubicBezTo>
                      <a:pt x="12382" y="48673"/>
                      <a:pt x="18859" y="51340"/>
                      <a:pt x="25717" y="51340"/>
                    </a:cubicBezTo>
                    <a:cubicBezTo>
                      <a:pt x="32575" y="51340"/>
                      <a:pt x="38957" y="48673"/>
                      <a:pt x="43815" y="43815"/>
                    </a:cubicBezTo>
                    <a:cubicBezTo>
                      <a:pt x="48673" y="38957"/>
                      <a:pt x="51340" y="32480"/>
                      <a:pt x="51340" y="25718"/>
                    </a:cubicBezTo>
                    <a:cubicBezTo>
                      <a:pt x="51340" y="18859"/>
                      <a:pt x="48673" y="12382"/>
                      <a:pt x="43815" y="7525"/>
                    </a:cubicBezTo>
                    <a:close/>
                  </a:path>
                </a:pathLst>
              </a:custGeom>
              <a:grpFill/>
              <a:ln w="0" cap="flat">
                <a:noFill/>
                <a:prstDash val="solid"/>
                <a:miter/>
              </a:ln>
            </p:spPr>
            <p:txBody>
              <a:bodyPr rtlCol="0" anchor="ctr"/>
              <a:lstStyle/>
              <a:p>
                <a:endParaRPr lang="ko-KR" altLang="en-US"/>
              </a:p>
            </p:txBody>
          </p:sp>
          <p:sp>
            <p:nvSpPr>
              <p:cNvPr id="159" name="자유형: 도형 158">
                <a:extLst>
                  <a:ext uri="{FF2B5EF4-FFF2-40B4-BE49-F238E27FC236}">
                    <a16:creationId xmlns:a16="http://schemas.microsoft.com/office/drawing/2014/main" id="{8FCFF803-5FBD-233F-80B5-A4AF35F09FC0}"/>
                  </a:ext>
                </a:extLst>
              </p:cNvPr>
              <p:cNvSpPr/>
              <p:nvPr/>
            </p:nvSpPr>
            <p:spPr>
              <a:xfrm>
                <a:off x="5082635" y="3491102"/>
                <a:ext cx="51315" cy="51244"/>
              </a:xfrm>
              <a:custGeom>
                <a:avLst/>
                <a:gdLst>
                  <a:gd name="connsiteX0" fmla="*/ 43815 w 51315"/>
                  <a:gd name="connsiteY0" fmla="*/ 7525 h 51244"/>
                  <a:gd name="connsiteX1" fmla="*/ 25717 w 51315"/>
                  <a:gd name="connsiteY1" fmla="*/ 0 h 51244"/>
                  <a:gd name="connsiteX2" fmla="*/ 7525 w 51315"/>
                  <a:gd name="connsiteY2" fmla="*/ 7525 h 51244"/>
                  <a:gd name="connsiteX3" fmla="*/ 0 w 51315"/>
                  <a:gd name="connsiteY3" fmla="*/ 25622 h 51244"/>
                  <a:gd name="connsiteX4" fmla="*/ 7525 w 51315"/>
                  <a:gd name="connsiteY4" fmla="*/ 43720 h 51244"/>
                  <a:gd name="connsiteX5" fmla="*/ 25717 w 51315"/>
                  <a:gd name="connsiteY5" fmla="*/ 51245 h 51244"/>
                  <a:gd name="connsiteX6" fmla="*/ 25717 w 51315"/>
                  <a:gd name="connsiteY6" fmla="*/ 51245 h 51244"/>
                  <a:gd name="connsiteX7" fmla="*/ 43815 w 51315"/>
                  <a:gd name="connsiteY7" fmla="*/ 43720 h 51244"/>
                  <a:gd name="connsiteX8" fmla="*/ 43815 w 51315"/>
                  <a:gd name="connsiteY8" fmla="*/ 7429 h 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15" h="51244">
                    <a:moveTo>
                      <a:pt x="43815" y="7525"/>
                    </a:moveTo>
                    <a:cubicBezTo>
                      <a:pt x="38957" y="2667"/>
                      <a:pt x="32575" y="0"/>
                      <a:pt x="25717" y="0"/>
                    </a:cubicBezTo>
                    <a:cubicBezTo>
                      <a:pt x="18859" y="0"/>
                      <a:pt x="12382" y="2667"/>
                      <a:pt x="7525" y="7525"/>
                    </a:cubicBezTo>
                    <a:cubicBezTo>
                      <a:pt x="2667" y="12382"/>
                      <a:pt x="0" y="18764"/>
                      <a:pt x="0" y="25622"/>
                    </a:cubicBezTo>
                    <a:cubicBezTo>
                      <a:pt x="0" y="32480"/>
                      <a:pt x="2667" y="38957"/>
                      <a:pt x="7525" y="43720"/>
                    </a:cubicBezTo>
                    <a:cubicBezTo>
                      <a:pt x="12382" y="48577"/>
                      <a:pt x="18859" y="51245"/>
                      <a:pt x="25717" y="51245"/>
                    </a:cubicBezTo>
                    <a:lnTo>
                      <a:pt x="25717" y="51245"/>
                    </a:lnTo>
                    <a:cubicBezTo>
                      <a:pt x="32575" y="51245"/>
                      <a:pt x="38957" y="48577"/>
                      <a:pt x="43815" y="43720"/>
                    </a:cubicBezTo>
                    <a:cubicBezTo>
                      <a:pt x="53816" y="33719"/>
                      <a:pt x="53816" y="17431"/>
                      <a:pt x="43815" y="7429"/>
                    </a:cubicBezTo>
                    <a:close/>
                  </a:path>
                </a:pathLst>
              </a:custGeom>
              <a:grpFill/>
              <a:ln w="0" cap="flat">
                <a:noFill/>
                <a:prstDash val="solid"/>
                <a:miter/>
              </a:ln>
            </p:spPr>
            <p:txBody>
              <a:bodyPr rtlCol="0" anchor="ctr"/>
              <a:lstStyle/>
              <a:p>
                <a:endParaRPr lang="ko-KR" altLang="en-US"/>
              </a:p>
            </p:txBody>
          </p:sp>
          <p:sp>
            <p:nvSpPr>
              <p:cNvPr id="160" name="자유형: 도형 159">
                <a:extLst>
                  <a:ext uri="{FF2B5EF4-FFF2-40B4-BE49-F238E27FC236}">
                    <a16:creationId xmlns:a16="http://schemas.microsoft.com/office/drawing/2014/main" id="{D188FB38-4ED5-9501-A234-3766597387E1}"/>
                  </a:ext>
                </a:extLst>
              </p:cNvPr>
              <p:cNvSpPr/>
              <p:nvPr/>
            </p:nvSpPr>
            <p:spPr>
              <a:xfrm>
                <a:off x="5145881" y="3554443"/>
                <a:ext cx="51315" cy="51339"/>
              </a:xfrm>
              <a:custGeom>
                <a:avLst/>
                <a:gdLst>
                  <a:gd name="connsiteX0" fmla="*/ 25717 w 51315"/>
                  <a:gd name="connsiteY0" fmla="*/ 0 h 51339"/>
                  <a:gd name="connsiteX1" fmla="*/ 7525 w 51315"/>
                  <a:gd name="connsiteY1" fmla="*/ 7525 h 51339"/>
                  <a:gd name="connsiteX2" fmla="*/ 0 w 51315"/>
                  <a:gd name="connsiteY2" fmla="*/ 25622 h 51339"/>
                  <a:gd name="connsiteX3" fmla="*/ 7525 w 51315"/>
                  <a:gd name="connsiteY3" fmla="*/ 43815 h 51339"/>
                  <a:gd name="connsiteX4" fmla="*/ 25717 w 51315"/>
                  <a:gd name="connsiteY4" fmla="*/ 51340 h 51339"/>
                  <a:gd name="connsiteX5" fmla="*/ 43815 w 51315"/>
                  <a:gd name="connsiteY5" fmla="*/ 43815 h 51339"/>
                  <a:gd name="connsiteX6" fmla="*/ 43815 w 51315"/>
                  <a:gd name="connsiteY6" fmla="*/ 7525 h 51339"/>
                  <a:gd name="connsiteX7" fmla="*/ 25622 w 51315"/>
                  <a:gd name="connsiteY7" fmla="*/ 0 h 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5" h="51339">
                    <a:moveTo>
                      <a:pt x="25717" y="0"/>
                    </a:moveTo>
                    <a:cubicBezTo>
                      <a:pt x="18860" y="0"/>
                      <a:pt x="12383" y="2667"/>
                      <a:pt x="7525" y="7525"/>
                    </a:cubicBezTo>
                    <a:cubicBezTo>
                      <a:pt x="2667" y="12383"/>
                      <a:pt x="0" y="18764"/>
                      <a:pt x="0" y="25622"/>
                    </a:cubicBezTo>
                    <a:cubicBezTo>
                      <a:pt x="0" y="32480"/>
                      <a:pt x="2667" y="38957"/>
                      <a:pt x="7525" y="43815"/>
                    </a:cubicBezTo>
                    <a:cubicBezTo>
                      <a:pt x="12383" y="48673"/>
                      <a:pt x="18860" y="51340"/>
                      <a:pt x="25717" y="51340"/>
                    </a:cubicBezTo>
                    <a:cubicBezTo>
                      <a:pt x="32575" y="51340"/>
                      <a:pt x="39052" y="48673"/>
                      <a:pt x="43815" y="43815"/>
                    </a:cubicBezTo>
                    <a:cubicBezTo>
                      <a:pt x="53816" y="33814"/>
                      <a:pt x="53816" y="17526"/>
                      <a:pt x="43815" y="7525"/>
                    </a:cubicBezTo>
                    <a:cubicBezTo>
                      <a:pt x="38957" y="2667"/>
                      <a:pt x="32480" y="0"/>
                      <a:pt x="25622" y="0"/>
                    </a:cubicBezTo>
                    <a:close/>
                  </a:path>
                </a:pathLst>
              </a:custGeom>
              <a:grpFill/>
              <a:ln w="0" cap="flat">
                <a:noFill/>
                <a:prstDash val="solid"/>
                <a:miter/>
              </a:ln>
            </p:spPr>
            <p:txBody>
              <a:bodyPr rtlCol="0" anchor="ctr"/>
              <a:lstStyle/>
              <a:p>
                <a:endParaRPr lang="ko-KR" altLang="en-US"/>
              </a:p>
            </p:txBody>
          </p:sp>
        </p:grpSp>
      </p:grpSp>
      <p:sp>
        <p:nvSpPr>
          <p:cNvPr id="163" name="사각형: 둥근 모서리 162">
            <a:extLst>
              <a:ext uri="{FF2B5EF4-FFF2-40B4-BE49-F238E27FC236}">
                <a16:creationId xmlns:a16="http://schemas.microsoft.com/office/drawing/2014/main" id="{3E4D5E02-E06D-EF83-E75F-B8D99819C2C6}"/>
              </a:ext>
            </a:extLst>
          </p:cNvPr>
          <p:cNvSpPr/>
          <p:nvPr/>
        </p:nvSpPr>
        <p:spPr>
          <a:xfrm>
            <a:off x="3640226" y="2630724"/>
            <a:ext cx="669269" cy="215715"/>
          </a:xfrm>
          <a:prstGeom prst="roundRect">
            <a:avLst>
              <a:gd name="adj" fmla="val 50000"/>
            </a:avLst>
          </a:prstGeom>
          <a:solidFill>
            <a:srgbClr val="1C48E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화장품</a:t>
            </a:r>
          </a:p>
        </p:txBody>
      </p:sp>
      <p:sp>
        <p:nvSpPr>
          <p:cNvPr id="164" name="사각형: 둥근 모서리 163">
            <a:extLst>
              <a:ext uri="{FF2B5EF4-FFF2-40B4-BE49-F238E27FC236}">
                <a16:creationId xmlns:a16="http://schemas.microsoft.com/office/drawing/2014/main" id="{59D1F18A-9668-EBCD-36FF-C5AF633760C0}"/>
              </a:ext>
            </a:extLst>
          </p:cNvPr>
          <p:cNvSpPr/>
          <p:nvPr/>
        </p:nvSpPr>
        <p:spPr>
          <a:xfrm>
            <a:off x="3640226" y="4131835"/>
            <a:ext cx="669269" cy="215715"/>
          </a:xfrm>
          <a:prstGeom prst="roundRect">
            <a:avLst>
              <a:gd name="adj" fmla="val 50000"/>
            </a:avLst>
          </a:prstGeom>
          <a:solidFill>
            <a:srgbClr val="1C48E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패션</a:t>
            </a:r>
          </a:p>
        </p:txBody>
      </p:sp>
      <p:grpSp>
        <p:nvGrpSpPr>
          <p:cNvPr id="177" name="그룹 176">
            <a:extLst>
              <a:ext uri="{FF2B5EF4-FFF2-40B4-BE49-F238E27FC236}">
                <a16:creationId xmlns:a16="http://schemas.microsoft.com/office/drawing/2014/main" id="{86995718-CB44-7BF1-058A-E266F01FF2E6}"/>
              </a:ext>
            </a:extLst>
          </p:cNvPr>
          <p:cNvGrpSpPr/>
          <p:nvPr/>
        </p:nvGrpSpPr>
        <p:grpSpPr>
          <a:xfrm>
            <a:off x="5902390" y="2622546"/>
            <a:ext cx="350364" cy="244479"/>
            <a:chOff x="3876675" y="2676525"/>
            <a:chExt cx="2156745" cy="1504950"/>
          </a:xfrm>
          <a:solidFill>
            <a:srgbClr val="1C48E2"/>
          </a:solidFill>
        </p:grpSpPr>
        <p:grpSp>
          <p:nvGrpSpPr>
            <p:cNvPr id="169" name="그래픽 166">
              <a:extLst>
                <a:ext uri="{FF2B5EF4-FFF2-40B4-BE49-F238E27FC236}">
                  <a16:creationId xmlns:a16="http://schemas.microsoft.com/office/drawing/2014/main" id="{7B68051B-A870-9E60-22D0-D98E7D87E5A1}"/>
                </a:ext>
              </a:extLst>
            </p:cNvPr>
            <p:cNvGrpSpPr/>
            <p:nvPr/>
          </p:nvGrpSpPr>
          <p:grpSpPr>
            <a:xfrm>
              <a:off x="3876675" y="2676525"/>
              <a:ext cx="1276445" cy="1504950"/>
              <a:chOff x="3876675" y="2676525"/>
              <a:chExt cx="1276445" cy="1504950"/>
            </a:xfrm>
            <a:grpFill/>
          </p:grpSpPr>
          <p:sp>
            <p:nvSpPr>
              <p:cNvPr id="170" name="자유형: 도형 169">
                <a:extLst>
                  <a:ext uri="{FF2B5EF4-FFF2-40B4-BE49-F238E27FC236}">
                    <a16:creationId xmlns:a16="http://schemas.microsoft.com/office/drawing/2014/main" id="{4BC8BF0E-7B66-7D86-F22E-4BC6AEBD623A}"/>
                  </a:ext>
                </a:extLst>
              </p:cNvPr>
              <p:cNvSpPr/>
              <p:nvPr/>
            </p:nvSpPr>
            <p:spPr>
              <a:xfrm>
                <a:off x="4021359" y="2821209"/>
                <a:ext cx="986980" cy="987075"/>
              </a:xfrm>
              <a:custGeom>
                <a:avLst/>
                <a:gdLst>
                  <a:gd name="connsiteX0" fmla="*/ 493490 w 986980"/>
                  <a:gd name="connsiteY0" fmla="*/ 987076 h 987075"/>
                  <a:gd name="connsiteX1" fmla="*/ 0 w 986980"/>
                  <a:gd name="connsiteY1" fmla="*/ 493586 h 987075"/>
                  <a:gd name="connsiteX2" fmla="*/ 493490 w 986980"/>
                  <a:gd name="connsiteY2" fmla="*/ 0 h 987075"/>
                  <a:gd name="connsiteX3" fmla="*/ 986981 w 986980"/>
                  <a:gd name="connsiteY3" fmla="*/ 493490 h 987075"/>
                  <a:gd name="connsiteX4" fmla="*/ 493490 w 986980"/>
                  <a:gd name="connsiteY4" fmla="*/ 986981 h 987075"/>
                  <a:gd name="connsiteX5" fmla="*/ 493490 w 986980"/>
                  <a:gd name="connsiteY5" fmla="*/ 57912 h 987075"/>
                  <a:gd name="connsiteX6" fmla="*/ 57912 w 986980"/>
                  <a:gd name="connsiteY6" fmla="*/ 493586 h 987075"/>
                  <a:gd name="connsiteX7" fmla="*/ 493490 w 986980"/>
                  <a:gd name="connsiteY7" fmla="*/ 929259 h 987075"/>
                  <a:gd name="connsiteX8" fmla="*/ 929164 w 986980"/>
                  <a:gd name="connsiteY8" fmla="*/ 493586 h 987075"/>
                  <a:gd name="connsiteX9" fmla="*/ 493490 w 986980"/>
                  <a:gd name="connsiteY9" fmla="*/ 57912 h 98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980" h="987075">
                    <a:moveTo>
                      <a:pt x="493490" y="987076"/>
                    </a:moveTo>
                    <a:cubicBezTo>
                      <a:pt x="221361" y="987076"/>
                      <a:pt x="0" y="765715"/>
                      <a:pt x="0" y="493586"/>
                    </a:cubicBezTo>
                    <a:cubicBezTo>
                      <a:pt x="0" y="221456"/>
                      <a:pt x="221361" y="0"/>
                      <a:pt x="493490" y="0"/>
                    </a:cubicBezTo>
                    <a:cubicBezTo>
                      <a:pt x="765620" y="0"/>
                      <a:pt x="986981" y="221361"/>
                      <a:pt x="986981" y="493490"/>
                    </a:cubicBezTo>
                    <a:cubicBezTo>
                      <a:pt x="986981" y="765620"/>
                      <a:pt x="765620" y="986981"/>
                      <a:pt x="493490" y="986981"/>
                    </a:cubicBezTo>
                    <a:close/>
                    <a:moveTo>
                      <a:pt x="493490" y="57912"/>
                    </a:moveTo>
                    <a:cubicBezTo>
                      <a:pt x="253270" y="57912"/>
                      <a:pt x="57912" y="253365"/>
                      <a:pt x="57912" y="493586"/>
                    </a:cubicBezTo>
                    <a:cubicBezTo>
                      <a:pt x="57912" y="733806"/>
                      <a:pt x="253365" y="929259"/>
                      <a:pt x="493490" y="929259"/>
                    </a:cubicBezTo>
                    <a:cubicBezTo>
                      <a:pt x="733616" y="929259"/>
                      <a:pt x="929164" y="733806"/>
                      <a:pt x="929164" y="493586"/>
                    </a:cubicBezTo>
                    <a:cubicBezTo>
                      <a:pt x="929164" y="253365"/>
                      <a:pt x="733711" y="57912"/>
                      <a:pt x="493490" y="57912"/>
                    </a:cubicBezTo>
                    <a:close/>
                  </a:path>
                </a:pathLst>
              </a:custGeom>
              <a:grpFill/>
              <a:ln w="0" cap="flat">
                <a:noFill/>
                <a:prstDash val="solid"/>
                <a:miter/>
              </a:ln>
            </p:spPr>
            <p:txBody>
              <a:bodyPr rtlCol="0" anchor="ctr"/>
              <a:lstStyle/>
              <a:p>
                <a:endParaRPr lang="ko-KR" altLang="en-US"/>
              </a:p>
            </p:txBody>
          </p:sp>
          <p:sp>
            <p:nvSpPr>
              <p:cNvPr id="171" name="자유형: 도형 170">
                <a:extLst>
                  <a:ext uri="{FF2B5EF4-FFF2-40B4-BE49-F238E27FC236}">
                    <a16:creationId xmlns:a16="http://schemas.microsoft.com/office/drawing/2014/main" id="{1AEB25C3-EEAD-D4D0-6D38-654468E749ED}"/>
                  </a:ext>
                </a:extLst>
              </p:cNvPr>
              <p:cNvSpPr/>
              <p:nvPr/>
            </p:nvSpPr>
            <p:spPr>
              <a:xfrm>
                <a:off x="3876675" y="3895058"/>
                <a:ext cx="1276445" cy="286416"/>
              </a:xfrm>
              <a:custGeom>
                <a:avLst/>
                <a:gdLst>
                  <a:gd name="connsiteX0" fmla="*/ 1048417 w 1276445"/>
                  <a:gd name="connsiteY0" fmla="*/ 286417 h 286416"/>
                  <a:gd name="connsiteX1" fmla="*/ 228029 w 1276445"/>
                  <a:gd name="connsiteY1" fmla="*/ 286417 h 286416"/>
                  <a:gd name="connsiteX2" fmla="*/ 0 w 1276445"/>
                  <a:gd name="connsiteY2" fmla="*/ 58388 h 286416"/>
                  <a:gd name="connsiteX3" fmla="*/ 0 w 1276445"/>
                  <a:gd name="connsiteY3" fmla="*/ 28956 h 286416"/>
                  <a:gd name="connsiteX4" fmla="*/ 28956 w 1276445"/>
                  <a:gd name="connsiteY4" fmla="*/ 0 h 286416"/>
                  <a:gd name="connsiteX5" fmla="*/ 1247489 w 1276445"/>
                  <a:gd name="connsiteY5" fmla="*/ 0 h 286416"/>
                  <a:gd name="connsiteX6" fmla="*/ 1276445 w 1276445"/>
                  <a:gd name="connsiteY6" fmla="*/ 28956 h 286416"/>
                  <a:gd name="connsiteX7" fmla="*/ 1276445 w 1276445"/>
                  <a:gd name="connsiteY7" fmla="*/ 58388 h 286416"/>
                  <a:gd name="connsiteX8" fmla="*/ 1048417 w 1276445"/>
                  <a:gd name="connsiteY8" fmla="*/ 286417 h 286416"/>
                  <a:gd name="connsiteX9" fmla="*/ 57912 w 1276445"/>
                  <a:gd name="connsiteY9" fmla="*/ 57912 h 286416"/>
                  <a:gd name="connsiteX10" fmla="*/ 57912 w 1276445"/>
                  <a:gd name="connsiteY10" fmla="*/ 58388 h 286416"/>
                  <a:gd name="connsiteX11" fmla="*/ 228029 w 1276445"/>
                  <a:gd name="connsiteY11" fmla="*/ 228505 h 286416"/>
                  <a:gd name="connsiteX12" fmla="*/ 1048512 w 1276445"/>
                  <a:gd name="connsiteY12" fmla="*/ 228505 h 286416"/>
                  <a:gd name="connsiteX13" fmla="*/ 1218629 w 1276445"/>
                  <a:gd name="connsiteY13" fmla="*/ 58388 h 286416"/>
                  <a:gd name="connsiteX14" fmla="*/ 1218629 w 1276445"/>
                  <a:gd name="connsiteY14" fmla="*/ 57912 h 286416"/>
                  <a:gd name="connsiteX15" fmla="*/ 57912 w 1276445"/>
                  <a:gd name="connsiteY15" fmla="*/ 57912 h 28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445" h="286416">
                    <a:moveTo>
                      <a:pt x="1048417" y="286417"/>
                    </a:moveTo>
                    <a:lnTo>
                      <a:pt x="228029" y="286417"/>
                    </a:lnTo>
                    <a:cubicBezTo>
                      <a:pt x="102299" y="286417"/>
                      <a:pt x="0" y="184118"/>
                      <a:pt x="0" y="58388"/>
                    </a:cubicBezTo>
                    <a:lnTo>
                      <a:pt x="0" y="28956"/>
                    </a:lnTo>
                    <a:cubicBezTo>
                      <a:pt x="0" y="12954"/>
                      <a:pt x="12954" y="0"/>
                      <a:pt x="28956" y="0"/>
                    </a:cubicBezTo>
                    <a:lnTo>
                      <a:pt x="1247489" y="0"/>
                    </a:lnTo>
                    <a:cubicBezTo>
                      <a:pt x="1263491" y="0"/>
                      <a:pt x="1276445" y="12954"/>
                      <a:pt x="1276445" y="28956"/>
                    </a:cubicBezTo>
                    <a:lnTo>
                      <a:pt x="1276445" y="58388"/>
                    </a:lnTo>
                    <a:cubicBezTo>
                      <a:pt x="1276445" y="184118"/>
                      <a:pt x="1174147" y="286417"/>
                      <a:pt x="1048417" y="286417"/>
                    </a:cubicBezTo>
                    <a:close/>
                    <a:moveTo>
                      <a:pt x="57912" y="57912"/>
                    </a:moveTo>
                    <a:lnTo>
                      <a:pt x="57912" y="58388"/>
                    </a:lnTo>
                    <a:cubicBezTo>
                      <a:pt x="57912" y="152210"/>
                      <a:pt x="134207" y="228505"/>
                      <a:pt x="228029" y="228505"/>
                    </a:cubicBezTo>
                    <a:lnTo>
                      <a:pt x="1048512" y="228505"/>
                    </a:lnTo>
                    <a:cubicBezTo>
                      <a:pt x="1142333" y="228505"/>
                      <a:pt x="1218629" y="152210"/>
                      <a:pt x="1218629" y="58388"/>
                    </a:cubicBezTo>
                    <a:lnTo>
                      <a:pt x="1218629" y="57912"/>
                    </a:lnTo>
                    <a:lnTo>
                      <a:pt x="57912" y="57912"/>
                    </a:lnTo>
                    <a:close/>
                  </a:path>
                </a:pathLst>
              </a:custGeom>
              <a:grpFill/>
              <a:ln w="0" cap="flat">
                <a:noFill/>
                <a:prstDash val="solid"/>
                <a:miter/>
              </a:ln>
            </p:spPr>
            <p:txBody>
              <a:bodyPr rtlCol="0" anchor="ctr"/>
              <a:lstStyle/>
              <a:p>
                <a:endParaRPr lang="ko-KR" altLang="en-US"/>
              </a:p>
            </p:txBody>
          </p:sp>
          <p:sp>
            <p:nvSpPr>
              <p:cNvPr id="172" name="자유형: 도형 171">
                <a:extLst>
                  <a:ext uri="{FF2B5EF4-FFF2-40B4-BE49-F238E27FC236}">
                    <a16:creationId xmlns:a16="http://schemas.microsoft.com/office/drawing/2014/main" id="{3FFF8FE5-7F14-E8D8-6DA6-C42776452A6A}"/>
                  </a:ext>
                </a:extLst>
              </p:cNvPr>
              <p:cNvSpPr/>
              <p:nvPr/>
            </p:nvSpPr>
            <p:spPr>
              <a:xfrm>
                <a:off x="3876675" y="2676525"/>
                <a:ext cx="1276350" cy="1131760"/>
              </a:xfrm>
              <a:custGeom>
                <a:avLst/>
                <a:gdLst>
                  <a:gd name="connsiteX0" fmla="*/ 1032224 w 1276350"/>
                  <a:gd name="connsiteY0" fmla="*/ 1131761 h 1131760"/>
                  <a:gd name="connsiteX1" fmla="*/ 1010126 w 1276350"/>
                  <a:gd name="connsiteY1" fmla="*/ 1121569 h 1131760"/>
                  <a:gd name="connsiteX2" fmla="*/ 1013460 w 1276350"/>
                  <a:gd name="connsiteY2" fmla="*/ 1080802 h 1131760"/>
                  <a:gd name="connsiteX3" fmla="*/ 1218533 w 1276350"/>
                  <a:gd name="connsiteY3" fmla="*/ 638270 h 1131760"/>
                  <a:gd name="connsiteX4" fmla="*/ 638175 w 1276350"/>
                  <a:gd name="connsiteY4" fmla="*/ 57912 h 1131760"/>
                  <a:gd name="connsiteX5" fmla="*/ 57912 w 1276350"/>
                  <a:gd name="connsiteY5" fmla="*/ 638175 h 1131760"/>
                  <a:gd name="connsiteX6" fmla="*/ 262985 w 1276350"/>
                  <a:gd name="connsiteY6" fmla="*/ 1080707 h 1131760"/>
                  <a:gd name="connsiteX7" fmla="*/ 266319 w 1276350"/>
                  <a:gd name="connsiteY7" fmla="*/ 1121474 h 1131760"/>
                  <a:gd name="connsiteX8" fmla="*/ 225552 w 1276350"/>
                  <a:gd name="connsiteY8" fmla="*/ 1124807 h 1131760"/>
                  <a:gd name="connsiteX9" fmla="*/ 0 w 1276350"/>
                  <a:gd name="connsiteY9" fmla="*/ 638175 h 1131760"/>
                  <a:gd name="connsiteX10" fmla="*/ 638175 w 1276350"/>
                  <a:gd name="connsiteY10" fmla="*/ 0 h 1131760"/>
                  <a:gd name="connsiteX11" fmla="*/ 1276350 w 1276350"/>
                  <a:gd name="connsiteY11" fmla="*/ 638175 h 1131760"/>
                  <a:gd name="connsiteX12" fmla="*/ 1050893 w 1276350"/>
                  <a:gd name="connsiteY12" fmla="*/ 1124807 h 1131760"/>
                  <a:gd name="connsiteX13" fmla="*/ 1032129 w 1276350"/>
                  <a:gd name="connsiteY13" fmla="*/ 1131665 h 113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6350" h="1131760">
                    <a:moveTo>
                      <a:pt x="1032224" y="1131761"/>
                    </a:moveTo>
                    <a:cubicBezTo>
                      <a:pt x="1024033" y="1131761"/>
                      <a:pt x="1015841" y="1128332"/>
                      <a:pt x="1010126" y="1121569"/>
                    </a:cubicBezTo>
                    <a:cubicBezTo>
                      <a:pt x="999744" y="1109377"/>
                      <a:pt x="1001268" y="1091089"/>
                      <a:pt x="1013460" y="1080802"/>
                    </a:cubicBezTo>
                    <a:cubicBezTo>
                      <a:pt x="1143762" y="970217"/>
                      <a:pt x="1218533" y="808863"/>
                      <a:pt x="1218533" y="638270"/>
                    </a:cubicBezTo>
                    <a:cubicBezTo>
                      <a:pt x="1218533" y="318230"/>
                      <a:pt x="958215" y="57912"/>
                      <a:pt x="638175" y="57912"/>
                    </a:cubicBezTo>
                    <a:cubicBezTo>
                      <a:pt x="318135" y="57912"/>
                      <a:pt x="57912" y="318230"/>
                      <a:pt x="57912" y="638175"/>
                    </a:cubicBezTo>
                    <a:cubicBezTo>
                      <a:pt x="57912" y="808768"/>
                      <a:pt x="132683" y="970026"/>
                      <a:pt x="262985" y="1080707"/>
                    </a:cubicBezTo>
                    <a:cubicBezTo>
                      <a:pt x="275177" y="1091089"/>
                      <a:pt x="276701" y="1109282"/>
                      <a:pt x="266319" y="1121474"/>
                    </a:cubicBezTo>
                    <a:cubicBezTo>
                      <a:pt x="255937" y="1133666"/>
                      <a:pt x="237744" y="1135190"/>
                      <a:pt x="225552" y="1124807"/>
                    </a:cubicBezTo>
                    <a:cubicBezTo>
                      <a:pt x="82201" y="1003173"/>
                      <a:pt x="0" y="825818"/>
                      <a:pt x="0" y="638175"/>
                    </a:cubicBezTo>
                    <a:cubicBezTo>
                      <a:pt x="0" y="286322"/>
                      <a:pt x="286322" y="0"/>
                      <a:pt x="638175" y="0"/>
                    </a:cubicBezTo>
                    <a:cubicBezTo>
                      <a:pt x="990029" y="0"/>
                      <a:pt x="1276350" y="286322"/>
                      <a:pt x="1276350" y="638175"/>
                    </a:cubicBezTo>
                    <a:cubicBezTo>
                      <a:pt x="1276350" y="825818"/>
                      <a:pt x="1194149" y="1003173"/>
                      <a:pt x="1050893" y="1124807"/>
                    </a:cubicBezTo>
                    <a:cubicBezTo>
                      <a:pt x="1045464" y="1129475"/>
                      <a:pt x="1038797" y="1131665"/>
                      <a:pt x="1032129" y="1131665"/>
                    </a:cubicBezTo>
                    <a:close/>
                  </a:path>
                </a:pathLst>
              </a:custGeom>
              <a:grpFill/>
              <a:ln w="0" cap="flat">
                <a:noFill/>
                <a:prstDash val="solid"/>
                <a:miter/>
              </a:ln>
            </p:spPr>
            <p:txBody>
              <a:bodyPr rtlCol="0" anchor="ctr"/>
              <a:lstStyle/>
              <a:p>
                <a:endParaRPr lang="ko-KR" altLang="en-US"/>
              </a:p>
            </p:txBody>
          </p:sp>
          <p:grpSp>
            <p:nvGrpSpPr>
              <p:cNvPr id="173" name="그래픽 166">
                <a:extLst>
                  <a:ext uri="{FF2B5EF4-FFF2-40B4-BE49-F238E27FC236}">
                    <a16:creationId xmlns:a16="http://schemas.microsoft.com/office/drawing/2014/main" id="{C277BD01-3661-348D-7612-0F28BF535110}"/>
                  </a:ext>
                </a:extLst>
              </p:cNvPr>
              <p:cNvGrpSpPr/>
              <p:nvPr/>
            </p:nvGrpSpPr>
            <p:grpSpPr>
              <a:xfrm>
                <a:off x="4355323" y="3115358"/>
                <a:ext cx="319149" cy="398699"/>
                <a:chOff x="4355323" y="3115358"/>
                <a:chExt cx="319149" cy="398699"/>
              </a:xfrm>
              <a:grpFill/>
            </p:grpSpPr>
            <p:sp>
              <p:nvSpPr>
                <p:cNvPr id="174" name="자유형: 도형 173">
                  <a:extLst>
                    <a:ext uri="{FF2B5EF4-FFF2-40B4-BE49-F238E27FC236}">
                      <a16:creationId xmlns:a16="http://schemas.microsoft.com/office/drawing/2014/main" id="{B3411B8D-3E3C-394F-66D9-C1F3827F53DE}"/>
                    </a:ext>
                  </a:extLst>
                </p:cNvPr>
                <p:cNvSpPr/>
                <p:nvPr/>
              </p:nvSpPr>
              <p:spPr>
                <a:xfrm>
                  <a:off x="4355323" y="3115358"/>
                  <a:ext cx="319149" cy="192388"/>
                </a:xfrm>
                <a:custGeom>
                  <a:avLst/>
                  <a:gdLst>
                    <a:gd name="connsiteX0" fmla="*/ 28939 w 319149"/>
                    <a:gd name="connsiteY0" fmla="*/ 192388 h 192388"/>
                    <a:gd name="connsiteX1" fmla="*/ 3222 w 319149"/>
                    <a:gd name="connsiteY1" fmla="*/ 176672 h 192388"/>
                    <a:gd name="connsiteX2" fmla="*/ 15699 w 319149"/>
                    <a:gd name="connsiteY2" fmla="*/ 137715 h 192388"/>
                    <a:gd name="connsiteX3" fmla="*/ 276970 w 319149"/>
                    <a:gd name="connsiteY3" fmla="*/ 3222 h 192388"/>
                    <a:gd name="connsiteX4" fmla="*/ 315927 w 319149"/>
                    <a:gd name="connsiteY4" fmla="*/ 15699 h 192388"/>
                    <a:gd name="connsiteX5" fmla="*/ 303450 w 319149"/>
                    <a:gd name="connsiteY5" fmla="*/ 54657 h 192388"/>
                    <a:gd name="connsiteX6" fmla="*/ 42179 w 319149"/>
                    <a:gd name="connsiteY6" fmla="*/ 189150 h 192388"/>
                    <a:gd name="connsiteX7" fmla="*/ 28939 w 319149"/>
                    <a:gd name="connsiteY7" fmla="*/ 192388 h 19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149" h="192388">
                      <a:moveTo>
                        <a:pt x="28939" y="192388"/>
                      </a:moveTo>
                      <a:cubicBezTo>
                        <a:pt x="18462" y="192388"/>
                        <a:pt x="8365" y="186673"/>
                        <a:pt x="3222" y="176672"/>
                      </a:cubicBezTo>
                      <a:cubicBezTo>
                        <a:pt x="-4113" y="162480"/>
                        <a:pt x="1507" y="145049"/>
                        <a:pt x="15699" y="137715"/>
                      </a:cubicBezTo>
                      <a:lnTo>
                        <a:pt x="276970" y="3222"/>
                      </a:lnTo>
                      <a:cubicBezTo>
                        <a:pt x="291162" y="-4113"/>
                        <a:pt x="308593" y="1507"/>
                        <a:pt x="315927" y="15699"/>
                      </a:cubicBezTo>
                      <a:cubicBezTo>
                        <a:pt x="323262" y="29892"/>
                        <a:pt x="317642" y="47322"/>
                        <a:pt x="303450" y="54657"/>
                      </a:cubicBezTo>
                      <a:lnTo>
                        <a:pt x="42179" y="189150"/>
                      </a:lnTo>
                      <a:cubicBezTo>
                        <a:pt x="37893" y="191340"/>
                        <a:pt x="33416" y="192388"/>
                        <a:pt x="28939" y="192388"/>
                      </a:cubicBezTo>
                      <a:close/>
                    </a:path>
                  </a:pathLst>
                </a:custGeom>
                <a:grpFill/>
                <a:ln w="0" cap="flat">
                  <a:noFill/>
                  <a:prstDash val="solid"/>
                  <a:miter/>
                </a:ln>
              </p:spPr>
              <p:txBody>
                <a:bodyPr rtlCol="0" anchor="ctr"/>
                <a:lstStyle/>
                <a:p>
                  <a:endParaRPr lang="ko-KR" altLang="en-US"/>
                </a:p>
              </p:txBody>
            </p:sp>
            <p:sp>
              <p:nvSpPr>
                <p:cNvPr id="175" name="자유형: 도형 174">
                  <a:extLst>
                    <a:ext uri="{FF2B5EF4-FFF2-40B4-BE49-F238E27FC236}">
                      <a16:creationId xmlns:a16="http://schemas.microsoft.com/office/drawing/2014/main" id="{72A8CC71-4151-5F5A-A40D-E0C5642761AD}"/>
                    </a:ext>
                  </a:extLst>
                </p:cNvPr>
                <p:cNvSpPr/>
                <p:nvPr/>
              </p:nvSpPr>
              <p:spPr>
                <a:xfrm>
                  <a:off x="4355323" y="3321670"/>
                  <a:ext cx="319149" cy="192388"/>
                </a:xfrm>
                <a:custGeom>
                  <a:avLst/>
                  <a:gdLst>
                    <a:gd name="connsiteX0" fmla="*/ 28939 w 319149"/>
                    <a:gd name="connsiteY0" fmla="*/ 192388 h 192388"/>
                    <a:gd name="connsiteX1" fmla="*/ 3222 w 319149"/>
                    <a:gd name="connsiteY1" fmla="*/ 176672 h 192388"/>
                    <a:gd name="connsiteX2" fmla="*/ 15699 w 319149"/>
                    <a:gd name="connsiteY2" fmla="*/ 137715 h 192388"/>
                    <a:gd name="connsiteX3" fmla="*/ 276970 w 319149"/>
                    <a:gd name="connsiteY3" fmla="*/ 3222 h 192388"/>
                    <a:gd name="connsiteX4" fmla="*/ 315927 w 319149"/>
                    <a:gd name="connsiteY4" fmla="*/ 15699 h 192388"/>
                    <a:gd name="connsiteX5" fmla="*/ 303450 w 319149"/>
                    <a:gd name="connsiteY5" fmla="*/ 54657 h 192388"/>
                    <a:gd name="connsiteX6" fmla="*/ 42179 w 319149"/>
                    <a:gd name="connsiteY6" fmla="*/ 189150 h 192388"/>
                    <a:gd name="connsiteX7" fmla="*/ 28939 w 319149"/>
                    <a:gd name="connsiteY7" fmla="*/ 192388 h 19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149" h="192388">
                      <a:moveTo>
                        <a:pt x="28939" y="192388"/>
                      </a:moveTo>
                      <a:cubicBezTo>
                        <a:pt x="18462" y="192388"/>
                        <a:pt x="8365" y="186673"/>
                        <a:pt x="3222" y="176672"/>
                      </a:cubicBezTo>
                      <a:cubicBezTo>
                        <a:pt x="-4113" y="162480"/>
                        <a:pt x="1507" y="145049"/>
                        <a:pt x="15699" y="137715"/>
                      </a:cubicBezTo>
                      <a:lnTo>
                        <a:pt x="276970" y="3222"/>
                      </a:lnTo>
                      <a:cubicBezTo>
                        <a:pt x="291162" y="-4113"/>
                        <a:pt x="308593" y="1507"/>
                        <a:pt x="315927" y="15699"/>
                      </a:cubicBezTo>
                      <a:cubicBezTo>
                        <a:pt x="323262" y="29892"/>
                        <a:pt x="317642" y="47322"/>
                        <a:pt x="303450" y="54657"/>
                      </a:cubicBezTo>
                      <a:lnTo>
                        <a:pt x="42179" y="189150"/>
                      </a:lnTo>
                      <a:cubicBezTo>
                        <a:pt x="37893" y="191340"/>
                        <a:pt x="33416" y="192388"/>
                        <a:pt x="28939" y="192388"/>
                      </a:cubicBezTo>
                      <a:close/>
                    </a:path>
                  </a:pathLst>
                </a:custGeom>
                <a:grpFill/>
                <a:ln w="0" cap="flat">
                  <a:noFill/>
                  <a:prstDash val="solid"/>
                  <a:miter/>
                </a:ln>
              </p:spPr>
              <p:txBody>
                <a:bodyPr rtlCol="0" anchor="ctr"/>
                <a:lstStyle/>
                <a:p>
                  <a:endParaRPr lang="ko-KR" altLang="en-US"/>
                </a:p>
              </p:txBody>
            </p:sp>
          </p:grpSp>
        </p:grpSp>
        <p:sp>
          <p:nvSpPr>
            <p:cNvPr id="176" name="자유형: 도형 175">
              <a:extLst>
                <a:ext uri="{FF2B5EF4-FFF2-40B4-BE49-F238E27FC236}">
                  <a16:creationId xmlns:a16="http://schemas.microsoft.com/office/drawing/2014/main" id="{D5AED1DF-12F5-A67A-2D9A-58868D55C399}"/>
                </a:ext>
              </a:extLst>
            </p:cNvPr>
            <p:cNvSpPr/>
            <p:nvPr/>
          </p:nvSpPr>
          <p:spPr>
            <a:xfrm>
              <a:off x="5328380" y="2690598"/>
              <a:ext cx="705040" cy="1490876"/>
            </a:xfrm>
            <a:custGeom>
              <a:avLst/>
              <a:gdLst>
                <a:gd name="connsiteX0" fmla="*/ 676084 w 705040"/>
                <a:gd name="connsiteY0" fmla="*/ 800124 h 1490876"/>
                <a:gd name="connsiteX1" fmla="*/ 593884 w 705040"/>
                <a:gd name="connsiteY1" fmla="*/ 800124 h 1490876"/>
                <a:gd name="connsiteX2" fmla="*/ 593884 w 705040"/>
                <a:gd name="connsiteY2" fmla="*/ 485799 h 1490876"/>
                <a:gd name="connsiteX3" fmla="*/ 564928 w 705040"/>
                <a:gd name="connsiteY3" fmla="*/ 456843 h 1490876"/>
                <a:gd name="connsiteX4" fmla="*/ 499015 w 705040"/>
                <a:gd name="connsiteY4" fmla="*/ 456843 h 1490876"/>
                <a:gd name="connsiteX5" fmla="*/ 499015 w 705040"/>
                <a:gd name="connsiteY5" fmla="*/ 213003 h 1490876"/>
                <a:gd name="connsiteX6" fmla="*/ 367093 w 705040"/>
                <a:gd name="connsiteY6" fmla="*/ 3929 h 1490876"/>
                <a:gd name="connsiteX7" fmla="*/ 337947 w 705040"/>
                <a:gd name="connsiteY7" fmla="*/ 3929 h 1490876"/>
                <a:gd name="connsiteX8" fmla="*/ 206026 w 705040"/>
                <a:gd name="connsiteY8" fmla="*/ 213003 h 1490876"/>
                <a:gd name="connsiteX9" fmla="*/ 206026 w 705040"/>
                <a:gd name="connsiteY9" fmla="*/ 456843 h 1490876"/>
                <a:gd name="connsiteX10" fmla="*/ 140113 w 705040"/>
                <a:gd name="connsiteY10" fmla="*/ 456843 h 1490876"/>
                <a:gd name="connsiteX11" fmla="*/ 111157 w 705040"/>
                <a:gd name="connsiteY11" fmla="*/ 485799 h 1490876"/>
                <a:gd name="connsiteX12" fmla="*/ 111157 w 705040"/>
                <a:gd name="connsiteY12" fmla="*/ 800124 h 1490876"/>
                <a:gd name="connsiteX13" fmla="*/ 28956 w 705040"/>
                <a:gd name="connsiteY13" fmla="*/ 800124 h 1490876"/>
                <a:gd name="connsiteX14" fmla="*/ 0 w 705040"/>
                <a:gd name="connsiteY14" fmla="*/ 829080 h 1490876"/>
                <a:gd name="connsiteX15" fmla="*/ 97250 w 705040"/>
                <a:gd name="connsiteY15" fmla="*/ 1472113 h 1490876"/>
                <a:gd name="connsiteX16" fmla="*/ 124396 w 705040"/>
                <a:gd name="connsiteY16" fmla="*/ 1490877 h 1490876"/>
                <a:gd name="connsiteX17" fmla="*/ 580644 w 705040"/>
                <a:gd name="connsiteY17" fmla="*/ 1490877 h 1490876"/>
                <a:gd name="connsiteX18" fmla="*/ 607790 w 705040"/>
                <a:gd name="connsiteY18" fmla="*/ 1472113 h 1490876"/>
                <a:gd name="connsiteX19" fmla="*/ 705040 w 705040"/>
                <a:gd name="connsiteY19" fmla="*/ 829080 h 1490876"/>
                <a:gd name="connsiteX20" fmla="*/ 676084 w 705040"/>
                <a:gd name="connsiteY20" fmla="*/ 800124 h 1490876"/>
                <a:gd name="connsiteX21" fmla="*/ 263938 w 705040"/>
                <a:gd name="connsiteY21" fmla="*/ 213098 h 1490876"/>
                <a:gd name="connsiteX22" fmla="*/ 352615 w 705040"/>
                <a:gd name="connsiteY22" fmla="*/ 64032 h 1490876"/>
                <a:gd name="connsiteX23" fmla="*/ 441198 w 705040"/>
                <a:gd name="connsiteY23" fmla="*/ 213098 h 1490876"/>
                <a:gd name="connsiteX24" fmla="*/ 441198 w 705040"/>
                <a:gd name="connsiteY24" fmla="*/ 456938 h 1490876"/>
                <a:gd name="connsiteX25" fmla="*/ 264033 w 705040"/>
                <a:gd name="connsiteY25" fmla="*/ 456938 h 1490876"/>
                <a:gd name="connsiteX26" fmla="*/ 264033 w 705040"/>
                <a:gd name="connsiteY26" fmla="*/ 213098 h 1490876"/>
                <a:gd name="connsiteX27" fmla="*/ 169069 w 705040"/>
                <a:gd name="connsiteY27" fmla="*/ 514755 h 1490876"/>
                <a:gd name="connsiteX28" fmla="*/ 535972 w 705040"/>
                <a:gd name="connsiteY28" fmla="*/ 514755 h 1490876"/>
                <a:gd name="connsiteX29" fmla="*/ 535972 w 705040"/>
                <a:gd name="connsiteY29" fmla="*/ 800124 h 1490876"/>
                <a:gd name="connsiteX30" fmla="*/ 169069 w 705040"/>
                <a:gd name="connsiteY30" fmla="*/ 800124 h 1490876"/>
                <a:gd name="connsiteX31" fmla="*/ 169069 w 705040"/>
                <a:gd name="connsiteY31" fmla="*/ 514755 h 1490876"/>
                <a:gd name="connsiteX32" fmla="*/ 560356 w 705040"/>
                <a:gd name="connsiteY32" fmla="*/ 1432965 h 1490876"/>
                <a:gd name="connsiteX33" fmla="*/ 144780 w 705040"/>
                <a:gd name="connsiteY33" fmla="*/ 1432965 h 1490876"/>
                <a:gd name="connsiteX34" fmla="*/ 67532 w 705040"/>
                <a:gd name="connsiteY34" fmla="*/ 1037773 h 1490876"/>
                <a:gd name="connsiteX35" fmla="*/ 234982 w 705040"/>
                <a:gd name="connsiteY35" fmla="*/ 1037773 h 1490876"/>
                <a:gd name="connsiteX36" fmla="*/ 263938 w 705040"/>
                <a:gd name="connsiteY36" fmla="*/ 1008817 h 1490876"/>
                <a:gd name="connsiteX37" fmla="*/ 234982 w 705040"/>
                <a:gd name="connsiteY37" fmla="*/ 979861 h 1490876"/>
                <a:gd name="connsiteX38" fmla="*/ 62960 w 705040"/>
                <a:gd name="connsiteY38" fmla="*/ 979861 h 1490876"/>
                <a:gd name="connsiteX39" fmla="*/ 58198 w 705040"/>
                <a:gd name="connsiteY39" fmla="*/ 858036 h 1490876"/>
                <a:gd name="connsiteX40" fmla="*/ 646938 w 705040"/>
                <a:gd name="connsiteY40" fmla="*/ 858036 h 1490876"/>
                <a:gd name="connsiteX41" fmla="*/ 560356 w 705040"/>
                <a:gd name="connsiteY41" fmla="*/ 1432965 h 149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05040" h="1490876">
                  <a:moveTo>
                    <a:pt x="676084" y="800124"/>
                  </a:moveTo>
                  <a:lnTo>
                    <a:pt x="593884" y="800124"/>
                  </a:lnTo>
                  <a:lnTo>
                    <a:pt x="593884" y="485799"/>
                  </a:lnTo>
                  <a:cubicBezTo>
                    <a:pt x="593884" y="469797"/>
                    <a:pt x="580930" y="456843"/>
                    <a:pt x="564928" y="456843"/>
                  </a:cubicBezTo>
                  <a:lnTo>
                    <a:pt x="499015" y="456843"/>
                  </a:lnTo>
                  <a:lnTo>
                    <a:pt x="499015" y="213003"/>
                  </a:lnTo>
                  <a:cubicBezTo>
                    <a:pt x="499015" y="82320"/>
                    <a:pt x="372523" y="7072"/>
                    <a:pt x="367093" y="3929"/>
                  </a:cubicBezTo>
                  <a:cubicBezTo>
                    <a:pt x="358045" y="-1310"/>
                    <a:pt x="346996" y="-1310"/>
                    <a:pt x="337947" y="3929"/>
                  </a:cubicBezTo>
                  <a:cubicBezTo>
                    <a:pt x="332518" y="7072"/>
                    <a:pt x="206026" y="82320"/>
                    <a:pt x="206026" y="213003"/>
                  </a:cubicBezTo>
                  <a:lnTo>
                    <a:pt x="206026" y="456843"/>
                  </a:lnTo>
                  <a:lnTo>
                    <a:pt x="140113" y="456843"/>
                  </a:lnTo>
                  <a:cubicBezTo>
                    <a:pt x="124111" y="456843"/>
                    <a:pt x="111157" y="469797"/>
                    <a:pt x="111157" y="485799"/>
                  </a:cubicBezTo>
                  <a:lnTo>
                    <a:pt x="111157" y="800124"/>
                  </a:lnTo>
                  <a:lnTo>
                    <a:pt x="28956" y="800124"/>
                  </a:lnTo>
                  <a:cubicBezTo>
                    <a:pt x="12954" y="800124"/>
                    <a:pt x="0" y="813078"/>
                    <a:pt x="0" y="829080"/>
                  </a:cubicBezTo>
                  <a:cubicBezTo>
                    <a:pt x="0" y="1065586"/>
                    <a:pt x="37243" y="1311997"/>
                    <a:pt x="97250" y="1472113"/>
                  </a:cubicBezTo>
                  <a:cubicBezTo>
                    <a:pt x="101537" y="1483447"/>
                    <a:pt x="112300" y="1490877"/>
                    <a:pt x="124396" y="1490877"/>
                  </a:cubicBezTo>
                  <a:lnTo>
                    <a:pt x="580644" y="1490877"/>
                  </a:lnTo>
                  <a:cubicBezTo>
                    <a:pt x="592741" y="1490877"/>
                    <a:pt x="603504" y="1483352"/>
                    <a:pt x="607790" y="1472113"/>
                  </a:cubicBezTo>
                  <a:cubicBezTo>
                    <a:pt x="667798" y="1311997"/>
                    <a:pt x="705040" y="1065681"/>
                    <a:pt x="705040" y="829080"/>
                  </a:cubicBezTo>
                  <a:cubicBezTo>
                    <a:pt x="705040" y="813078"/>
                    <a:pt x="692087" y="800124"/>
                    <a:pt x="676084" y="800124"/>
                  </a:cubicBezTo>
                  <a:close/>
                  <a:moveTo>
                    <a:pt x="263938" y="213098"/>
                  </a:moveTo>
                  <a:cubicBezTo>
                    <a:pt x="263938" y="138613"/>
                    <a:pt x="324136" y="85082"/>
                    <a:pt x="352615" y="64032"/>
                  </a:cubicBezTo>
                  <a:cubicBezTo>
                    <a:pt x="381095" y="84987"/>
                    <a:pt x="441198" y="138136"/>
                    <a:pt x="441198" y="213098"/>
                  </a:cubicBezTo>
                  <a:lnTo>
                    <a:pt x="441198" y="456938"/>
                  </a:lnTo>
                  <a:lnTo>
                    <a:pt x="264033" y="456938"/>
                  </a:lnTo>
                  <a:lnTo>
                    <a:pt x="264033" y="213098"/>
                  </a:lnTo>
                  <a:close/>
                  <a:moveTo>
                    <a:pt x="169069" y="514755"/>
                  </a:moveTo>
                  <a:lnTo>
                    <a:pt x="535972" y="514755"/>
                  </a:lnTo>
                  <a:lnTo>
                    <a:pt x="535972" y="800124"/>
                  </a:lnTo>
                  <a:lnTo>
                    <a:pt x="169069" y="800124"/>
                  </a:lnTo>
                  <a:lnTo>
                    <a:pt x="169069" y="514755"/>
                  </a:lnTo>
                  <a:close/>
                  <a:moveTo>
                    <a:pt x="560356" y="1432965"/>
                  </a:moveTo>
                  <a:lnTo>
                    <a:pt x="144780" y="1432965"/>
                  </a:lnTo>
                  <a:cubicBezTo>
                    <a:pt x="108013" y="1327333"/>
                    <a:pt x="80963" y="1186839"/>
                    <a:pt x="67532" y="1037773"/>
                  </a:cubicBezTo>
                  <a:lnTo>
                    <a:pt x="234982" y="1037773"/>
                  </a:lnTo>
                  <a:cubicBezTo>
                    <a:pt x="250984" y="1037773"/>
                    <a:pt x="263938" y="1024819"/>
                    <a:pt x="263938" y="1008817"/>
                  </a:cubicBezTo>
                  <a:cubicBezTo>
                    <a:pt x="263938" y="992815"/>
                    <a:pt x="250984" y="979861"/>
                    <a:pt x="234982" y="979861"/>
                  </a:cubicBezTo>
                  <a:lnTo>
                    <a:pt x="62960" y="979861"/>
                  </a:lnTo>
                  <a:cubicBezTo>
                    <a:pt x="60293" y="939475"/>
                    <a:pt x="58674" y="898612"/>
                    <a:pt x="58198" y="858036"/>
                  </a:cubicBezTo>
                  <a:lnTo>
                    <a:pt x="646938" y="858036"/>
                  </a:lnTo>
                  <a:cubicBezTo>
                    <a:pt x="644176" y="1069777"/>
                    <a:pt x="611696" y="1285518"/>
                    <a:pt x="560356" y="1432965"/>
                  </a:cubicBezTo>
                  <a:close/>
                </a:path>
              </a:pathLst>
            </a:custGeom>
            <a:grpFill/>
            <a:ln w="0" cap="flat">
              <a:noFill/>
              <a:prstDash val="solid"/>
              <a:miter/>
            </a:ln>
          </p:spPr>
          <p:txBody>
            <a:bodyPr rtlCol="0" anchor="ctr"/>
            <a:lstStyle/>
            <a:p>
              <a:endParaRPr lang="ko-KR" altLang="en-US"/>
            </a:p>
          </p:txBody>
        </p:sp>
      </p:grpSp>
      <p:sp>
        <p:nvSpPr>
          <p:cNvPr id="183" name="그래픽 181">
            <a:extLst>
              <a:ext uri="{FF2B5EF4-FFF2-40B4-BE49-F238E27FC236}">
                <a16:creationId xmlns:a16="http://schemas.microsoft.com/office/drawing/2014/main" id="{D46468C1-FAEA-243C-C027-8E6300E005C3}"/>
              </a:ext>
            </a:extLst>
          </p:cNvPr>
          <p:cNvSpPr/>
          <p:nvPr/>
        </p:nvSpPr>
        <p:spPr>
          <a:xfrm>
            <a:off x="5942858" y="4131626"/>
            <a:ext cx="309896" cy="259399"/>
          </a:xfrm>
          <a:custGeom>
            <a:avLst/>
            <a:gdLst>
              <a:gd name="connsiteX0" fmla="*/ 4793829 w 4848912"/>
              <a:gd name="connsiteY0" fmla="*/ 1075468 h 4058792"/>
              <a:gd name="connsiteX1" fmla="*/ 3868189 w 4848912"/>
              <a:gd name="connsiteY1" fmla="*/ 149162 h 4058792"/>
              <a:gd name="connsiteX2" fmla="*/ 3506715 w 4848912"/>
              <a:gd name="connsiteY2" fmla="*/ 0 h 4058792"/>
              <a:gd name="connsiteX3" fmla="*/ 1342445 w 4848912"/>
              <a:gd name="connsiteY3" fmla="*/ 0 h 4058792"/>
              <a:gd name="connsiteX4" fmla="*/ 980304 w 4848912"/>
              <a:gd name="connsiteY4" fmla="*/ 149828 h 4058792"/>
              <a:gd name="connsiteX5" fmla="*/ 54760 w 4848912"/>
              <a:gd name="connsiteY5" fmla="*/ 1075468 h 4058792"/>
              <a:gd name="connsiteX6" fmla="*/ 10659 w 4848912"/>
              <a:gd name="connsiteY6" fmla="*/ 1290733 h 4058792"/>
              <a:gd name="connsiteX7" fmla="*/ 533677 w 4848912"/>
              <a:gd name="connsiteY7" fmla="*/ 1813751 h 4058792"/>
              <a:gd name="connsiteX8" fmla="*/ 748942 w 4848912"/>
              <a:gd name="connsiteY8" fmla="*/ 1769650 h 4058792"/>
              <a:gd name="connsiteX9" fmla="*/ 1087651 w 4848912"/>
              <a:gd name="connsiteY9" fmla="*/ 1431703 h 4058792"/>
              <a:gd name="connsiteX10" fmla="*/ 1087651 w 4848912"/>
              <a:gd name="connsiteY10" fmla="*/ 3687795 h 4058792"/>
              <a:gd name="connsiteX11" fmla="*/ 1540946 w 4848912"/>
              <a:gd name="connsiteY11" fmla="*/ 3982403 h 4058792"/>
              <a:gd name="connsiteX12" fmla="*/ 2424675 w 4848912"/>
              <a:gd name="connsiteY12" fmla="*/ 4058793 h 4058792"/>
              <a:gd name="connsiteX13" fmla="*/ 3761700 w 4848912"/>
              <a:gd name="connsiteY13" fmla="*/ 3687795 h 4058792"/>
              <a:gd name="connsiteX14" fmla="*/ 3761700 w 4848912"/>
              <a:gd name="connsiteY14" fmla="*/ 1431703 h 4058792"/>
              <a:gd name="connsiteX15" fmla="*/ 4099647 w 4848912"/>
              <a:gd name="connsiteY15" fmla="*/ 1769650 h 4058792"/>
              <a:gd name="connsiteX16" fmla="*/ 4314912 w 4848912"/>
              <a:gd name="connsiteY16" fmla="*/ 1813751 h 4058792"/>
              <a:gd name="connsiteX17" fmla="*/ 4837930 w 4848912"/>
              <a:gd name="connsiteY17" fmla="*/ 1290733 h 4058792"/>
              <a:gd name="connsiteX18" fmla="*/ 4793829 w 4848912"/>
              <a:gd name="connsiteY18" fmla="*/ 1075468 h 4058792"/>
              <a:gd name="connsiteX19" fmla="*/ 2895591 w 4848912"/>
              <a:gd name="connsiteY19" fmla="*/ 146971 h 4058792"/>
              <a:gd name="connsiteX20" fmla="*/ 2496684 w 4848912"/>
              <a:gd name="connsiteY20" fmla="*/ 879443 h 4058792"/>
              <a:gd name="connsiteX21" fmla="*/ 2424675 w 4848912"/>
              <a:gd name="connsiteY21" fmla="*/ 922020 h 4058792"/>
              <a:gd name="connsiteX22" fmla="*/ 2351904 w 4848912"/>
              <a:gd name="connsiteY22" fmla="*/ 879443 h 4058792"/>
              <a:gd name="connsiteX23" fmla="*/ 1952997 w 4848912"/>
              <a:gd name="connsiteY23" fmla="*/ 146971 h 4058792"/>
              <a:gd name="connsiteX24" fmla="*/ 2895496 w 4848912"/>
              <a:gd name="connsiteY24" fmla="*/ 146971 h 4058792"/>
              <a:gd name="connsiteX25" fmla="*/ 645405 w 4848912"/>
              <a:gd name="connsiteY25" fmla="*/ 1665446 h 4058792"/>
              <a:gd name="connsiteX26" fmla="*/ 571967 w 4848912"/>
              <a:gd name="connsiteY26" fmla="*/ 1671352 h 4058792"/>
              <a:gd name="connsiteX27" fmla="*/ 153248 w 4848912"/>
              <a:gd name="connsiteY27" fmla="*/ 1252633 h 4058792"/>
              <a:gd name="connsiteX28" fmla="*/ 159154 w 4848912"/>
              <a:gd name="connsiteY28" fmla="*/ 1179195 h 4058792"/>
              <a:gd name="connsiteX29" fmla="*/ 226781 w 4848912"/>
              <a:gd name="connsiteY29" fmla="*/ 1111568 h 4058792"/>
              <a:gd name="connsiteX30" fmla="*/ 713128 w 4848912"/>
              <a:gd name="connsiteY30" fmla="*/ 1597914 h 4058792"/>
              <a:gd name="connsiteX31" fmla="*/ 645500 w 4848912"/>
              <a:gd name="connsiteY31" fmla="*/ 1665542 h 4058792"/>
              <a:gd name="connsiteX32" fmla="*/ 3614824 w 4848912"/>
              <a:gd name="connsiteY32" fmla="*/ 3687890 h 4058792"/>
              <a:gd name="connsiteX33" fmla="*/ 2424675 w 4848912"/>
              <a:gd name="connsiteY33" fmla="*/ 3911918 h 4058792"/>
              <a:gd name="connsiteX34" fmla="*/ 1234527 w 4848912"/>
              <a:gd name="connsiteY34" fmla="*/ 3687890 h 4058792"/>
              <a:gd name="connsiteX35" fmla="*/ 1234527 w 4848912"/>
              <a:gd name="connsiteY35" fmla="*/ 3473387 h 4058792"/>
              <a:gd name="connsiteX36" fmla="*/ 3614729 w 4848912"/>
              <a:gd name="connsiteY36" fmla="*/ 3469005 h 4058792"/>
              <a:gd name="connsiteX37" fmla="*/ 3614729 w 4848912"/>
              <a:gd name="connsiteY37" fmla="*/ 3687890 h 4058792"/>
              <a:gd name="connsiteX38" fmla="*/ 4031352 w 4848912"/>
              <a:gd name="connsiteY38" fmla="*/ 1469993 h 4058792"/>
              <a:gd name="connsiteX39" fmla="*/ 3996110 w 4848912"/>
              <a:gd name="connsiteY39" fmla="*/ 1458278 h 4058792"/>
              <a:gd name="connsiteX40" fmla="*/ 3739697 w 4848912"/>
              <a:gd name="connsiteY40" fmla="*/ 1202627 h 4058792"/>
              <a:gd name="connsiteX41" fmla="*/ 3659591 w 4848912"/>
              <a:gd name="connsiteY41" fmla="*/ 1186434 h 4058792"/>
              <a:gd name="connsiteX42" fmla="*/ 3614824 w 4848912"/>
              <a:gd name="connsiteY42" fmla="*/ 1254062 h 4058792"/>
              <a:gd name="connsiteX43" fmla="*/ 3614824 w 4848912"/>
              <a:gd name="connsiteY43" fmla="*/ 3314700 h 4058792"/>
              <a:gd name="connsiteX44" fmla="*/ 1234622 w 4848912"/>
              <a:gd name="connsiteY44" fmla="*/ 3316891 h 4058792"/>
              <a:gd name="connsiteX45" fmla="*/ 1234622 w 4848912"/>
              <a:gd name="connsiteY45" fmla="*/ 1254062 h 4058792"/>
              <a:gd name="connsiteX46" fmla="*/ 1189092 w 4848912"/>
              <a:gd name="connsiteY46" fmla="*/ 1186434 h 4058792"/>
              <a:gd name="connsiteX47" fmla="*/ 1108987 w 4848912"/>
              <a:gd name="connsiteY47" fmla="*/ 1202627 h 4058792"/>
              <a:gd name="connsiteX48" fmla="*/ 851145 w 4848912"/>
              <a:gd name="connsiteY48" fmla="*/ 1459706 h 4058792"/>
              <a:gd name="connsiteX49" fmla="*/ 779136 w 4848912"/>
              <a:gd name="connsiteY49" fmla="*/ 1464088 h 4058792"/>
              <a:gd name="connsiteX50" fmla="*/ 354512 w 4848912"/>
              <a:gd name="connsiteY50" fmla="*/ 1007174 h 4058792"/>
              <a:gd name="connsiteX51" fmla="*/ 366227 w 4848912"/>
              <a:gd name="connsiteY51" fmla="*/ 971931 h 4058792"/>
              <a:gd name="connsiteX52" fmla="*/ 1083936 w 4848912"/>
              <a:gd name="connsiteY52" fmla="*/ 253460 h 4058792"/>
              <a:gd name="connsiteX53" fmla="*/ 1342540 w 4848912"/>
              <a:gd name="connsiteY53" fmla="*/ 146971 h 4058792"/>
              <a:gd name="connsiteX54" fmla="*/ 1785548 w 4848912"/>
              <a:gd name="connsiteY54" fmla="*/ 146971 h 4058792"/>
              <a:gd name="connsiteX55" fmla="*/ 2223412 w 4848912"/>
              <a:gd name="connsiteY55" fmla="*/ 949928 h 4058792"/>
              <a:gd name="connsiteX56" fmla="*/ 2424675 w 4848912"/>
              <a:gd name="connsiteY56" fmla="*/ 1068896 h 4058792"/>
              <a:gd name="connsiteX57" fmla="*/ 2625272 w 4848912"/>
              <a:gd name="connsiteY57" fmla="*/ 949928 h 4058792"/>
              <a:gd name="connsiteX58" fmla="*/ 3063136 w 4848912"/>
              <a:gd name="connsiteY58" fmla="*/ 146971 h 4058792"/>
              <a:gd name="connsiteX59" fmla="*/ 3506811 w 4848912"/>
              <a:gd name="connsiteY59" fmla="*/ 146971 h 4058792"/>
              <a:gd name="connsiteX60" fmla="*/ 3764652 w 4848912"/>
              <a:gd name="connsiteY60" fmla="*/ 253460 h 4058792"/>
              <a:gd name="connsiteX61" fmla="*/ 4483123 w 4848912"/>
              <a:gd name="connsiteY61" fmla="*/ 971931 h 4058792"/>
              <a:gd name="connsiteX62" fmla="*/ 4489029 w 4848912"/>
              <a:gd name="connsiteY62" fmla="*/ 1045369 h 4058792"/>
              <a:gd name="connsiteX63" fmla="*/ 4031352 w 4848912"/>
              <a:gd name="connsiteY63" fmla="*/ 1469993 h 4058792"/>
              <a:gd name="connsiteX64" fmla="*/ 4696198 w 4848912"/>
              <a:gd name="connsiteY64" fmla="*/ 1252538 h 4058792"/>
              <a:gd name="connsiteX65" fmla="*/ 4277478 w 4848912"/>
              <a:gd name="connsiteY65" fmla="*/ 1671257 h 4058792"/>
              <a:gd name="connsiteX66" fmla="*/ 4203279 w 4848912"/>
              <a:gd name="connsiteY66" fmla="*/ 1665351 h 4058792"/>
              <a:gd name="connsiteX67" fmla="*/ 4135651 w 4848912"/>
              <a:gd name="connsiteY67" fmla="*/ 1597724 h 4058792"/>
              <a:gd name="connsiteX68" fmla="*/ 4621998 w 4848912"/>
              <a:gd name="connsiteY68" fmla="*/ 1111377 h 4058792"/>
              <a:gd name="connsiteX69" fmla="*/ 4690292 w 4848912"/>
              <a:gd name="connsiteY69" fmla="*/ 1179005 h 4058792"/>
              <a:gd name="connsiteX70" fmla="*/ 4696198 w 4848912"/>
              <a:gd name="connsiteY70" fmla="*/ 1252442 h 405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848912" h="4058792">
                <a:moveTo>
                  <a:pt x="4793829" y="1075468"/>
                </a:moveTo>
                <a:lnTo>
                  <a:pt x="3868189" y="149162"/>
                </a:lnTo>
                <a:cubicBezTo>
                  <a:pt x="3771225" y="53626"/>
                  <a:pt x="3642637" y="0"/>
                  <a:pt x="3506715" y="0"/>
                </a:cubicBezTo>
                <a:lnTo>
                  <a:pt x="1342445" y="0"/>
                </a:lnTo>
                <a:cubicBezTo>
                  <a:pt x="1205761" y="0"/>
                  <a:pt x="1077269" y="53626"/>
                  <a:pt x="980304" y="149828"/>
                </a:cubicBezTo>
                <a:lnTo>
                  <a:pt x="54760" y="1075468"/>
                </a:lnTo>
                <a:cubicBezTo>
                  <a:pt x="17993" y="1111472"/>
                  <a:pt x="-18678" y="1179005"/>
                  <a:pt x="10659" y="1290733"/>
                </a:cubicBezTo>
                <a:cubicBezTo>
                  <a:pt x="65714" y="1494949"/>
                  <a:pt x="329461" y="1758696"/>
                  <a:pt x="533677" y="1813751"/>
                </a:cubicBezTo>
                <a:cubicBezTo>
                  <a:pt x="645310" y="1843183"/>
                  <a:pt x="712937" y="1806416"/>
                  <a:pt x="748942" y="1769650"/>
                </a:cubicBezTo>
                <a:lnTo>
                  <a:pt x="1087651" y="1431703"/>
                </a:lnTo>
                <a:lnTo>
                  <a:pt x="1087651" y="3687795"/>
                </a:lnTo>
                <a:cubicBezTo>
                  <a:pt x="1087651" y="3822192"/>
                  <a:pt x="1236051" y="3918490"/>
                  <a:pt x="1540946" y="3982403"/>
                </a:cubicBezTo>
                <a:cubicBezTo>
                  <a:pt x="1774594" y="4031647"/>
                  <a:pt x="2088252" y="4058793"/>
                  <a:pt x="2424675" y="4058793"/>
                </a:cubicBezTo>
                <a:cubicBezTo>
                  <a:pt x="2738333" y="4058793"/>
                  <a:pt x="3761700" y="4032314"/>
                  <a:pt x="3761700" y="3687795"/>
                </a:cubicBezTo>
                <a:lnTo>
                  <a:pt x="3761700" y="1431703"/>
                </a:lnTo>
                <a:lnTo>
                  <a:pt x="4099647" y="1769650"/>
                </a:lnTo>
                <a:cubicBezTo>
                  <a:pt x="4136413" y="1806416"/>
                  <a:pt x="4203279" y="1843850"/>
                  <a:pt x="4314912" y="1813751"/>
                </a:cubicBezTo>
                <a:cubicBezTo>
                  <a:pt x="4519128" y="1758696"/>
                  <a:pt x="4782875" y="1494949"/>
                  <a:pt x="4837930" y="1290733"/>
                </a:cubicBezTo>
                <a:cubicBezTo>
                  <a:pt x="4868028" y="1179100"/>
                  <a:pt x="4830595" y="1111472"/>
                  <a:pt x="4793829" y="1075468"/>
                </a:cubicBezTo>
                <a:close/>
                <a:moveTo>
                  <a:pt x="2895591" y="146971"/>
                </a:moveTo>
                <a:lnTo>
                  <a:pt x="2496684" y="879443"/>
                </a:lnTo>
                <a:cubicBezTo>
                  <a:pt x="2482016" y="905923"/>
                  <a:pt x="2454774" y="922020"/>
                  <a:pt x="2424675" y="922020"/>
                </a:cubicBezTo>
                <a:cubicBezTo>
                  <a:pt x="2394576" y="922020"/>
                  <a:pt x="2366668" y="905828"/>
                  <a:pt x="2351904" y="879443"/>
                </a:cubicBezTo>
                <a:lnTo>
                  <a:pt x="1952997" y="146971"/>
                </a:lnTo>
                <a:lnTo>
                  <a:pt x="2895496" y="146971"/>
                </a:lnTo>
                <a:close/>
                <a:moveTo>
                  <a:pt x="645405" y="1665446"/>
                </a:moveTo>
                <a:cubicBezTo>
                  <a:pt x="628546" y="1682306"/>
                  <a:pt x="596161" y="1677924"/>
                  <a:pt x="571967" y="1671352"/>
                </a:cubicBezTo>
                <a:cubicBezTo>
                  <a:pt x="417662" y="1630204"/>
                  <a:pt x="194396" y="1407605"/>
                  <a:pt x="153248" y="1252633"/>
                </a:cubicBezTo>
                <a:cubicBezTo>
                  <a:pt x="146676" y="1228344"/>
                  <a:pt x="142199" y="1196054"/>
                  <a:pt x="159154" y="1179195"/>
                </a:cubicBezTo>
                <a:lnTo>
                  <a:pt x="226781" y="1111568"/>
                </a:lnTo>
                <a:cubicBezTo>
                  <a:pt x="292885" y="1301877"/>
                  <a:pt x="522818" y="1531811"/>
                  <a:pt x="713128" y="1597914"/>
                </a:cubicBezTo>
                <a:lnTo>
                  <a:pt x="645500" y="1665542"/>
                </a:lnTo>
                <a:close/>
                <a:moveTo>
                  <a:pt x="3614824" y="3687890"/>
                </a:moveTo>
                <a:cubicBezTo>
                  <a:pt x="3614824" y="3767995"/>
                  <a:pt x="3216679" y="3911918"/>
                  <a:pt x="2424675" y="3911918"/>
                </a:cubicBezTo>
                <a:cubicBezTo>
                  <a:pt x="1632672" y="3911918"/>
                  <a:pt x="1234527" y="3767899"/>
                  <a:pt x="1234527" y="3687890"/>
                </a:cubicBezTo>
                <a:lnTo>
                  <a:pt x="1234527" y="3473387"/>
                </a:lnTo>
                <a:cubicBezTo>
                  <a:pt x="1974333" y="3737134"/>
                  <a:pt x="2774338" y="3736372"/>
                  <a:pt x="3614729" y="3469005"/>
                </a:cubicBezTo>
                <a:lnTo>
                  <a:pt x="3614729" y="3687890"/>
                </a:lnTo>
                <a:close/>
                <a:moveTo>
                  <a:pt x="4031352" y="1469993"/>
                </a:moveTo>
                <a:cubicBezTo>
                  <a:pt x="4017350" y="1469993"/>
                  <a:pt x="4004873" y="1467041"/>
                  <a:pt x="3996110" y="1458278"/>
                </a:cubicBezTo>
                <a:lnTo>
                  <a:pt x="3739697" y="1202627"/>
                </a:lnTo>
                <a:cubicBezTo>
                  <a:pt x="3719123" y="1181291"/>
                  <a:pt x="3687500" y="1174718"/>
                  <a:pt x="3659591" y="1186434"/>
                </a:cubicBezTo>
                <a:cubicBezTo>
                  <a:pt x="3632445" y="1197483"/>
                  <a:pt x="3614824" y="1224629"/>
                  <a:pt x="3614824" y="1254062"/>
                </a:cubicBezTo>
                <a:lnTo>
                  <a:pt x="3614824" y="3314700"/>
                </a:lnTo>
                <a:cubicBezTo>
                  <a:pt x="2770719" y="3591687"/>
                  <a:pt x="1970714" y="3592354"/>
                  <a:pt x="1234622" y="3316891"/>
                </a:cubicBezTo>
                <a:lnTo>
                  <a:pt x="1234622" y="1254062"/>
                </a:lnTo>
                <a:cubicBezTo>
                  <a:pt x="1234622" y="1224629"/>
                  <a:pt x="1216239" y="1197483"/>
                  <a:pt x="1189092" y="1186434"/>
                </a:cubicBezTo>
                <a:cubicBezTo>
                  <a:pt x="1159184" y="1173956"/>
                  <a:pt x="1128132" y="1182434"/>
                  <a:pt x="1108987" y="1202627"/>
                </a:cubicBezTo>
                <a:lnTo>
                  <a:pt x="851145" y="1459706"/>
                </a:lnTo>
                <a:cubicBezTo>
                  <a:pt x="834286" y="1475137"/>
                  <a:pt x="802663" y="1470755"/>
                  <a:pt x="779136" y="1464088"/>
                </a:cubicBezTo>
                <a:cubicBezTo>
                  <a:pt x="600352" y="1416368"/>
                  <a:pt x="354512" y="1141762"/>
                  <a:pt x="354512" y="1007174"/>
                </a:cubicBezTo>
                <a:cubicBezTo>
                  <a:pt x="354512" y="993172"/>
                  <a:pt x="357464" y="980694"/>
                  <a:pt x="366227" y="971931"/>
                </a:cubicBezTo>
                <a:lnTo>
                  <a:pt x="1083936" y="253460"/>
                </a:lnTo>
                <a:cubicBezTo>
                  <a:pt x="1152993" y="185166"/>
                  <a:pt x="1244814" y="146971"/>
                  <a:pt x="1342540" y="146971"/>
                </a:cubicBezTo>
                <a:lnTo>
                  <a:pt x="1785548" y="146971"/>
                </a:lnTo>
                <a:lnTo>
                  <a:pt x="2223412" y="949928"/>
                </a:lnTo>
                <a:cubicBezTo>
                  <a:pt x="2263798" y="1024128"/>
                  <a:pt x="2339522" y="1068896"/>
                  <a:pt x="2424675" y="1068896"/>
                </a:cubicBezTo>
                <a:cubicBezTo>
                  <a:pt x="2509829" y="1068896"/>
                  <a:pt x="2584791" y="1024795"/>
                  <a:pt x="2625272" y="949928"/>
                </a:cubicBezTo>
                <a:lnTo>
                  <a:pt x="3063136" y="146971"/>
                </a:lnTo>
                <a:lnTo>
                  <a:pt x="3506811" y="146971"/>
                </a:lnTo>
                <a:cubicBezTo>
                  <a:pt x="3603775" y="146971"/>
                  <a:pt x="3695596" y="185166"/>
                  <a:pt x="3764652" y="253460"/>
                </a:cubicBezTo>
                <a:lnTo>
                  <a:pt x="4483123" y="971931"/>
                </a:lnTo>
                <a:cubicBezTo>
                  <a:pt x="4499316" y="988790"/>
                  <a:pt x="4495601" y="1021175"/>
                  <a:pt x="4489029" y="1045369"/>
                </a:cubicBezTo>
                <a:cubicBezTo>
                  <a:pt x="4440927" y="1222629"/>
                  <a:pt x="4168322" y="1469993"/>
                  <a:pt x="4031352" y="1469993"/>
                </a:cubicBezTo>
                <a:close/>
                <a:moveTo>
                  <a:pt x="4696198" y="1252538"/>
                </a:moveTo>
                <a:cubicBezTo>
                  <a:pt x="4654288" y="1407509"/>
                  <a:pt x="4431688" y="1630109"/>
                  <a:pt x="4277478" y="1671257"/>
                </a:cubicBezTo>
                <a:cubicBezTo>
                  <a:pt x="4253475" y="1677257"/>
                  <a:pt x="4220805" y="1682972"/>
                  <a:pt x="4203279" y="1665351"/>
                </a:cubicBezTo>
                <a:lnTo>
                  <a:pt x="4135651" y="1597724"/>
                </a:lnTo>
                <a:cubicBezTo>
                  <a:pt x="4325961" y="1531620"/>
                  <a:pt x="4555894" y="1301687"/>
                  <a:pt x="4621998" y="1111377"/>
                </a:cubicBezTo>
                <a:lnTo>
                  <a:pt x="4690292" y="1179005"/>
                </a:lnTo>
                <a:cubicBezTo>
                  <a:pt x="4707151" y="1195864"/>
                  <a:pt x="4702770" y="1228249"/>
                  <a:pt x="4696198" y="1252442"/>
                </a:cubicBezTo>
                <a:close/>
              </a:path>
            </a:pathLst>
          </a:custGeom>
          <a:solidFill>
            <a:srgbClr val="1C48E2"/>
          </a:solidFill>
          <a:ln w="0" cap="flat">
            <a:noFill/>
            <a:prstDash val="solid"/>
            <a:miter/>
          </a:ln>
        </p:spPr>
        <p:txBody>
          <a:bodyPr rtlCol="0" anchor="ctr"/>
          <a:lstStyle/>
          <a:p>
            <a:endParaRPr lang="ko-KR" altLang="en-US"/>
          </a:p>
        </p:txBody>
      </p:sp>
    </p:spTree>
    <p:extLst>
      <p:ext uri="{BB962C8B-B14F-4D97-AF65-F5344CB8AC3E}">
        <p14:creationId xmlns:p14="http://schemas.microsoft.com/office/powerpoint/2010/main" val="2214928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3096774632"/>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간편결제 개요 및 시장 현황</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rPr>
                        <a:t>국내 간편결제 시장 주요 이슈</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0" dirty="0">
                          <a:ln>
                            <a:solidFill>
                              <a:schemeClr val="accent1">
                                <a:alpha val="0"/>
                              </a:schemeClr>
                            </a:solidFill>
                          </a:ln>
                          <a:solidFill>
                            <a:schemeClr val="tx2"/>
                          </a:solidFill>
                          <a:latin typeface="+mn-lt"/>
                        </a:rPr>
                        <a:t>8</a:t>
                      </a:r>
                      <a:endParaRPr lang="en-GB" sz="1500" b="0" dirty="0">
                        <a:ln>
                          <a:solidFill>
                            <a:schemeClr val="accent1">
                              <a:alpha val="0"/>
                            </a:schemeClr>
                          </a:solidFill>
                        </a:ln>
                        <a:solidFill>
                          <a:schemeClr val="tx2"/>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국내 간편결제 시장 주요 플레이어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1" dirty="0">
                          <a:ln>
                            <a:solidFill>
                              <a:schemeClr val="accent1">
                                <a:alpha val="0"/>
                              </a:schemeClr>
                            </a:solidFill>
                          </a:ln>
                          <a:solidFill>
                            <a:schemeClr val="bg1"/>
                          </a:solidFill>
                          <a:latin typeface="+mn-lt"/>
                        </a:rPr>
                        <a:t>22</a:t>
                      </a:r>
                      <a:endParaRPr lang="en-GB" sz="1500" b="1" dirty="0">
                        <a:ln>
                          <a:solidFill>
                            <a:schemeClr val="accent1">
                              <a:alpha val="0"/>
                            </a:schemeClr>
                          </a:solidFill>
                        </a:ln>
                        <a:solidFill>
                          <a:schemeClr val="bg1"/>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30</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0" marR="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pic>
        <p:nvPicPr>
          <p:cNvPr id="18" name="그림 17">
            <a:extLst>
              <a:ext uri="{FF2B5EF4-FFF2-40B4-BE49-F238E27FC236}">
                <a16:creationId xmlns:a16="http://schemas.microsoft.com/office/drawing/2014/main" id="{DE2072AD-7408-4BC9-A49A-8D7F9FD95B14}"/>
              </a:ext>
            </a:extLst>
          </p:cNvPr>
          <p:cNvPicPr>
            <a:picLocks noChangeAspect="1"/>
          </p:cNvPicPr>
          <p:nvPr/>
        </p:nvPicPr>
        <p:blipFill>
          <a:blip r:embed="rId3"/>
          <a:stretch>
            <a:fillRect/>
          </a:stretch>
        </p:blipFill>
        <p:spPr>
          <a:xfrm>
            <a:off x="488950" y="6426758"/>
            <a:ext cx="766820" cy="172800"/>
          </a:xfrm>
          <a:prstGeom prst="rect">
            <a:avLst/>
          </a:prstGeom>
        </p:spPr>
      </p:pic>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22</a:t>
            </a:fld>
            <a:endParaRPr lang="en-GB" dirty="0">
              <a:ln>
                <a:solidFill>
                  <a:schemeClr val="accent1">
                    <a:alpha val="0"/>
                  </a:schemeClr>
                </a:solidFill>
              </a:ln>
              <a:solidFill>
                <a:schemeClr val="tx2"/>
              </a:solidFill>
              <a:cs typeface="Arial" panose="020B0604020202020204" pitchFamily="34" charset="0"/>
            </a:endParaRPr>
          </a:p>
        </p:txBody>
      </p:sp>
      <p:sp>
        <p:nvSpPr>
          <p:cNvPr id="20" name="TextBox 19">
            <a:extLst>
              <a:ext uri="{FF2B5EF4-FFF2-40B4-BE49-F238E27FC236}">
                <a16:creationId xmlns:a16="http://schemas.microsoft.com/office/drawing/2014/main" id="{7497FC91-BEC0-4A35-ADBB-FD9EFE54701F}"/>
              </a:ext>
              <a:ext uri="{C183D7F6-B498-43B3-948B-1728B52AA6E4}">
                <adec:decorative xmlns:adec="http://schemas.microsoft.com/office/drawing/2017/decorative" val="1"/>
              </a:ext>
            </a:extLst>
          </p:cNvPr>
          <p:cNvSpPr txBox="1"/>
          <p:nvPr/>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2022 KPMG Samjong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3058879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a:extLst>
              <a:ext uri="{FF2B5EF4-FFF2-40B4-BE49-F238E27FC236}">
                <a16:creationId xmlns:a16="http://schemas.microsoft.com/office/drawing/2014/main" id="{D4DE3DB6-0098-4793-AC57-E2A1DBA3C717}"/>
              </a:ext>
            </a:extLst>
          </p:cNvPr>
          <p:cNvGrpSpPr/>
          <p:nvPr/>
        </p:nvGrpSpPr>
        <p:grpSpPr>
          <a:xfrm>
            <a:off x="497672" y="2948210"/>
            <a:ext cx="8919378" cy="3027288"/>
            <a:chOff x="497672" y="2916311"/>
            <a:chExt cx="8919378" cy="2964567"/>
          </a:xfrm>
        </p:grpSpPr>
        <p:sp>
          <p:nvSpPr>
            <p:cNvPr id="79" name="직사각형 78">
              <a:extLst>
                <a:ext uri="{FF2B5EF4-FFF2-40B4-BE49-F238E27FC236}">
                  <a16:creationId xmlns:a16="http://schemas.microsoft.com/office/drawing/2014/main" id="{F707CF3E-22F2-DD4F-37C5-BEECF8B16EDA}"/>
                </a:ext>
              </a:extLst>
            </p:cNvPr>
            <p:cNvSpPr/>
            <p:nvPr/>
          </p:nvSpPr>
          <p:spPr>
            <a:xfrm>
              <a:off x="497672" y="5412326"/>
              <a:ext cx="8919378" cy="468552"/>
            </a:xfrm>
            <a:prstGeom prst="rect">
              <a:avLst/>
            </a:prstGeom>
            <a:solidFill>
              <a:srgbClr val="FFEBE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78" name="직사각형 77">
              <a:extLst>
                <a:ext uri="{FF2B5EF4-FFF2-40B4-BE49-F238E27FC236}">
                  <a16:creationId xmlns:a16="http://schemas.microsoft.com/office/drawing/2014/main" id="{107163CB-AA7D-8AB1-5857-13DBE43D80C9}"/>
                </a:ext>
              </a:extLst>
            </p:cNvPr>
            <p:cNvSpPr/>
            <p:nvPr/>
          </p:nvSpPr>
          <p:spPr>
            <a:xfrm>
              <a:off x="497672" y="4890523"/>
              <a:ext cx="8919378" cy="525226"/>
            </a:xfrm>
            <a:prstGeom prst="rect">
              <a:avLst/>
            </a:prstGeom>
            <a:solidFill>
              <a:srgbClr val="EEFB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77" name="직사각형 76">
              <a:extLst>
                <a:ext uri="{FF2B5EF4-FFF2-40B4-BE49-F238E27FC236}">
                  <a16:creationId xmlns:a16="http://schemas.microsoft.com/office/drawing/2014/main" id="{35B86F47-9C44-F969-B93D-9E80D2F03D7E}"/>
                </a:ext>
              </a:extLst>
            </p:cNvPr>
            <p:cNvSpPr/>
            <p:nvPr/>
          </p:nvSpPr>
          <p:spPr>
            <a:xfrm>
              <a:off x="497672" y="4396970"/>
              <a:ext cx="8919378" cy="496800"/>
            </a:xfrm>
            <a:prstGeom prst="rect">
              <a:avLst/>
            </a:prstGeom>
            <a:solidFill>
              <a:srgbClr val="FFFCE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76" name="직사각형 75">
              <a:extLst>
                <a:ext uri="{FF2B5EF4-FFF2-40B4-BE49-F238E27FC236}">
                  <a16:creationId xmlns:a16="http://schemas.microsoft.com/office/drawing/2014/main" id="{7A50BE41-61BC-2B0F-8875-D076C1ED5203}"/>
                </a:ext>
              </a:extLst>
            </p:cNvPr>
            <p:cNvSpPr/>
            <p:nvPr/>
          </p:nvSpPr>
          <p:spPr>
            <a:xfrm>
              <a:off x="497672" y="3903417"/>
              <a:ext cx="8919378" cy="496800"/>
            </a:xfrm>
            <a:prstGeom prst="rect">
              <a:avLst/>
            </a:prstGeom>
            <a:solidFill>
              <a:srgbClr val="E0FBF8"/>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75" name="직사각형 74">
              <a:extLst>
                <a:ext uri="{FF2B5EF4-FFF2-40B4-BE49-F238E27FC236}">
                  <a16:creationId xmlns:a16="http://schemas.microsoft.com/office/drawing/2014/main" id="{B79CFA3C-85CE-6465-BDB3-D0E7B25E8279}"/>
                </a:ext>
              </a:extLst>
            </p:cNvPr>
            <p:cNvSpPr/>
            <p:nvPr/>
          </p:nvSpPr>
          <p:spPr>
            <a:xfrm>
              <a:off x="497672" y="3409864"/>
              <a:ext cx="8919378" cy="49680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74" name="직사각형 73">
              <a:extLst>
                <a:ext uri="{FF2B5EF4-FFF2-40B4-BE49-F238E27FC236}">
                  <a16:creationId xmlns:a16="http://schemas.microsoft.com/office/drawing/2014/main" id="{4D2F410A-CFDB-5D73-B51B-47ACB076009E}"/>
                </a:ext>
              </a:extLst>
            </p:cNvPr>
            <p:cNvSpPr/>
            <p:nvPr/>
          </p:nvSpPr>
          <p:spPr>
            <a:xfrm>
              <a:off x="497672" y="2916311"/>
              <a:ext cx="8919378" cy="496800"/>
            </a:xfrm>
            <a:prstGeom prst="rect">
              <a:avLst/>
            </a:prstGeom>
            <a:solidFill>
              <a:schemeClr val="accent3">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플레이어 동향</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한눈에 보는 간편결제 주요 플레이어 동향</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t>휴대폰제조사</a:t>
            </a:r>
            <a:r>
              <a:rPr lang="en-US" altLang="ko-KR" dirty="0"/>
              <a:t>, </a:t>
            </a:r>
            <a:r>
              <a:rPr lang="ko-KR" altLang="en-US" dirty="0" err="1"/>
              <a:t>빅테크</a:t>
            </a:r>
            <a:r>
              <a:rPr lang="en-US" altLang="ko-KR" dirty="0"/>
              <a:t>, </a:t>
            </a:r>
            <a:r>
              <a:rPr lang="ko-KR" altLang="en-US" dirty="0" err="1"/>
              <a:t>핀테크</a:t>
            </a:r>
            <a:r>
              <a:rPr lang="ko-KR" altLang="en-US" dirty="0"/>
              <a:t> 등 금융기업 외 다양한 분야의 플레이어가 간편결제 생태계에서 활약하고 있으며</a:t>
            </a:r>
            <a:r>
              <a:rPr lang="en-US" altLang="ko-KR" dirty="0"/>
              <a:t>, </a:t>
            </a:r>
            <a:r>
              <a:rPr lang="ko-KR" altLang="en-US" dirty="0"/>
              <a:t>간편결제 서비스 </a:t>
            </a:r>
            <a:r>
              <a:rPr lang="ko-KR" altLang="en-US" dirty="0" err="1"/>
              <a:t>제공뿐만</a:t>
            </a:r>
            <a:r>
              <a:rPr lang="ko-KR" altLang="en-US" dirty="0"/>
              <a:t> 아니라 </a:t>
            </a:r>
            <a:r>
              <a:rPr lang="ko-KR" altLang="en-US" dirty="0" err="1"/>
              <a:t>합종연횡</a:t>
            </a:r>
            <a:r>
              <a:rPr lang="en-US" altLang="ko-KR" dirty="0"/>
              <a:t>, </a:t>
            </a:r>
            <a:r>
              <a:rPr lang="ko-KR" altLang="en-US" dirty="0"/>
              <a:t>연계 서비스 출시</a:t>
            </a:r>
            <a:r>
              <a:rPr lang="en-US" altLang="ko-KR" dirty="0"/>
              <a:t>, </a:t>
            </a:r>
            <a:r>
              <a:rPr lang="ko-KR" altLang="en-US" dirty="0"/>
              <a:t>해외 진출 등 연관 서비스로 활발하게 확장 중인 모습임</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968610"/>
            <a:ext cx="892805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lang="en-US" altLang="ko-KR" dirty="0">
              <a:solidFill>
                <a:srgbClr val="FFFFFF">
                  <a:lumMod val="50000"/>
                </a:srgbClr>
              </a:solidFill>
            </a:endParaRPr>
          </a:p>
        </p:txBody>
      </p:sp>
      <p:grpSp>
        <p:nvGrpSpPr>
          <p:cNvPr id="5" name="그룹 4">
            <a:extLst>
              <a:ext uri="{FF2B5EF4-FFF2-40B4-BE49-F238E27FC236}">
                <a16:creationId xmlns:a16="http://schemas.microsoft.com/office/drawing/2014/main" id="{88289F29-1C1C-18E8-88B7-62AA7320706A}"/>
              </a:ext>
            </a:extLst>
          </p:cNvPr>
          <p:cNvGrpSpPr/>
          <p:nvPr/>
        </p:nvGrpSpPr>
        <p:grpSpPr>
          <a:xfrm>
            <a:off x="489000" y="2176483"/>
            <a:ext cx="8928050" cy="276837"/>
            <a:chOff x="704850" y="2013298"/>
            <a:chExt cx="4140200" cy="276837"/>
          </a:xfrm>
        </p:grpSpPr>
        <p:sp>
          <p:nvSpPr>
            <p:cNvPr id="6" name="TextBox 5">
              <a:extLst>
                <a:ext uri="{FF2B5EF4-FFF2-40B4-BE49-F238E27FC236}">
                  <a16:creationId xmlns:a16="http://schemas.microsoft.com/office/drawing/2014/main" id="{FF5EDC97-1375-2FB2-30DB-8720E775A8A1}"/>
                </a:ext>
              </a:extLst>
            </p:cNvPr>
            <p:cNvSpPr txBox="1"/>
            <p:nvPr/>
          </p:nvSpPr>
          <p:spPr>
            <a:xfrm>
              <a:off x="704850" y="2057487"/>
              <a:ext cx="146441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주요 간편결제 플레이어의 연도별 비즈니스 동향</a:t>
              </a:r>
            </a:p>
          </p:txBody>
        </p:sp>
        <p:cxnSp>
          <p:nvCxnSpPr>
            <p:cNvPr id="7" name="직선 연결선 6">
              <a:extLst>
                <a:ext uri="{FF2B5EF4-FFF2-40B4-BE49-F238E27FC236}">
                  <a16:creationId xmlns:a16="http://schemas.microsoft.com/office/drawing/2014/main" id="{4822982A-2CE7-1E0F-571A-A2EDB959118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B7ABBA67-3352-B154-DCD0-B9EEC2DF7ED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직선 연결선 12">
            <a:extLst>
              <a:ext uri="{FF2B5EF4-FFF2-40B4-BE49-F238E27FC236}">
                <a16:creationId xmlns:a16="http://schemas.microsoft.com/office/drawing/2014/main" id="{25D4280A-2F2F-DAEC-0F0E-7BC216B24929}"/>
              </a:ext>
            </a:extLst>
          </p:cNvPr>
          <p:cNvCxnSpPr/>
          <p:nvPr/>
        </p:nvCxnSpPr>
        <p:spPr>
          <a:xfrm>
            <a:off x="479340" y="2812834"/>
            <a:ext cx="8941107" cy="0"/>
          </a:xfrm>
          <a:prstGeom prst="line">
            <a:avLst/>
          </a:prstGeom>
          <a:ln w="28575">
            <a:solidFill>
              <a:srgbClr val="00B8F5"/>
            </a:solidFill>
          </a:ln>
        </p:spPr>
        <p:style>
          <a:lnRef idx="1">
            <a:schemeClr val="accent1"/>
          </a:lnRef>
          <a:fillRef idx="0">
            <a:schemeClr val="accent1"/>
          </a:fillRef>
          <a:effectRef idx="0">
            <a:schemeClr val="accent1"/>
          </a:effectRef>
          <a:fontRef idx="minor">
            <a:schemeClr val="tx1"/>
          </a:fontRef>
        </p:style>
      </p:cxnSp>
      <p:grpSp>
        <p:nvGrpSpPr>
          <p:cNvPr id="43" name="그룹 42">
            <a:extLst>
              <a:ext uri="{FF2B5EF4-FFF2-40B4-BE49-F238E27FC236}">
                <a16:creationId xmlns:a16="http://schemas.microsoft.com/office/drawing/2014/main" id="{A5407CFC-65B7-19A0-5D05-8072F0CEDA23}"/>
              </a:ext>
            </a:extLst>
          </p:cNvPr>
          <p:cNvGrpSpPr/>
          <p:nvPr/>
        </p:nvGrpSpPr>
        <p:grpSpPr>
          <a:xfrm>
            <a:off x="1534906" y="2549016"/>
            <a:ext cx="332651" cy="321056"/>
            <a:chOff x="1487442" y="2549016"/>
            <a:chExt cx="332651" cy="321056"/>
          </a:xfrm>
        </p:grpSpPr>
        <p:sp>
          <p:nvSpPr>
            <p:cNvPr id="14" name="타원 13">
              <a:extLst>
                <a:ext uri="{FF2B5EF4-FFF2-40B4-BE49-F238E27FC236}">
                  <a16:creationId xmlns:a16="http://schemas.microsoft.com/office/drawing/2014/main" id="{C4549B40-607E-0070-841D-AD6D776179E5}"/>
                </a:ext>
              </a:extLst>
            </p:cNvPr>
            <p:cNvSpPr/>
            <p:nvPr/>
          </p:nvSpPr>
          <p:spPr>
            <a:xfrm>
              <a:off x="1598326" y="2759188"/>
              <a:ext cx="110884" cy="110884"/>
            </a:xfrm>
            <a:prstGeom prst="ellipse">
              <a:avLst/>
            </a:prstGeom>
            <a:solidFill>
              <a:schemeClr val="bg1"/>
            </a:solidFill>
            <a:ln w="19050">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1" name="TextBox 30">
              <a:extLst>
                <a:ext uri="{FF2B5EF4-FFF2-40B4-BE49-F238E27FC236}">
                  <a16:creationId xmlns:a16="http://schemas.microsoft.com/office/drawing/2014/main" id="{97FE081D-3CFE-3BFE-688E-AC4C451E132D}"/>
                </a:ext>
              </a:extLst>
            </p:cNvPr>
            <p:cNvSpPr txBox="1"/>
            <p:nvPr/>
          </p:nvSpPr>
          <p:spPr>
            <a:xfrm>
              <a:off x="1487442" y="2549016"/>
              <a:ext cx="332651" cy="157997"/>
            </a:xfrm>
            <a:prstGeom prst="rect">
              <a:avLst/>
            </a:prstGeom>
            <a:noFill/>
            <a:ln>
              <a:noFill/>
            </a:ln>
          </p:spPr>
          <p:txBody>
            <a:bodyPr wrap="square" lIns="0" tIns="0" rIns="0" bIns="0" rtlCol="0">
              <a:spAutoFit/>
            </a:bodyPr>
            <a:lstStyle/>
            <a:p>
              <a:pPr algn="ctr"/>
              <a:r>
                <a:rPr lang="en-US" altLang="ko-KR"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rPr>
                <a:t>2014</a:t>
              </a:r>
              <a:endParaRPr lang="ko-KR" altLang="en-US"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endParaRPr>
            </a:p>
          </p:txBody>
        </p:sp>
      </p:grpSp>
      <p:grpSp>
        <p:nvGrpSpPr>
          <p:cNvPr id="27" name="그룹 26">
            <a:extLst>
              <a:ext uri="{FF2B5EF4-FFF2-40B4-BE49-F238E27FC236}">
                <a16:creationId xmlns:a16="http://schemas.microsoft.com/office/drawing/2014/main" id="{3D21F19B-A8C3-1510-D94A-88C9C7CDAA05}"/>
              </a:ext>
            </a:extLst>
          </p:cNvPr>
          <p:cNvGrpSpPr/>
          <p:nvPr/>
        </p:nvGrpSpPr>
        <p:grpSpPr>
          <a:xfrm>
            <a:off x="2317639" y="2549016"/>
            <a:ext cx="332651" cy="321056"/>
            <a:chOff x="2276047" y="2549016"/>
            <a:chExt cx="332651" cy="321056"/>
          </a:xfrm>
        </p:grpSpPr>
        <p:sp>
          <p:nvSpPr>
            <p:cNvPr id="18" name="타원 17">
              <a:extLst>
                <a:ext uri="{FF2B5EF4-FFF2-40B4-BE49-F238E27FC236}">
                  <a16:creationId xmlns:a16="http://schemas.microsoft.com/office/drawing/2014/main" id="{56FC7E87-81FF-3185-93DB-D572FFD986B5}"/>
                </a:ext>
              </a:extLst>
            </p:cNvPr>
            <p:cNvSpPr/>
            <p:nvPr/>
          </p:nvSpPr>
          <p:spPr>
            <a:xfrm>
              <a:off x="2386931" y="2759188"/>
              <a:ext cx="110884" cy="110884"/>
            </a:xfrm>
            <a:prstGeom prst="ellipse">
              <a:avLst/>
            </a:prstGeom>
            <a:solidFill>
              <a:schemeClr val="bg1"/>
            </a:solidFill>
            <a:ln w="19050">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2" name="TextBox 31">
              <a:extLst>
                <a:ext uri="{FF2B5EF4-FFF2-40B4-BE49-F238E27FC236}">
                  <a16:creationId xmlns:a16="http://schemas.microsoft.com/office/drawing/2014/main" id="{DC878CDE-6E4A-FC21-17C5-9060B39F6EE4}"/>
                </a:ext>
              </a:extLst>
            </p:cNvPr>
            <p:cNvSpPr txBox="1"/>
            <p:nvPr/>
          </p:nvSpPr>
          <p:spPr>
            <a:xfrm>
              <a:off x="2276047" y="2549016"/>
              <a:ext cx="332651" cy="157997"/>
            </a:xfrm>
            <a:prstGeom prst="rect">
              <a:avLst/>
            </a:prstGeom>
            <a:noFill/>
            <a:ln>
              <a:noFill/>
            </a:ln>
          </p:spPr>
          <p:txBody>
            <a:bodyPr wrap="square" lIns="0" tIns="0" rIns="0" bIns="0" rtlCol="0">
              <a:spAutoFit/>
            </a:bodyPr>
            <a:lstStyle/>
            <a:p>
              <a:pPr algn="ctr"/>
              <a:r>
                <a:rPr lang="en-US" altLang="ko-KR"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rPr>
                <a:t>2015</a:t>
              </a:r>
              <a:endParaRPr lang="ko-KR" altLang="en-US"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endParaRPr>
            </a:p>
          </p:txBody>
        </p:sp>
      </p:grpSp>
      <p:grpSp>
        <p:nvGrpSpPr>
          <p:cNvPr id="16" name="그룹 15">
            <a:extLst>
              <a:ext uri="{FF2B5EF4-FFF2-40B4-BE49-F238E27FC236}">
                <a16:creationId xmlns:a16="http://schemas.microsoft.com/office/drawing/2014/main" id="{7A1F6433-F55E-DAA3-ECED-330FB5481CD5}"/>
              </a:ext>
            </a:extLst>
          </p:cNvPr>
          <p:cNvGrpSpPr/>
          <p:nvPr/>
        </p:nvGrpSpPr>
        <p:grpSpPr>
          <a:xfrm>
            <a:off x="3100372" y="2549016"/>
            <a:ext cx="332651" cy="321056"/>
            <a:chOff x="3064652" y="2549016"/>
            <a:chExt cx="332651" cy="321056"/>
          </a:xfrm>
        </p:grpSpPr>
        <p:sp>
          <p:nvSpPr>
            <p:cNvPr id="19" name="타원 18">
              <a:extLst>
                <a:ext uri="{FF2B5EF4-FFF2-40B4-BE49-F238E27FC236}">
                  <a16:creationId xmlns:a16="http://schemas.microsoft.com/office/drawing/2014/main" id="{B52A9370-28B9-1F01-27A0-2E710FCA1CD7}"/>
                </a:ext>
              </a:extLst>
            </p:cNvPr>
            <p:cNvSpPr/>
            <p:nvPr/>
          </p:nvSpPr>
          <p:spPr>
            <a:xfrm>
              <a:off x="3175535" y="2759188"/>
              <a:ext cx="110884" cy="110884"/>
            </a:xfrm>
            <a:prstGeom prst="ellipse">
              <a:avLst/>
            </a:prstGeom>
            <a:solidFill>
              <a:schemeClr val="bg1"/>
            </a:solidFill>
            <a:ln w="19050">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3" name="TextBox 32">
              <a:extLst>
                <a:ext uri="{FF2B5EF4-FFF2-40B4-BE49-F238E27FC236}">
                  <a16:creationId xmlns:a16="http://schemas.microsoft.com/office/drawing/2014/main" id="{1CA1843D-03F7-DF98-F0D2-E4BF44619292}"/>
                </a:ext>
              </a:extLst>
            </p:cNvPr>
            <p:cNvSpPr txBox="1"/>
            <p:nvPr/>
          </p:nvSpPr>
          <p:spPr>
            <a:xfrm>
              <a:off x="3064652" y="2549016"/>
              <a:ext cx="332651" cy="157997"/>
            </a:xfrm>
            <a:prstGeom prst="rect">
              <a:avLst/>
            </a:prstGeom>
            <a:noFill/>
            <a:ln>
              <a:noFill/>
            </a:ln>
          </p:spPr>
          <p:txBody>
            <a:bodyPr wrap="square" lIns="0" tIns="0" rIns="0" bIns="0" rtlCol="0">
              <a:spAutoFit/>
            </a:bodyPr>
            <a:lstStyle/>
            <a:p>
              <a:pPr algn="ctr"/>
              <a:r>
                <a:rPr lang="en-US" altLang="ko-KR"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rPr>
                <a:t>2016</a:t>
              </a:r>
              <a:endParaRPr lang="ko-KR" altLang="en-US"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endParaRPr>
            </a:p>
          </p:txBody>
        </p:sp>
      </p:grpSp>
      <p:grpSp>
        <p:nvGrpSpPr>
          <p:cNvPr id="15" name="그룹 14">
            <a:extLst>
              <a:ext uri="{FF2B5EF4-FFF2-40B4-BE49-F238E27FC236}">
                <a16:creationId xmlns:a16="http://schemas.microsoft.com/office/drawing/2014/main" id="{9B2A5A1C-AD07-5AA4-D573-92C9550AA09B}"/>
              </a:ext>
            </a:extLst>
          </p:cNvPr>
          <p:cNvGrpSpPr/>
          <p:nvPr/>
        </p:nvGrpSpPr>
        <p:grpSpPr>
          <a:xfrm>
            <a:off x="3883105" y="2549016"/>
            <a:ext cx="332651" cy="321056"/>
            <a:chOff x="3853256" y="2549016"/>
            <a:chExt cx="332651" cy="321056"/>
          </a:xfrm>
        </p:grpSpPr>
        <p:sp>
          <p:nvSpPr>
            <p:cNvPr id="20" name="타원 19">
              <a:extLst>
                <a:ext uri="{FF2B5EF4-FFF2-40B4-BE49-F238E27FC236}">
                  <a16:creationId xmlns:a16="http://schemas.microsoft.com/office/drawing/2014/main" id="{67B789D6-154D-ED49-A1CF-3D384E36314C}"/>
                </a:ext>
              </a:extLst>
            </p:cNvPr>
            <p:cNvSpPr/>
            <p:nvPr/>
          </p:nvSpPr>
          <p:spPr>
            <a:xfrm>
              <a:off x="3964140" y="2759188"/>
              <a:ext cx="110884" cy="110884"/>
            </a:xfrm>
            <a:prstGeom prst="ellipse">
              <a:avLst/>
            </a:prstGeom>
            <a:solidFill>
              <a:schemeClr val="bg1"/>
            </a:solidFill>
            <a:ln w="19050">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4" name="TextBox 33">
              <a:extLst>
                <a:ext uri="{FF2B5EF4-FFF2-40B4-BE49-F238E27FC236}">
                  <a16:creationId xmlns:a16="http://schemas.microsoft.com/office/drawing/2014/main" id="{BCB72D56-862B-0CAB-0E8F-94F3A5197AE1}"/>
                </a:ext>
              </a:extLst>
            </p:cNvPr>
            <p:cNvSpPr txBox="1"/>
            <p:nvPr/>
          </p:nvSpPr>
          <p:spPr>
            <a:xfrm>
              <a:off x="3853256" y="2549016"/>
              <a:ext cx="332651" cy="157997"/>
            </a:xfrm>
            <a:prstGeom prst="rect">
              <a:avLst/>
            </a:prstGeom>
            <a:noFill/>
            <a:ln>
              <a:noFill/>
            </a:ln>
          </p:spPr>
          <p:txBody>
            <a:bodyPr wrap="square" lIns="0" tIns="0" rIns="0" bIns="0" rtlCol="0">
              <a:spAutoFit/>
            </a:bodyPr>
            <a:lstStyle/>
            <a:p>
              <a:pPr algn="ctr"/>
              <a:r>
                <a:rPr lang="en-US" altLang="ko-KR"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rPr>
                <a:t>2017</a:t>
              </a:r>
              <a:endParaRPr lang="ko-KR" altLang="en-US"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endParaRPr>
            </a:p>
          </p:txBody>
        </p:sp>
      </p:grpSp>
      <p:grpSp>
        <p:nvGrpSpPr>
          <p:cNvPr id="12" name="그룹 11">
            <a:extLst>
              <a:ext uri="{FF2B5EF4-FFF2-40B4-BE49-F238E27FC236}">
                <a16:creationId xmlns:a16="http://schemas.microsoft.com/office/drawing/2014/main" id="{788BFBB9-BA76-3A31-FCAA-F4D4306454FF}"/>
              </a:ext>
            </a:extLst>
          </p:cNvPr>
          <p:cNvGrpSpPr/>
          <p:nvPr/>
        </p:nvGrpSpPr>
        <p:grpSpPr>
          <a:xfrm>
            <a:off x="4665838" y="2549016"/>
            <a:ext cx="332651" cy="321056"/>
            <a:chOff x="4641861" y="2549016"/>
            <a:chExt cx="332651" cy="321056"/>
          </a:xfrm>
        </p:grpSpPr>
        <p:sp>
          <p:nvSpPr>
            <p:cNvPr id="21" name="타원 20">
              <a:extLst>
                <a:ext uri="{FF2B5EF4-FFF2-40B4-BE49-F238E27FC236}">
                  <a16:creationId xmlns:a16="http://schemas.microsoft.com/office/drawing/2014/main" id="{0F4794D9-74C8-F558-14A5-9366B4384223}"/>
                </a:ext>
              </a:extLst>
            </p:cNvPr>
            <p:cNvSpPr/>
            <p:nvPr/>
          </p:nvSpPr>
          <p:spPr>
            <a:xfrm>
              <a:off x="4752745" y="2759188"/>
              <a:ext cx="110884" cy="110884"/>
            </a:xfrm>
            <a:prstGeom prst="ellipse">
              <a:avLst/>
            </a:prstGeom>
            <a:solidFill>
              <a:schemeClr val="bg1"/>
            </a:solidFill>
            <a:ln w="19050">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5" name="TextBox 34">
              <a:extLst>
                <a:ext uri="{FF2B5EF4-FFF2-40B4-BE49-F238E27FC236}">
                  <a16:creationId xmlns:a16="http://schemas.microsoft.com/office/drawing/2014/main" id="{3820EE92-5A38-960E-77A0-E3CE64400D2B}"/>
                </a:ext>
              </a:extLst>
            </p:cNvPr>
            <p:cNvSpPr txBox="1"/>
            <p:nvPr/>
          </p:nvSpPr>
          <p:spPr>
            <a:xfrm>
              <a:off x="4641861" y="2549016"/>
              <a:ext cx="332651" cy="157997"/>
            </a:xfrm>
            <a:prstGeom prst="rect">
              <a:avLst/>
            </a:prstGeom>
            <a:noFill/>
            <a:ln>
              <a:noFill/>
            </a:ln>
          </p:spPr>
          <p:txBody>
            <a:bodyPr wrap="square" lIns="0" tIns="0" rIns="0" bIns="0" rtlCol="0">
              <a:spAutoFit/>
            </a:bodyPr>
            <a:lstStyle/>
            <a:p>
              <a:pPr algn="ctr"/>
              <a:r>
                <a:rPr lang="en-US" altLang="ko-KR"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rPr>
                <a:t>2018</a:t>
              </a:r>
              <a:endParaRPr lang="ko-KR" altLang="en-US"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endParaRPr>
            </a:p>
          </p:txBody>
        </p:sp>
      </p:grpSp>
      <p:grpSp>
        <p:nvGrpSpPr>
          <p:cNvPr id="11" name="그룹 10">
            <a:extLst>
              <a:ext uri="{FF2B5EF4-FFF2-40B4-BE49-F238E27FC236}">
                <a16:creationId xmlns:a16="http://schemas.microsoft.com/office/drawing/2014/main" id="{97578BAD-921A-85E5-C1B9-5E21F1753A7A}"/>
              </a:ext>
            </a:extLst>
          </p:cNvPr>
          <p:cNvGrpSpPr/>
          <p:nvPr/>
        </p:nvGrpSpPr>
        <p:grpSpPr>
          <a:xfrm>
            <a:off x="5448571" y="2549016"/>
            <a:ext cx="332651" cy="321056"/>
            <a:chOff x="5430465" y="2549016"/>
            <a:chExt cx="332651" cy="321056"/>
          </a:xfrm>
        </p:grpSpPr>
        <p:sp>
          <p:nvSpPr>
            <p:cNvPr id="22" name="타원 21">
              <a:extLst>
                <a:ext uri="{FF2B5EF4-FFF2-40B4-BE49-F238E27FC236}">
                  <a16:creationId xmlns:a16="http://schemas.microsoft.com/office/drawing/2014/main" id="{D23B72B5-A416-626B-8E77-FA07DBA49D63}"/>
                </a:ext>
              </a:extLst>
            </p:cNvPr>
            <p:cNvSpPr/>
            <p:nvPr/>
          </p:nvSpPr>
          <p:spPr>
            <a:xfrm>
              <a:off x="5541349" y="2759188"/>
              <a:ext cx="110884" cy="110884"/>
            </a:xfrm>
            <a:prstGeom prst="ellipse">
              <a:avLst/>
            </a:prstGeom>
            <a:solidFill>
              <a:schemeClr val="bg1"/>
            </a:solidFill>
            <a:ln w="19050">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462848F4-19BD-89EA-C606-12DCB43E1DB7}"/>
                </a:ext>
              </a:extLst>
            </p:cNvPr>
            <p:cNvSpPr txBox="1"/>
            <p:nvPr/>
          </p:nvSpPr>
          <p:spPr>
            <a:xfrm>
              <a:off x="5430465" y="2549016"/>
              <a:ext cx="332651" cy="157997"/>
            </a:xfrm>
            <a:prstGeom prst="rect">
              <a:avLst/>
            </a:prstGeom>
            <a:noFill/>
            <a:ln>
              <a:noFill/>
            </a:ln>
          </p:spPr>
          <p:txBody>
            <a:bodyPr wrap="square" lIns="0" tIns="0" rIns="0" bIns="0" rtlCol="0">
              <a:spAutoFit/>
            </a:bodyPr>
            <a:lstStyle/>
            <a:p>
              <a:pPr algn="ctr"/>
              <a:r>
                <a:rPr lang="en-US" altLang="ko-KR"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rPr>
                <a:t>2019</a:t>
              </a:r>
              <a:endParaRPr lang="ko-KR" altLang="en-US"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endParaRPr>
            </a:p>
          </p:txBody>
        </p:sp>
      </p:grpSp>
      <p:grpSp>
        <p:nvGrpSpPr>
          <p:cNvPr id="10" name="그룹 9">
            <a:extLst>
              <a:ext uri="{FF2B5EF4-FFF2-40B4-BE49-F238E27FC236}">
                <a16:creationId xmlns:a16="http://schemas.microsoft.com/office/drawing/2014/main" id="{95214540-EFC9-93EC-DDC3-54FF98AC8BE5}"/>
              </a:ext>
            </a:extLst>
          </p:cNvPr>
          <p:cNvGrpSpPr/>
          <p:nvPr/>
        </p:nvGrpSpPr>
        <p:grpSpPr>
          <a:xfrm>
            <a:off x="6231304" y="2549016"/>
            <a:ext cx="332651" cy="321056"/>
            <a:chOff x="6219070" y="2549016"/>
            <a:chExt cx="332651" cy="321056"/>
          </a:xfrm>
        </p:grpSpPr>
        <p:sp>
          <p:nvSpPr>
            <p:cNvPr id="23" name="타원 22">
              <a:extLst>
                <a:ext uri="{FF2B5EF4-FFF2-40B4-BE49-F238E27FC236}">
                  <a16:creationId xmlns:a16="http://schemas.microsoft.com/office/drawing/2014/main" id="{95A4266E-CC58-7938-9E01-B38E34E7BB6F}"/>
                </a:ext>
              </a:extLst>
            </p:cNvPr>
            <p:cNvSpPr/>
            <p:nvPr/>
          </p:nvSpPr>
          <p:spPr>
            <a:xfrm>
              <a:off x="6329954" y="2759188"/>
              <a:ext cx="110884" cy="110884"/>
            </a:xfrm>
            <a:prstGeom prst="ellipse">
              <a:avLst/>
            </a:prstGeom>
            <a:solidFill>
              <a:schemeClr val="bg1"/>
            </a:solidFill>
            <a:ln w="19050">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7" name="TextBox 36">
              <a:extLst>
                <a:ext uri="{FF2B5EF4-FFF2-40B4-BE49-F238E27FC236}">
                  <a16:creationId xmlns:a16="http://schemas.microsoft.com/office/drawing/2014/main" id="{1B992F63-0268-21F3-C5C2-0A5F0C948186}"/>
                </a:ext>
              </a:extLst>
            </p:cNvPr>
            <p:cNvSpPr txBox="1"/>
            <p:nvPr/>
          </p:nvSpPr>
          <p:spPr>
            <a:xfrm>
              <a:off x="6219070" y="2549016"/>
              <a:ext cx="332651" cy="157997"/>
            </a:xfrm>
            <a:prstGeom prst="rect">
              <a:avLst/>
            </a:prstGeom>
            <a:noFill/>
            <a:ln>
              <a:noFill/>
            </a:ln>
          </p:spPr>
          <p:txBody>
            <a:bodyPr wrap="square" lIns="0" tIns="0" rIns="0" bIns="0" rtlCol="0">
              <a:spAutoFit/>
            </a:bodyPr>
            <a:lstStyle/>
            <a:p>
              <a:pPr algn="ctr"/>
              <a:r>
                <a:rPr lang="en-US" altLang="ko-KR"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rPr>
                <a:t>2020</a:t>
              </a:r>
              <a:endParaRPr lang="ko-KR" altLang="en-US"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endParaRPr>
            </a:p>
          </p:txBody>
        </p:sp>
      </p:grpSp>
      <p:grpSp>
        <p:nvGrpSpPr>
          <p:cNvPr id="9" name="그룹 8">
            <a:extLst>
              <a:ext uri="{FF2B5EF4-FFF2-40B4-BE49-F238E27FC236}">
                <a16:creationId xmlns:a16="http://schemas.microsoft.com/office/drawing/2014/main" id="{453604D1-A932-1550-E7AF-34EE23130EC1}"/>
              </a:ext>
            </a:extLst>
          </p:cNvPr>
          <p:cNvGrpSpPr/>
          <p:nvPr/>
        </p:nvGrpSpPr>
        <p:grpSpPr>
          <a:xfrm>
            <a:off x="7014037" y="2549016"/>
            <a:ext cx="332651" cy="321056"/>
            <a:chOff x="6992921" y="2549016"/>
            <a:chExt cx="332651" cy="321056"/>
          </a:xfrm>
        </p:grpSpPr>
        <p:sp>
          <p:nvSpPr>
            <p:cNvPr id="24" name="타원 23">
              <a:extLst>
                <a:ext uri="{FF2B5EF4-FFF2-40B4-BE49-F238E27FC236}">
                  <a16:creationId xmlns:a16="http://schemas.microsoft.com/office/drawing/2014/main" id="{D34421E5-AE0E-3B53-6153-5FD90BFC6334}"/>
                </a:ext>
              </a:extLst>
            </p:cNvPr>
            <p:cNvSpPr/>
            <p:nvPr/>
          </p:nvSpPr>
          <p:spPr>
            <a:xfrm>
              <a:off x="7118559" y="2759188"/>
              <a:ext cx="110884" cy="110884"/>
            </a:xfrm>
            <a:prstGeom prst="ellipse">
              <a:avLst/>
            </a:prstGeom>
            <a:solidFill>
              <a:schemeClr val="bg1"/>
            </a:solidFill>
            <a:ln w="19050">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8" name="TextBox 37">
              <a:extLst>
                <a:ext uri="{FF2B5EF4-FFF2-40B4-BE49-F238E27FC236}">
                  <a16:creationId xmlns:a16="http://schemas.microsoft.com/office/drawing/2014/main" id="{23CA462C-901A-89B4-15BE-153A5A6445B9}"/>
                </a:ext>
              </a:extLst>
            </p:cNvPr>
            <p:cNvSpPr txBox="1"/>
            <p:nvPr/>
          </p:nvSpPr>
          <p:spPr>
            <a:xfrm>
              <a:off x="6992921" y="2549016"/>
              <a:ext cx="332651" cy="157997"/>
            </a:xfrm>
            <a:prstGeom prst="rect">
              <a:avLst/>
            </a:prstGeom>
            <a:noFill/>
            <a:ln>
              <a:noFill/>
            </a:ln>
          </p:spPr>
          <p:txBody>
            <a:bodyPr wrap="square" lIns="0" tIns="0" rIns="0" bIns="0" rtlCol="0">
              <a:spAutoFit/>
            </a:bodyPr>
            <a:lstStyle/>
            <a:p>
              <a:pPr algn="ctr"/>
              <a:r>
                <a:rPr lang="en-US" altLang="ko-KR"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rPr>
                <a:t>2021</a:t>
              </a:r>
              <a:endParaRPr lang="ko-KR" altLang="en-US"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endParaRPr>
            </a:p>
          </p:txBody>
        </p:sp>
      </p:grpSp>
      <p:grpSp>
        <p:nvGrpSpPr>
          <p:cNvPr id="4" name="그룹 3">
            <a:extLst>
              <a:ext uri="{FF2B5EF4-FFF2-40B4-BE49-F238E27FC236}">
                <a16:creationId xmlns:a16="http://schemas.microsoft.com/office/drawing/2014/main" id="{2611D038-2C3A-A2C7-CD29-EB083045A029}"/>
              </a:ext>
            </a:extLst>
          </p:cNvPr>
          <p:cNvGrpSpPr/>
          <p:nvPr/>
        </p:nvGrpSpPr>
        <p:grpSpPr>
          <a:xfrm>
            <a:off x="7796770" y="2549016"/>
            <a:ext cx="332651" cy="321056"/>
            <a:chOff x="7796279" y="2549016"/>
            <a:chExt cx="332651" cy="321056"/>
          </a:xfrm>
        </p:grpSpPr>
        <p:sp>
          <p:nvSpPr>
            <p:cNvPr id="25" name="타원 24">
              <a:extLst>
                <a:ext uri="{FF2B5EF4-FFF2-40B4-BE49-F238E27FC236}">
                  <a16:creationId xmlns:a16="http://schemas.microsoft.com/office/drawing/2014/main" id="{3FA6634A-6E8A-C4AE-5F96-63936165AD93}"/>
                </a:ext>
              </a:extLst>
            </p:cNvPr>
            <p:cNvSpPr/>
            <p:nvPr/>
          </p:nvSpPr>
          <p:spPr>
            <a:xfrm>
              <a:off x="7907163" y="2759188"/>
              <a:ext cx="110884" cy="110884"/>
            </a:xfrm>
            <a:prstGeom prst="ellipse">
              <a:avLst/>
            </a:prstGeom>
            <a:solidFill>
              <a:schemeClr val="bg1"/>
            </a:solidFill>
            <a:ln w="19050">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9" name="TextBox 38">
              <a:extLst>
                <a:ext uri="{FF2B5EF4-FFF2-40B4-BE49-F238E27FC236}">
                  <a16:creationId xmlns:a16="http://schemas.microsoft.com/office/drawing/2014/main" id="{45B461AE-4DCE-B8CA-3B7B-DF97BC66BE1D}"/>
                </a:ext>
              </a:extLst>
            </p:cNvPr>
            <p:cNvSpPr txBox="1"/>
            <p:nvPr/>
          </p:nvSpPr>
          <p:spPr>
            <a:xfrm>
              <a:off x="7796279" y="2549016"/>
              <a:ext cx="332651" cy="157997"/>
            </a:xfrm>
            <a:prstGeom prst="rect">
              <a:avLst/>
            </a:prstGeom>
            <a:noFill/>
            <a:ln>
              <a:noFill/>
            </a:ln>
          </p:spPr>
          <p:txBody>
            <a:bodyPr wrap="square" lIns="0" tIns="0" rIns="0" bIns="0" rtlCol="0">
              <a:spAutoFit/>
            </a:bodyPr>
            <a:lstStyle/>
            <a:p>
              <a:pPr algn="ctr"/>
              <a:r>
                <a:rPr lang="en-US" altLang="ko-KR"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rPr>
                <a:t>2022</a:t>
              </a:r>
              <a:endParaRPr lang="ko-KR" altLang="en-US"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endParaRPr>
            </a:p>
          </p:txBody>
        </p:sp>
      </p:grpSp>
      <p:grpSp>
        <p:nvGrpSpPr>
          <p:cNvPr id="3" name="그룹 2">
            <a:extLst>
              <a:ext uri="{FF2B5EF4-FFF2-40B4-BE49-F238E27FC236}">
                <a16:creationId xmlns:a16="http://schemas.microsoft.com/office/drawing/2014/main" id="{0950801D-1628-A9B4-9B86-FF4D7B9A04FF}"/>
              </a:ext>
            </a:extLst>
          </p:cNvPr>
          <p:cNvGrpSpPr/>
          <p:nvPr/>
        </p:nvGrpSpPr>
        <p:grpSpPr>
          <a:xfrm>
            <a:off x="8579501" y="2549016"/>
            <a:ext cx="332651" cy="321056"/>
            <a:chOff x="8579501" y="2549016"/>
            <a:chExt cx="332651" cy="321056"/>
          </a:xfrm>
        </p:grpSpPr>
        <p:sp>
          <p:nvSpPr>
            <p:cNvPr id="26" name="타원 25">
              <a:extLst>
                <a:ext uri="{FF2B5EF4-FFF2-40B4-BE49-F238E27FC236}">
                  <a16:creationId xmlns:a16="http://schemas.microsoft.com/office/drawing/2014/main" id="{F3F7945F-5B2E-0ED9-138E-BFCD3C8C44EA}"/>
                </a:ext>
              </a:extLst>
            </p:cNvPr>
            <p:cNvSpPr/>
            <p:nvPr/>
          </p:nvSpPr>
          <p:spPr>
            <a:xfrm>
              <a:off x="8695766" y="2759188"/>
              <a:ext cx="110884" cy="110884"/>
            </a:xfrm>
            <a:prstGeom prst="ellipse">
              <a:avLst/>
            </a:prstGeom>
            <a:solidFill>
              <a:schemeClr val="bg1"/>
            </a:solidFill>
            <a:ln w="19050">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0" name="TextBox 39">
              <a:extLst>
                <a:ext uri="{FF2B5EF4-FFF2-40B4-BE49-F238E27FC236}">
                  <a16:creationId xmlns:a16="http://schemas.microsoft.com/office/drawing/2014/main" id="{EA8F5E49-D9DF-63EF-38AD-44CF63C83CF6}"/>
                </a:ext>
              </a:extLst>
            </p:cNvPr>
            <p:cNvSpPr txBox="1"/>
            <p:nvPr/>
          </p:nvSpPr>
          <p:spPr>
            <a:xfrm>
              <a:off x="8579501" y="2549016"/>
              <a:ext cx="332651" cy="157997"/>
            </a:xfrm>
            <a:prstGeom prst="rect">
              <a:avLst/>
            </a:prstGeom>
            <a:noFill/>
            <a:ln>
              <a:noFill/>
            </a:ln>
          </p:spPr>
          <p:txBody>
            <a:bodyPr wrap="square" lIns="0" tIns="0" rIns="0" bIns="0" rtlCol="0">
              <a:spAutoFit/>
            </a:bodyPr>
            <a:lstStyle/>
            <a:p>
              <a:pPr algn="ctr"/>
              <a:r>
                <a:rPr lang="en-US" altLang="ko-KR"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rPr>
                <a:t>2023</a:t>
              </a:r>
              <a:endParaRPr lang="ko-KR" altLang="en-US" sz="1000" b="1" dirty="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endParaRPr>
            </a:p>
          </p:txBody>
        </p:sp>
      </p:grpSp>
      <p:pic>
        <p:nvPicPr>
          <p:cNvPr id="41" name="Picture 2" descr="삼성전자로고 일러스트파일 ai,png / 로고모음 / 로고공유 / 로고다운로드 : 네이버 블로그">
            <a:extLst>
              <a:ext uri="{FF2B5EF4-FFF2-40B4-BE49-F238E27FC236}">
                <a16:creationId xmlns:a16="http://schemas.microsoft.com/office/drawing/2014/main" id="{26FD38FF-4FD2-D1B1-114D-12EF6D398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19" y="3069689"/>
            <a:ext cx="708063" cy="25932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Apple Logo PNG Transparent &amp; SVG Vector - Freebie Supply">
            <a:extLst>
              <a:ext uri="{FF2B5EF4-FFF2-40B4-BE49-F238E27FC236}">
                <a16:creationId xmlns:a16="http://schemas.microsoft.com/office/drawing/2014/main" id="{F048FB94-ED1F-7814-3FA8-8355D6EBE21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74873" y="3547539"/>
            <a:ext cx="293790" cy="29351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토스뱅크">
            <a:extLst>
              <a:ext uri="{FF2B5EF4-FFF2-40B4-BE49-F238E27FC236}">
                <a16:creationId xmlns:a16="http://schemas.microsoft.com/office/drawing/2014/main" id="{AD68938F-0CB6-C9AE-3A20-CDE22A73EBA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43773"/>
          <a:stretch/>
        </p:blipFill>
        <p:spPr bwMode="auto">
          <a:xfrm>
            <a:off x="618790" y="5143539"/>
            <a:ext cx="601785" cy="18034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NHN 간편결제 앱 페이코 서명키 유출... “개인정보 유출은 없어”">
            <a:extLst>
              <a:ext uri="{FF2B5EF4-FFF2-40B4-BE49-F238E27FC236}">
                <a16:creationId xmlns:a16="http://schemas.microsoft.com/office/drawing/2014/main" id="{16752F76-8702-A35F-78F4-FF5BDF04654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5235" y="5569921"/>
            <a:ext cx="674312" cy="34250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카카오페이 CI·BI(로고) [AI, PNG, SVG]">
            <a:extLst>
              <a:ext uri="{FF2B5EF4-FFF2-40B4-BE49-F238E27FC236}">
                <a16:creationId xmlns:a16="http://schemas.microsoft.com/office/drawing/2014/main" id="{FFC3E174-4DC5-E47C-5BBC-70E904BB68B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777" t="34191" r="25777" b="34191"/>
          <a:stretch/>
        </p:blipFill>
        <p:spPr bwMode="auto">
          <a:xfrm>
            <a:off x="616103" y="4621051"/>
            <a:ext cx="560356" cy="18285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descr="NAVER FINANCIAL – Medium">
            <a:extLst>
              <a:ext uri="{FF2B5EF4-FFF2-40B4-BE49-F238E27FC236}">
                <a16:creationId xmlns:a16="http://schemas.microsoft.com/office/drawing/2014/main" id="{F9F81CFD-ECD5-E7B2-91EF-DFA4D05A9B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7366" b="37366"/>
          <a:stretch/>
        </p:blipFill>
        <p:spPr bwMode="auto">
          <a:xfrm>
            <a:off x="565790" y="4114979"/>
            <a:ext cx="800807" cy="20206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BC46E7FC-42A0-CDBA-0C26-94B5EE599C21}"/>
              </a:ext>
            </a:extLst>
          </p:cNvPr>
          <p:cNvSpPr txBox="1"/>
          <p:nvPr/>
        </p:nvSpPr>
        <p:spPr>
          <a:xfrm>
            <a:off x="2067958" y="3099286"/>
            <a:ext cx="800101" cy="221856"/>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2015</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삼성페이 출시</a:t>
            </a:r>
          </a:p>
        </p:txBody>
      </p:sp>
      <p:sp>
        <p:nvSpPr>
          <p:cNvPr id="50" name="TextBox 49">
            <a:extLst>
              <a:ext uri="{FF2B5EF4-FFF2-40B4-BE49-F238E27FC236}">
                <a16:creationId xmlns:a16="http://schemas.microsoft.com/office/drawing/2014/main" id="{BAFA62ED-55F3-484E-1C7B-821F37DE17B2}"/>
              </a:ext>
            </a:extLst>
          </p:cNvPr>
          <p:cNvSpPr txBox="1"/>
          <p:nvPr/>
        </p:nvSpPr>
        <p:spPr>
          <a:xfrm>
            <a:off x="5801069" y="3107995"/>
            <a:ext cx="1183452" cy="221856"/>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2020</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년부터 삼성카드의 삼성페이 해외결제 지원</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확대</a:t>
            </a:r>
          </a:p>
        </p:txBody>
      </p:sp>
      <p:sp>
        <p:nvSpPr>
          <p:cNvPr id="51" name="TextBox 50">
            <a:extLst>
              <a:ext uri="{FF2B5EF4-FFF2-40B4-BE49-F238E27FC236}">
                <a16:creationId xmlns:a16="http://schemas.microsoft.com/office/drawing/2014/main" id="{0B6601D8-E903-7155-D157-0EE7A040224C}"/>
              </a:ext>
            </a:extLst>
          </p:cNvPr>
          <p:cNvSpPr txBox="1"/>
          <p:nvPr/>
        </p:nvSpPr>
        <p:spPr>
          <a:xfrm>
            <a:off x="8357653" y="3046439"/>
            <a:ext cx="800101"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2023</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월부터 네이버페이와 결제시스템 연동</a:t>
            </a:r>
          </a:p>
        </p:txBody>
      </p:sp>
      <p:sp>
        <p:nvSpPr>
          <p:cNvPr id="52" name="TextBox 51">
            <a:extLst>
              <a:ext uri="{FF2B5EF4-FFF2-40B4-BE49-F238E27FC236}">
                <a16:creationId xmlns:a16="http://schemas.microsoft.com/office/drawing/2014/main" id="{0FEDEA43-1CE1-BE3D-D271-2847D6F6C249}"/>
              </a:ext>
            </a:extLst>
          </p:cNvPr>
          <p:cNvSpPr txBox="1"/>
          <p:nvPr/>
        </p:nvSpPr>
        <p:spPr>
          <a:xfrm>
            <a:off x="1311815" y="3613915"/>
            <a:ext cx="800101" cy="221856"/>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2014</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애플페이 출시</a:t>
            </a:r>
          </a:p>
        </p:txBody>
      </p:sp>
      <p:sp>
        <p:nvSpPr>
          <p:cNvPr id="53" name="TextBox 52">
            <a:extLst>
              <a:ext uri="{FF2B5EF4-FFF2-40B4-BE49-F238E27FC236}">
                <a16:creationId xmlns:a16="http://schemas.microsoft.com/office/drawing/2014/main" id="{7837697B-0BAB-8E5E-2D6B-20BB7FFAAF69}"/>
              </a:ext>
            </a:extLst>
          </p:cNvPr>
          <p:cNvSpPr txBox="1"/>
          <p:nvPr/>
        </p:nvSpPr>
        <p:spPr>
          <a:xfrm>
            <a:off x="7855788" y="3552359"/>
            <a:ext cx="1633702"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2023</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애플페이 한국 진출</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애플 페이 </a:t>
            </a:r>
            <a:r>
              <a:rPr lang="ko-KR" altLang="en-US" sz="800" dirty="0" err="1">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레이터</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미국 서비스 개시</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54" name="TextBox 53">
            <a:extLst>
              <a:ext uri="{FF2B5EF4-FFF2-40B4-BE49-F238E27FC236}">
                <a16:creationId xmlns:a16="http://schemas.microsoft.com/office/drawing/2014/main" id="{AFF14ECC-6F86-60E2-A853-B6AE1D57E1F7}"/>
              </a:ext>
            </a:extLst>
          </p:cNvPr>
          <p:cNvSpPr txBox="1"/>
          <p:nvPr/>
        </p:nvSpPr>
        <p:spPr>
          <a:xfrm>
            <a:off x="2101283" y="4113217"/>
            <a:ext cx="800101" cy="221856"/>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2015</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6</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네이버페이 출시</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55" name="TextBox 54">
            <a:extLst>
              <a:ext uri="{FF2B5EF4-FFF2-40B4-BE49-F238E27FC236}">
                <a16:creationId xmlns:a16="http://schemas.microsoft.com/office/drawing/2014/main" id="{D4361C11-BC84-5C5F-EEEC-1717EB8830F5}"/>
              </a:ext>
            </a:extLst>
          </p:cNvPr>
          <p:cNvSpPr txBox="1"/>
          <p:nvPr/>
        </p:nvSpPr>
        <p:spPr>
          <a:xfrm>
            <a:off x="5963752" y="4051661"/>
            <a:ext cx="800101"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2020</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11</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 네이버페이 오프라인 결제 시작</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56" name="TextBox 55">
            <a:extLst>
              <a:ext uri="{FF2B5EF4-FFF2-40B4-BE49-F238E27FC236}">
                <a16:creationId xmlns:a16="http://schemas.microsoft.com/office/drawing/2014/main" id="{F1FE493A-554A-A137-F2AB-5ABB7BAFB837}"/>
              </a:ext>
            </a:extLst>
          </p:cNvPr>
          <p:cNvSpPr txBox="1"/>
          <p:nvPr/>
        </p:nvSpPr>
        <p:spPr>
          <a:xfrm>
            <a:off x="6786997" y="4051661"/>
            <a:ext cx="800101"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2021</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4 </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 네이버페이 후불결제 개시</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58" name="TextBox 57">
            <a:extLst>
              <a:ext uri="{FF2B5EF4-FFF2-40B4-BE49-F238E27FC236}">
                <a16:creationId xmlns:a16="http://schemas.microsoft.com/office/drawing/2014/main" id="{DB078700-F63A-1E01-54DC-898E2FE7B18B}"/>
              </a:ext>
            </a:extLst>
          </p:cNvPr>
          <p:cNvSpPr txBox="1"/>
          <p:nvPr/>
        </p:nvSpPr>
        <p:spPr>
          <a:xfrm>
            <a:off x="1283991" y="4529012"/>
            <a:ext cx="908618" cy="369332"/>
          </a:xfrm>
          <a:prstGeom prst="rect">
            <a:avLst/>
          </a:prstGeom>
          <a:noFill/>
          <a:ln>
            <a:noFill/>
          </a:ln>
        </p:spPr>
        <p:txBody>
          <a:bodyPr wrap="square" lIns="0" tIns="0" rIns="0" bIns="0" rtlCol="0">
            <a:spAutoFit/>
          </a:bodyPr>
          <a:lstStyle/>
          <a:p>
            <a:pPr algn="ct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2014</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9</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카카오페이 간편결제 서비스 출시</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59" name="TextBox 58">
            <a:extLst>
              <a:ext uri="{FF2B5EF4-FFF2-40B4-BE49-F238E27FC236}">
                <a16:creationId xmlns:a16="http://schemas.microsoft.com/office/drawing/2014/main" id="{5B736EDC-6A69-D5D1-8AC1-52B78F9FB4B1}"/>
              </a:ext>
            </a:extLst>
          </p:cNvPr>
          <p:cNvSpPr txBox="1"/>
          <p:nvPr/>
        </p:nvSpPr>
        <p:spPr>
          <a:xfrm>
            <a:off x="4399909" y="4551994"/>
            <a:ext cx="800101"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2018</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카카오페이 오프라인 결제 시작</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60" name="TextBox 59">
            <a:extLst>
              <a:ext uri="{FF2B5EF4-FFF2-40B4-BE49-F238E27FC236}">
                <a16:creationId xmlns:a16="http://schemas.microsoft.com/office/drawing/2014/main" id="{0B4F4FC8-1857-E661-00E0-A50356AAC944}"/>
              </a:ext>
            </a:extLst>
          </p:cNvPr>
          <p:cNvSpPr txBox="1"/>
          <p:nvPr/>
        </p:nvSpPr>
        <p:spPr>
          <a:xfrm>
            <a:off x="7227578" y="4479048"/>
            <a:ext cx="1498637" cy="221856"/>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2022</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모바일 후불형 교통카드 서비스 개시</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61" name="TextBox 60">
            <a:extLst>
              <a:ext uri="{FF2B5EF4-FFF2-40B4-BE49-F238E27FC236}">
                <a16:creationId xmlns:a16="http://schemas.microsoft.com/office/drawing/2014/main" id="{29A34CA7-9F10-9DFB-9402-1E6C9E8FCAD7}"/>
              </a:ext>
            </a:extLst>
          </p:cNvPr>
          <p:cNvSpPr txBox="1"/>
          <p:nvPr/>
        </p:nvSpPr>
        <p:spPr>
          <a:xfrm>
            <a:off x="7492054" y="4733425"/>
            <a:ext cx="964149" cy="221856"/>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2022</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9</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p>
          <a:p>
            <a:pPr algn="ctr">
              <a:lnSpc>
                <a:spcPct val="90000"/>
              </a:lnSpc>
            </a:pPr>
            <a:r>
              <a:rPr lang="ko-KR" altLang="en-US" sz="800" dirty="0" err="1">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오케이포스</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지분투자</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62" name="TextBox 61">
            <a:extLst>
              <a:ext uri="{FF2B5EF4-FFF2-40B4-BE49-F238E27FC236}">
                <a16:creationId xmlns:a16="http://schemas.microsoft.com/office/drawing/2014/main" id="{6F6F5F3E-D064-CE99-BAFE-5898FA905F8C}"/>
              </a:ext>
            </a:extLst>
          </p:cNvPr>
          <p:cNvSpPr txBox="1"/>
          <p:nvPr/>
        </p:nvSpPr>
        <p:spPr>
          <a:xfrm>
            <a:off x="3643353" y="5137266"/>
            <a:ext cx="800101" cy="221856"/>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2017</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토스페이 출시</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63" name="TextBox 62">
            <a:extLst>
              <a:ext uri="{FF2B5EF4-FFF2-40B4-BE49-F238E27FC236}">
                <a16:creationId xmlns:a16="http://schemas.microsoft.com/office/drawing/2014/main" id="{2914612E-E857-A51A-B6E2-BD60F7C685A8}"/>
              </a:ext>
            </a:extLst>
          </p:cNvPr>
          <p:cNvSpPr txBox="1"/>
          <p:nvPr/>
        </p:nvSpPr>
        <p:spPr>
          <a:xfrm>
            <a:off x="5963752" y="5132209"/>
            <a:ext cx="800101" cy="221856"/>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2020</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8</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err="1">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토스페이먼츠</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출범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64" name="TextBox 63">
            <a:extLst>
              <a:ext uri="{FF2B5EF4-FFF2-40B4-BE49-F238E27FC236}">
                <a16:creationId xmlns:a16="http://schemas.microsoft.com/office/drawing/2014/main" id="{20BDF708-407E-FB77-84E5-D1818DD4A1AD}"/>
              </a:ext>
            </a:extLst>
          </p:cNvPr>
          <p:cNvSpPr txBox="1"/>
          <p:nvPr/>
        </p:nvSpPr>
        <p:spPr>
          <a:xfrm>
            <a:off x="2078591" y="5633499"/>
            <a:ext cx="800101" cy="221856"/>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2015</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8</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err="1">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페이코</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출시</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65" name="TextBox 64">
            <a:extLst>
              <a:ext uri="{FF2B5EF4-FFF2-40B4-BE49-F238E27FC236}">
                <a16:creationId xmlns:a16="http://schemas.microsoft.com/office/drawing/2014/main" id="{A29A6873-8322-099A-4731-6A717E8B82E5}"/>
              </a:ext>
            </a:extLst>
          </p:cNvPr>
          <p:cNvSpPr txBox="1"/>
          <p:nvPr/>
        </p:nvSpPr>
        <p:spPr>
          <a:xfrm>
            <a:off x="2866762" y="5582576"/>
            <a:ext cx="800101"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2016</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err="1">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페이코</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오프라인 결제 확대</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68" name="TextBox 67">
            <a:extLst>
              <a:ext uri="{FF2B5EF4-FFF2-40B4-BE49-F238E27FC236}">
                <a16:creationId xmlns:a16="http://schemas.microsoft.com/office/drawing/2014/main" id="{BA3B9E52-8506-3D8A-DDCC-97D5D7A86BF7}"/>
              </a:ext>
            </a:extLst>
          </p:cNvPr>
          <p:cNvSpPr txBox="1"/>
          <p:nvPr/>
        </p:nvSpPr>
        <p:spPr>
          <a:xfrm>
            <a:off x="3719126" y="5582576"/>
            <a:ext cx="680784"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2017</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모바일 식권 서비스</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개시</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69" name="TextBox 68">
            <a:extLst>
              <a:ext uri="{FF2B5EF4-FFF2-40B4-BE49-F238E27FC236}">
                <a16:creationId xmlns:a16="http://schemas.microsoft.com/office/drawing/2014/main" id="{CB909FBC-BBCE-CB79-69EC-B75B45F4899E}"/>
              </a:ext>
            </a:extLst>
          </p:cNvPr>
          <p:cNvSpPr txBox="1"/>
          <p:nvPr/>
        </p:nvSpPr>
        <p:spPr>
          <a:xfrm>
            <a:off x="6816107" y="5582576"/>
            <a:ext cx="800101"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2021</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7</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자체 결제 단말기 보급 시작</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70" name="TextBox 69">
            <a:extLst>
              <a:ext uri="{FF2B5EF4-FFF2-40B4-BE49-F238E27FC236}">
                <a16:creationId xmlns:a16="http://schemas.microsoft.com/office/drawing/2014/main" id="{0929CC16-817E-6431-2A88-EA2DE340F12A}"/>
              </a:ext>
            </a:extLst>
          </p:cNvPr>
          <p:cNvSpPr txBox="1"/>
          <p:nvPr/>
        </p:nvSpPr>
        <p:spPr>
          <a:xfrm>
            <a:off x="7790886" y="4997076"/>
            <a:ext cx="964149" cy="221856"/>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2023</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6</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토스 포스</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(POS) </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출시</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73" name="TextBox 72">
            <a:extLst>
              <a:ext uri="{FF2B5EF4-FFF2-40B4-BE49-F238E27FC236}">
                <a16:creationId xmlns:a16="http://schemas.microsoft.com/office/drawing/2014/main" id="{7D0B2E70-2FF8-8B61-FA5D-AA7EB7AE9E6D}"/>
              </a:ext>
            </a:extLst>
          </p:cNvPr>
          <p:cNvSpPr txBox="1"/>
          <p:nvPr/>
        </p:nvSpPr>
        <p:spPr>
          <a:xfrm>
            <a:off x="8700808" y="5027050"/>
            <a:ext cx="753051" cy="4434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2023</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9</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err="1">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앤트그룹</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토스페이먼츠에 지분 투자</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80" name="TextBox 79">
            <a:extLst>
              <a:ext uri="{FF2B5EF4-FFF2-40B4-BE49-F238E27FC236}">
                <a16:creationId xmlns:a16="http://schemas.microsoft.com/office/drawing/2014/main" id="{C459C6B8-756C-EEA2-8B72-2F07C1189218}"/>
              </a:ext>
            </a:extLst>
          </p:cNvPr>
          <p:cNvSpPr txBox="1"/>
          <p:nvPr/>
        </p:nvSpPr>
        <p:spPr>
          <a:xfrm>
            <a:off x="8338935" y="4051661"/>
            <a:ext cx="800101"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2023</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삼성페이와 결제시스템 연동</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81" name="TextBox 80">
            <a:extLst>
              <a:ext uri="{FF2B5EF4-FFF2-40B4-BE49-F238E27FC236}">
                <a16:creationId xmlns:a16="http://schemas.microsoft.com/office/drawing/2014/main" id="{8509DD7B-23D6-0122-F8DA-673E32CA928F}"/>
              </a:ext>
            </a:extLst>
          </p:cNvPr>
          <p:cNvSpPr txBox="1"/>
          <p:nvPr/>
        </p:nvSpPr>
        <p:spPr>
          <a:xfrm>
            <a:off x="2865386" y="3043226"/>
            <a:ext cx="800100"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2016</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err="1">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유니온페이와</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협력하여 중국 진출</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82" name="TextBox 81">
            <a:extLst>
              <a:ext uri="{FF2B5EF4-FFF2-40B4-BE49-F238E27FC236}">
                <a16:creationId xmlns:a16="http://schemas.microsoft.com/office/drawing/2014/main" id="{10000C97-9ED4-9254-A59C-9AEE0EA6FD21}"/>
              </a:ext>
            </a:extLst>
          </p:cNvPr>
          <p:cNvSpPr txBox="1"/>
          <p:nvPr/>
        </p:nvSpPr>
        <p:spPr>
          <a:xfrm>
            <a:off x="3634241" y="3552359"/>
            <a:ext cx="800101"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2017</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err="1">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애플캐시</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개인간 송금</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출시</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83" name="TextBox 82">
            <a:extLst>
              <a:ext uri="{FF2B5EF4-FFF2-40B4-BE49-F238E27FC236}">
                <a16:creationId xmlns:a16="http://schemas.microsoft.com/office/drawing/2014/main" id="{90FD8D9B-5355-9D43-374D-91A2F2E00A67}"/>
              </a:ext>
            </a:extLst>
          </p:cNvPr>
          <p:cNvSpPr txBox="1"/>
          <p:nvPr/>
        </p:nvSpPr>
        <p:spPr>
          <a:xfrm>
            <a:off x="4409134" y="3552359"/>
            <a:ext cx="893616" cy="332655"/>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2018</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애플카드</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신용카드</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출시</a:t>
            </a:r>
          </a:p>
        </p:txBody>
      </p:sp>
      <p:sp>
        <p:nvSpPr>
          <p:cNvPr id="85" name="TextBox 84">
            <a:extLst>
              <a:ext uri="{FF2B5EF4-FFF2-40B4-BE49-F238E27FC236}">
                <a16:creationId xmlns:a16="http://schemas.microsoft.com/office/drawing/2014/main" id="{397C824C-99CB-754D-9128-81A1A95CEC39}"/>
              </a:ext>
            </a:extLst>
          </p:cNvPr>
          <p:cNvSpPr txBox="1"/>
          <p:nvPr/>
        </p:nvSpPr>
        <p:spPr>
          <a:xfrm>
            <a:off x="7790886" y="5259882"/>
            <a:ext cx="964149" cy="221856"/>
          </a:xfrm>
          <a:prstGeom prst="rect">
            <a:avLst/>
          </a:prstGeom>
          <a:noFill/>
          <a:ln>
            <a:noFill/>
          </a:ln>
        </p:spPr>
        <p:txBody>
          <a:bodyPr wrap="square" lIns="0" tIns="0" rIns="0" bIns="0" rtlCol="0">
            <a:spAutoFit/>
          </a:bodyPr>
          <a:lstStyle/>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2023</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7</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lnSpc>
                <a:spcPct val="90000"/>
              </a:lnSpc>
            </a:pP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CU </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오프라인 결제 지원</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2499744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53879242-D627-6CFD-C9D7-15F1D3329A65}"/>
              </a:ext>
            </a:extLst>
          </p:cNvPr>
          <p:cNvSpPr/>
          <p:nvPr/>
        </p:nvSpPr>
        <p:spPr>
          <a:xfrm>
            <a:off x="3569911" y="2833142"/>
            <a:ext cx="1870920" cy="3043782"/>
          </a:xfrm>
          <a:prstGeom prst="rect">
            <a:avLst/>
          </a:prstGeom>
          <a:no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네이버파이낸셜과</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업무협약 체결 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삼성페이와 네이버페이의 결제 시스템이 연동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신용카드로 결제할 수 있는 거의 모든 곳에서 사용할 수 있다는 범용성 등을 앞세워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80%</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 달하는 오프라인 점유율과 전국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300</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개 가맹점을 지닌 삼성페이는 상대적으로 온라인 부문은 취약하다는 평가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네이버페이와의 협력으로 온라인 및 플랫폼 경쟁력을 보완할 수 있을 것으로 예상되는 가운데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카카오페이와의 제휴도 진행하는 것으로 보도되기도 함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플레이어 동향</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a:t>
            </a:r>
            <a:r>
              <a:rPr lang="ko-KR" altLang="en-US" dirty="0"/>
              <a:t>휴대폰제조사</a:t>
            </a:r>
            <a:r>
              <a:rPr lang="en-US" altLang="ko-KR" dirty="0"/>
              <a:t>] </a:t>
            </a:r>
            <a:r>
              <a:rPr lang="ko-KR" altLang="en-US" dirty="0"/>
              <a:t>삼성전자 </a:t>
            </a:r>
            <a:r>
              <a:rPr lang="en-US" altLang="ko-KR" dirty="0"/>
              <a:t>(</a:t>
            </a:r>
            <a:r>
              <a:rPr lang="ko-KR" altLang="en-US" dirty="0"/>
              <a:t>삼성페이</a:t>
            </a:r>
            <a:r>
              <a:rPr lang="en-US" altLang="ko-KR" dirty="0"/>
              <a:t>)</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en-US" altLang="ko-KR" dirty="0"/>
              <a:t>2015</a:t>
            </a:r>
            <a:r>
              <a:rPr lang="ko-KR" altLang="en-US" dirty="0"/>
              <a:t>년 세계 최초로 </a:t>
            </a:r>
            <a:r>
              <a:rPr lang="en-US" altLang="ko-KR" dirty="0"/>
              <a:t>MST</a:t>
            </a:r>
            <a:r>
              <a:rPr lang="ko-KR" altLang="en-US" dirty="0"/>
              <a:t>와 </a:t>
            </a:r>
            <a:r>
              <a:rPr lang="en-US" altLang="ko-KR" dirty="0"/>
              <a:t>NFC </a:t>
            </a:r>
            <a:r>
              <a:rPr lang="ko-KR" altLang="en-US" dirty="0"/>
              <a:t>방식을 겸한 간편결제 플랫폼을 출시한 삼성전자는 범용적으로 사용할 수 있는 결제 시스템으로 오프라인 간편결제 최강자로 자리매김</a:t>
            </a:r>
            <a:r>
              <a:rPr lang="en-US" altLang="ko-KR" dirty="0"/>
              <a:t>. ‘</a:t>
            </a:r>
            <a:r>
              <a:rPr lang="ko-KR" altLang="en-US" dirty="0"/>
              <a:t>지갑 없는 세상</a:t>
            </a:r>
            <a:r>
              <a:rPr lang="en-US" altLang="ko-KR" dirty="0"/>
              <a:t>’</a:t>
            </a:r>
            <a:r>
              <a:rPr lang="ko-KR" altLang="en-US" dirty="0"/>
              <a:t>을 목표로 제휴</a:t>
            </a:r>
            <a:r>
              <a:rPr lang="en-US" altLang="ko-KR" dirty="0"/>
              <a:t>·</a:t>
            </a:r>
            <a:r>
              <a:rPr lang="ko-KR" altLang="en-US" dirty="0"/>
              <a:t>협약 전략에 기반하여 단순 간편결제를 넘어 개방형 플랫폼으로 고객군과 서비스를 확장하고 있으며</a:t>
            </a:r>
            <a:r>
              <a:rPr lang="en-US" altLang="ko-KR" dirty="0"/>
              <a:t>, </a:t>
            </a:r>
            <a:r>
              <a:rPr lang="ko-KR" altLang="en-US" dirty="0"/>
              <a:t>향후 금융계열사와의 연계 가능성도 존재</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968610"/>
            <a:ext cx="2677697"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삼성전자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dirty="0">
                <a:solidFill>
                  <a:srgbClr val="FFFFFF">
                    <a:lumMod val="50000"/>
                  </a:srgbClr>
                </a:solidFill>
              </a:rPr>
              <a:t>언론보도 종합 </a:t>
            </a:r>
            <a:endParaRPr lang="en-US" altLang="ko-KR" dirty="0">
              <a:solidFill>
                <a:srgbClr val="FFFFFF">
                  <a:lumMod val="50000"/>
                </a:srgbClr>
              </a:solidFill>
            </a:endParaRPr>
          </a:p>
        </p:txBody>
      </p:sp>
      <p:grpSp>
        <p:nvGrpSpPr>
          <p:cNvPr id="5" name="그룹 4">
            <a:extLst>
              <a:ext uri="{FF2B5EF4-FFF2-40B4-BE49-F238E27FC236}">
                <a16:creationId xmlns:a16="http://schemas.microsoft.com/office/drawing/2014/main" id="{88289F29-1C1C-18E8-88B7-62AA7320706A}"/>
              </a:ext>
            </a:extLst>
          </p:cNvPr>
          <p:cNvGrpSpPr/>
          <p:nvPr/>
        </p:nvGrpSpPr>
        <p:grpSpPr>
          <a:xfrm>
            <a:off x="489000" y="2176483"/>
            <a:ext cx="2771725" cy="276837"/>
            <a:chOff x="704850" y="2013298"/>
            <a:chExt cx="4140200" cy="276837"/>
          </a:xfrm>
        </p:grpSpPr>
        <p:sp>
          <p:nvSpPr>
            <p:cNvPr id="6" name="TextBox 5">
              <a:extLst>
                <a:ext uri="{FF2B5EF4-FFF2-40B4-BE49-F238E27FC236}">
                  <a16:creationId xmlns:a16="http://schemas.microsoft.com/office/drawing/2014/main" id="{FF5EDC97-1375-2FB2-30DB-8720E775A8A1}"/>
                </a:ext>
              </a:extLst>
            </p:cNvPr>
            <p:cNvSpPr txBox="1"/>
            <p:nvPr/>
          </p:nvSpPr>
          <p:spPr>
            <a:xfrm>
              <a:off x="704850" y="2057487"/>
              <a:ext cx="217862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삼성페이 서비스 개요</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4822982A-2CE7-1E0F-571A-A2EDB959118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B7ABBA67-3352-B154-DCD0-B9EEC2DF7ED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5573308B-6322-487F-00C7-AEFC5DA8CAA9}"/>
              </a:ext>
            </a:extLst>
          </p:cNvPr>
          <p:cNvGrpSpPr/>
          <p:nvPr/>
        </p:nvGrpSpPr>
        <p:grpSpPr>
          <a:xfrm>
            <a:off x="3562349" y="2176483"/>
            <a:ext cx="5857303" cy="276837"/>
            <a:chOff x="704850" y="2013298"/>
            <a:chExt cx="4140200" cy="276837"/>
          </a:xfrm>
        </p:grpSpPr>
        <p:sp>
          <p:nvSpPr>
            <p:cNvPr id="10" name="TextBox 9">
              <a:extLst>
                <a:ext uri="{FF2B5EF4-FFF2-40B4-BE49-F238E27FC236}">
                  <a16:creationId xmlns:a16="http://schemas.microsoft.com/office/drawing/2014/main" id="{BBBE8309-523E-C64E-58F3-65AD5C55CDAD}"/>
                </a:ext>
              </a:extLst>
            </p:cNvPr>
            <p:cNvSpPr txBox="1"/>
            <p:nvPr/>
          </p:nvSpPr>
          <p:spPr>
            <a:xfrm>
              <a:off x="704850" y="2057487"/>
              <a:ext cx="1599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간편결제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사업 관련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최근 주요 동향</a:t>
              </a:r>
            </a:p>
          </p:txBody>
        </p:sp>
        <p:cxnSp>
          <p:nvCxnSpPr>
            <p:cNvPr id="15" name="직선 연결선 14">
              <a:extLst>
                <a:ext uri="{FF2B5EF4-FFF2-40B4-BE49-F238E27FC236}">
                  <a16:creationId xmlns:a16="http://schemas.microsoft.com/office/drawing/2014/main" id="{D3649549-95E3-1C06-D4E2-D4A472E895D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617700D0-A6C5-0953-A929-D84F594E74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9F9D12C-CED1-C997-237C-8C6DC625CB89}"/>
              </a:ext>
            </a:extLst>
          </p:cNvPr>
          <p:cNvSpPr txBox="1"/>
          <p:nvPr/>
        </p:nvSpPr>
        <p:spPr>
          <a:xfrm>
            <a:off x="3556573" y="5968610"/>
            <a:ext cx="590810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삼성전자 </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뉴스룸</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 </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3" name="직사각형 12">
            <a:extLst>
              <a:ext uri="{FF2B5EF4-FFF2-40B4-BE49-F238E27FC236}">
                <a16:creationId xmlns:a16="http://schemas.microsoft.com/office/drawing/2014/main" id="{99E7355D-D4D9-6646-C316-C2F29B9697C2}"/>
              </a:ext>
            </a:extLst>
          </p:cNvPr>
          <p:cNvSpPr/>
          <p:nvPr/>
        </p:nvSpPr>
        <p:spPr>
          <a:xfrm>
            <a:off x="488949" y="2568357"/>
            <a:ext cx="2771775" cy="3308567"/>
          </a:xfrm>
          <a:prstGeom prst="rect">
            <a:avLst/>
          </a:prstGeom>
          <a:solidFill>
            <a:schemeClr val="bg1">
              <a:lumMod val="95000"/>
            </a:schemeClr>
          </a:solidFill>
          <a:ln w="6350">
            <a:solidFill>
              <a:srgbClr val="EAEAEA"/>
            </a:solid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출시 </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2015</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온</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오프라인 결제가 가능한 간편결제 플랫폼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삼성페이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출시</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마그네틱 보안전송</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(MST)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및 근거리무선통신</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(NFC)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방식 모두 지원함에 따라 소비자들이 특정 신용카드사에 별도 가입하거나 중소상공인들이 기존에 사용하고 있던 결제 단말기 교체 없이 사용 가능</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endParaRPr lang="en-US" altLang="ko-KR" sz="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이용 현황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편리함과 범용성을 갖춘 삼성페이는 출시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만에 누적 결제 금액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조 원 이상</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국내 이용자 수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1,600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명</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누적 결제금액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조 원 돌파</a:t>
            </a:r>
          </a:p>
        </p:txBody>
      </p:sp>
      <p:graphicFrame>
        <p:nvGraphicFramePr>
          <p:cNvPr id="20" name="차트 19">
            <a:extLst>
              <a:ext uri="{FF2B5EF4-FFF2-40B4-BE49-F238E27FC236}">
                <a16:creationId xmlns:a16="http://schemas.microsoft.com/office/drawing/2014/main" id="{C8E605E4-C7A3-749C-90AF-7DC992F33C20}"/>
              </a:ext>
            </a:extLst>
          </p:cNvPr>
          <p:cNvGraphicFramePr/>
          <p:nvPr>
            <p:extLst>
              <p:ext uri="{D42A27DB-BD31-4B8C-83A1-F6EECF244321}">
                <p14:modId xmlns:p14="http://schemas.microsoft.com/office/powerpoint/2010/main" val="436958449"/>
              </p:ext>
            </p:extLst>
          </p:nvPr>
        </p:nvGraphicFramePr>
        <p:xfrm>
          <a:off x="561975" y="4533900"/>
          <a:ext cx="2604722" cy="1311599"/>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FEE3301B-36C0-5EE3-D231-D4BA7FB33E0F}"/>
              </a:ext>
            </a:extLst>
          </p:cNvPr>
          <p:cNvSpPr txBox="1"/>
          <p:nvPr/>
        </p:nvSpPr>
        <p:spPr>
          <a:xfrm>
            <a:off x="559939" y="4619900"/>
            <a:ext cx="324000" cy="107722"/>
          </a:xfrm>
          <a:prstGeom prst="rect">
            <a:avLst/>
          </a:prstGeom>
          <a:noFill/>
          <a:ln>
            <a:noFill/>
          </a:ln>
        </p:spPr>
        <p:txBody>
          <a:bodyPr wrap="square" lIns="0" tIns="0" rIns="0" bIns="0" rtlCol="0">
            <a:spAutoFit/>
          </a:bodyPr>
          <a:lstStyle/>
          <a:p>
            <a:pPr algn="ct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조 원</a:t>
            </a: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23" name="직사각형 22">
            <a:extLst>
              <a:ext uri="{FF2B5EF4-FFF2-40B4-BE49-F238E27FC236}">
                <a16:creationId xmlns:a16="http://schemas.microsoft.com/office/drawing/2014/main" id="{FAD6FC8C-90F3-E0A8-A7CF-534D35CA7015}"/>
              </a:ext>
            </a:extLst>
          </p:cNvPr>
          <p:cNvSpPr/>
          <p:nvPr/>
        </p:nvSpPr>
        <p:spPr>
          <a:xfrm>
            <a:off x="5552586" y="2833141"/>
            <a:ext cx="1872000" cy="3043783"/>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88900" indent="-88900">
              <a:spcBef>
                <a:spcPts val="300"/>
              </a:spcBef>
              <a:buFont typeface="Arial" panose="020B0604020202020204" pitchFamily="34" charset="0"/>
              <a:buChar char="•"/>
            </a:pP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티머니</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로카모빌리티</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캐시비</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와의 제휴로 교통카드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기능뿐만</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아니라</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마스터카드</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비자 브랜드의 해외 결제도 지원하여 해외 여행객들의 편의도 제고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최근 들어 경제수단을 넘어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모바일 지갑</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으로 진화 중임</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디지털 키</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(Key),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디지털 자산 조회</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티켓 서비스와 같은 편의</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문화 서비스를 비롯해 운전면허 확인 서비스와 고교</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혁신 공유 대학 학생증을 통한 신원 확인 및 성인 인증 기능도 제공하고 있음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5" name="직사각형 24">
            <a:extLst>
              <a:ext uri="{FF2B5EF4-FFF2-40B4-BE49-F238E27FC236}">
                <a16:creationId xmlns:a16="http://schemas.microsoft.com/office/drawing/2014/main" id="{C5E0A5AD-E17A-CDEE-B862-B600340A99BF}"/>
              </a:ext>
            </a:extLst>
          </p:cNvPr>
          <p:cNvSpPr/>
          <p:nvPr/>
        </p:nvSpPr>
        <p:spPr>
          <a:xfrm>
            <a:off x="7545050" y="2833141"/>
            <a:ext cx="1872000" cy="3043783"/>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삼성페이는 마스터카드와의 제휴를 통해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2020</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년부터 삼성카드의 삼성페이 해외결제 서비스를 시작</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이후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우리카드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롯데카드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NH</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농협카드 등 국내 카드사들과 협력하여 삼성페이 해외결제 지원을 확대하고 있음</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비자 로고가 있는 삼성카드의 해외결제도 지원</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미국</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영국</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중국</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스페인</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호주</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남아프리카공화국</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베트남 등 다양한 국가에서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삼성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월렛</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으로 간편결제 서비스를 제공 중</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온</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오프라인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결제뿐만</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아니라 멤버십 카드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ATM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입</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출금 서비스를 제공하는 국가도 존재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월에는 비자</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현지 민간은행과 협력하여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튀르키예</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‘S-Wallet’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을 출시</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7800">
              <a:spcBef>
                <a:spcPts val="300"/>
              </a:spcBef>
            </a:pPr>
            <a:r>
              <a:rPr lang="en-US" altLang="ko-KR" sz="7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700" i="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튀르키예는</a:t>
            </a:r>
            <a:r>
              <a:rPr lang="ko-KR" altLang="en-US" sz="7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현지 법에 따라 해외 간편결제 앱을 도입하지 못함</a:t>
            </a:r>
            <a:r>
              <a:rPr lang="en-US" altLang="ko-KR" sz="7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p>
        </p:txBody>
      </p:sp>
      <p:sp>
        <p:nvSpPr>
          <p:cNvPr id="31" name="사각형: 잘린 한쪽 모서리 30">
            <a:extLst>
              <a:ext uri="{FF2B5EF4-FFF2-40B4-BE49-F238E27FC236}">
                <a16:creationId xmlns:a16="http://schemas.microsoft.com/office/drawing/2014/main" id="{9345D9CF-44F4-C0DF-E80A-32A19C7BE6F4}"/>
              </a:ext>
            </a:extLst>
          </p:cNvPr>
          <p:cNvSpPr/>
          <p:nvPr/>
        </p:nvSpPr>
        <p:spPr>
          <a:xfrm>
            <a:off x="3569911" y="2565400"/>
            <a:ext cx="1264665" cy="267741"/>
          </a:xfrm>
          <a:prstGeom prst="snip1Rect">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온라인으로 외연 확장</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4" name="사각형: 잘린 한쪽 모서리 33">
            <a:extLst>
              <a:ext uri="{FF2B5EF4-FFF2-40B4-BE49-F238E27FC236}">
                <a16:creationId xmlns:a16="http://schemas.microsoft.com/office/drawing/2014/main" id="{A9CF24CD-DC0B-8732-4F21-5FC44C853AB4}"/>
              </a:ext>
            </a:extLst>
          </p:cNvPr>
          <p:cNvSpPr/>
          <p:nvPr/>
        </p:nvSpPr>
        <p:spPr>
          <a:xfrm>
            <a:off x="5552585" y="2565400"/>
            <a:ext cx="1264665" cy="267741"/>
          </a:xfrm>
          <a:prstGeom prst="snip1Rect">
            <a:avLst/>
          </a:prstGeom>
          <a:solidFill>
            <a:srgbClr val="1C48E2"/>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서비스 다양화</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5" name="사각형: 잘린 한쪽 모서리 34">
            <a:extLst>
              <a:ext uri="{FF2B5EF4-FFF2-40B4-BE49-F238E27FC236}">
                <a16:creationId xmlns:a16="http://schemas.microsoft.com/office/drawing/2014/main" id="{E6CB98E7-AD77-8B9D-58B2-6E6FCA400302}"/>
              </a:ext>
            </a:extLst>
          </p:cNvPr>
          <p:cNvSpPr/>
          <p:nvPr/>
        </p:nvSpPr>
        <p:spPr>
          <a:xfrm>
            <a:off x="7543968" y="2565400"/>
            <a:ext cx="1264665" cy="267741"/>
          </a:xfrm>
          <a:prstGeom prst="snip1Rect">
            <a:avLst/>
          </a:prstGeom>
          <a:solidFill>
            <a:srgbClr val="510DBC"/>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해외결제 확대</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pic>
        <p:nvPicPr>
          <p:cNvPr id="6148" name="Picture 4">
            <a:extLst>
              <a:ext uri="{FF2B5EF4-FFF2-40B4-BE49-F238E27FC236}">
                <a16:creationId xmlns:a16="http://schemas.microsoft.com/office/drawing/2014/main" id="{F05794DF-5B99-6EE5-8A6C-436CD0EEFC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08" r="3408"/>
          <a:stretch/>
        </p:blipFill>
        <p:spPr bwMode="auto">
          <a:xfrm>
            <a:off x="5640275" y="4637620"/>
            <a:ext cx="1696622" cy="102505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06F457D-E957-3BB0-05D2-2EE3FBCAF927}"/>
              </a:ext>
            </a:extLst>
          </p:cNvPr>
          <p:cNvSpPr txBox="1"/>
          <p:nvPr/>
        </p:nvSpPr>
        <p:spPr>
          <a:xfrm>
            <a:off x="5640274" y="5716880"/>
            <a:ext cx="1696621" cy="107722"/>
          </a:xfrm>
          <a:prstGeom prst="rect">
            <a:avLst/>
          </a:prstGeom>
          <a:noFill/>
          <a:ln>
            <a:noFill/>
          </a:ln>
        </p:spPr>
        <p:txBody>
          <a:bodyPr wrap="square" lIns="0" tIns="0" rIns="0" bIns="0" rtlCol="0">
            <a:spAutoFit/>
          </a:bodyPr>
          <a:lstStyle/>
          <a:p>
            <a:pPr algn="ctr"/>
            <a:r>
              <a:rPr lang="ko-KR" altLang="en-US" sz="700" dirty="0">
                <a:ln>
                  <a:solidFill>
                    <a:schemeClr val="bg1">
                      <a:lumMod val="75000"/>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rPr>
              <a:t>▲ 삼성페이 국제 학생증 예시</a:t>
            </a:r>
          </a:p>
        </p:txBody>
      </p:sp>
      <p:pic>
        <p:nvPicPr>
          <p:cNvPr id="6150" name="Picture 6" descr="SAMSUNG Pay X N Pay">
            <a:extLst>
              <a:ext uri="{FF2B5EF4-FFF2-40B4-BE49-F238E27FC236}">
                <a16:creationId xmlns:a16="http://schemas.microsoft.com/office/drawing/2014/main" id="{EC62A4EC-B76E-6431-2304-13F3006AAB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50" t="8100" r="26250" b="9508"/>
          <a:stretch/>
        </p:blipFill>
        <p:spPr bwMode="auto">
          <a:xfrm>
            <a:off x="4109088" y="4888706"/>
            <a:ext cx="792566" cy="77397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B93E3924-EF7F-4587-601C-9AE6EA92FA26}"/>
              </a:ext>
            </a:extLst>
          </p:cNvPr>
          <p:cNvSpPr txBox="1"/>
          <p:nvPr/>
        </p:nvSpPr>
        <p:spPr>
          <a:xfrm>
            <a:off x="3657060" y="5716880"/>
            <a:ext cx="1696621" cy="107722"/>
          </a:xfrm>
          <a:prstGeom prst="rect">
            <a:avLst/>
          </a:prstGeom>
          <a:noFill/>
          <a:ln>
            <a:noFill/>
          </a:ln>
        </p:spPr>
        <p:txBody>
          <a:bodyPr wrap="square" lIns="0" tIns="0" rIns="0" bIns="0" rtlCol="0">
            <a:spAutoFit/>
          </a:bodyPr>
          <a:lstStyle/>
          <a:p>
            <a:pPr algn="ctr"/>
            <a:r>
              <a:rPr lang="ko-KR" altLang="en-US" sz="700" dirty="0">
                <a:ln>
                  <a:solidFill>
                    <a:schemeClr val="bg1">
                      <a:lumMod val="75000"/>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rPr>
              <a:t>▲ 삼성페이</a:t>
            </a:r>
            <a:r>
              <a:rPr lang="en-US" altLang="ko-KR" sz="700" dirty="0">
                <a:ln>
                  <a:solidFill>
                    <a:schemeClr val="bg1">
                      <a:lumMod val="75000"/>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rPr>
              <a:t>X</a:t>
            </a:r>
            <a:r>
              <a:rPr lang="ko-KR" altLang="en-US" sz="700" dirty="0">
                <a:ln>
                  <a:solidFill>
                    <a:schemeClr val="bg1">
                      <a:lumMod val="75000"/>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rPr>
              <a:t>네이버페이 로고</a:t>
            </a:r>
          </a:p>
        </p:txBody>
      </p:sp>
      <p:sp>
        <p:nvSpPr>
          <p:cNvPr id="2" name="직사각형 1">
            <a:extLst>
              <a:ext uri="{FF2B5EF4-FFF2-40B4-BE49-F238E27FC236}">
                <a16:creationId xmlns:a16="http://schemas.microsoft.com/office/drawing/2014/main" id="{3A35D57B-2C1F-BC30-FF9D-0D3DC6E4F77A}"/>
              </a:ext>
            </a:extLst>
          </p:cNvPr>
          <p:cNvSpPr/>
          <p:nvPr/>
        </p:nvSpPr>
        <p:spPr>
          <a:xfrm>
            <a:off x="577357" y="4395019"/>
            <a:ext cx="2592564" cy="159564"/>
          </a:xfrm>
          <a:prstGeom prst="rect">
            <a:avLst/>
          </a:prstGeom>
          <a:solidFill>
            <a:srgbClr val="1C48E2"/>
          </a:solidFill>
          <a:ln>
            <a:solidFill>
              <a:srgbClr val="1C48E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800" b="1" dirty="0">
                <a:ln>
                  <a:solidFill>
                    <a:schemeClr val="accent1">
                      <a:alpha val="0"/>
                    </a:schemeClr>
                  </a:solidFill>
                </a:ln>
                <a:solidFill>
                  <a:schemeClr val="bg1"/>
                </a:solidFill>
                <a:latin typeface="+mn-ea"/>
              </a:rPr>
              <a:t>국내 누적 결제 금액</a:t>
            </a:r>
            <a:endParaRPr lang="en-US" altLang="ko-KR" sz="800" b="1" dirty="0">
              <a:ln>
                <a:solidFill>
                  <a:schemeClr val="accent1">
                    <a:alpha val="0"/>
                  </a:schemeClr>
                </a:solidFill>
              </a:ln>
              <a:solidFill>
                <a:schemeClr val="bg1"/>
              </a:solidFill>
              <a:latin typeface="+mn-ea"/>
            </a:endParaRPr>
          </a:p>
        </p:txBody>
      </p:sp>
    </p:spTree>
    <p:extLst>
      <p:ext uri="{BB962C8B-B14F-4D97-AF65-F5344CB8AC3E}">
        <p14:creationId xmlns:p14="http://schemas.microsoft.com/office/powerpoint/2010/main" val="1163114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플레이어 동향</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a:t>
            </a:r>
            <a:r>
              <a:rPr lang="ko-KR" altLang="en-US" dirty="0"/>
              <a:t>휴대폰제조사</a:t>
            </a:r>
            <a:r>
              <a:rPr lang="en-US" altLang="ko-KR" dirty="0"/>
              <a:t>] </a:t>
            </a:r>
            <a:r>
              <a:rPr lang="ko-KR" altLang="en-US" dirty="0"/>
              <a:t>애플 </a:t>
            </a:r>
            <a:r>
              <a:rPr lang="en-US" altLang="ko-KR" dirty="0"/>
              <a:t>(</a:t>
            </a:r>
            <a:r>
              <a:rPr lang="ko-KR" altLang="en-US" dirty="0"/>
              <a:t>애플페이</a:t>
            </a:r>
            <a:r>
              <a:rPr lang="en-US" altLang="ko-KR" dirty="0"/>
              <a:t>)</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t>충성도 높은 아이폰 유저들을 강력한 경쟁력으로 보유한 애플은 </a:t>
            </a:r>
            <a:r>
              <a:rPr lang="en-US" altLang="ko-KR" dirty="0"/>
              <a:t>2014</a:t>
            </a:r>
            <a:r>
              <a:rPr lang="ko-KR" altLang="en-US" dirty="0"/>
              <a:t>년부터 애플페이를 통해 </a:t>
            </a:r>
            <a:r>
              <a:rPr lang="en-US" altLang="ko-KR" dirty="0"/>
              <a:t>NFC </a:t>
            </a:r>
            <a:r>
              <a:rPr lang="ko-KR" altLang="en-US" dirty="0"/>
              <a:t>방식의 간편결제 서비스를 제공 중이며</a:t>
            </a:r>
            <a:r>
              <a:rPr lang="en-US" altLang="ko-KR" dirty="0"/>
              <a:t>, </a:t>
            </a:r>
            <a:r>
              <a:rPr lang="ko-KR" altLang="en-US" dirty="0"/>
              <a:t>최근 후불결제 서비스를 공식 출시</a:t>
            </a:r>
            <a:r>
              <a:rPr lang="en-US" altLang="ko-KR" dirty="0"/>
              <a:t>.</a:t>
            </a:r>
            <a:r>
              <a:rPr lang="ko-KR" altLang="en-US" dirty="0"/>
              <a:t> 결제 관련 서비스 제공 지역을 확대하는 가운데</a:t>
            </a:r>
            <a:r>
              <a:rPr lang="en-US" altLang="ko-KR" dirty="0"/>
              <a:t>, </a:t>
            </a:r>
            <a:r>
              <a:rPr lang="ko-KR" altLang="en-US" dirty="0"/>
              <a:t>미국을 중심으로 결제</a:t>
            </a:r>
            <a:r>
              <a:rPr lang="en-US" altLang="ko-KR" dirty="0"/>
              <a:t>·</a:t>
            </a:r>
            <a:r>
              <a:rPr lang="ko-KR" altLang="en-US" dirty="0"/>
              <a:t>송금 서비스</a:t>
            </a:r>
            <a:r>
              <a:rPr lang="en-US" altLang="ko-KR" dirty="0"/>
              <a:t>(</a:t>
            </a:r>
            <a:r>
              <a:rPr lang="ko-KR" altLang="en-US" dirty="0" err="1"/>
              <a:t>애플캐시</a:t>
            </a:r>
            <a:r>
              <a:rPr lang="en-US" altLang="ko-KR" dirty="0"/>
              <a:t>), </a:t>
            </a:r>
            <a:r>
              <a:rPr lang="ko-KR" altLang="en-US" dirty="0"/>
              <a:t>신용카드</a:t>
            </a:r>
            <a:r>
              <a:rPr lang="en-US" altLang="ko-KR" dirty="0"/>
              <a:t>(</a:t>
            </a:r>
            <a:r>
              <a:rPr lang="ko-KR" altLang="en-US" dirty="0"/>
              <a:t>애플카드</a:t>
            </a:r>
            <a:r>
              <a:rPr lang="en-US" altLang="ko-KR" dirty="0"/>
              <a:t>), </a:t>
            </a:r>
            <a:r>
              <a:rPr lang="ko-KR" altLang="en-US" dirty="0"/>
              <a:t>저축계좌</a:t>
            </a:r>
            <a:r>
              <a:rPr lang="en-US" altLang="ko-KR" dirty="0"/>
              <a:t>(</a:t>
            </a:r>
            <a:r>
              <a:rPr lang="ko-KR" altLang="en-US" dirty="0"/>
              <a:t>애플통장</a:t>
            </a:r>
            <a:r>
              <a:rPr lang="en-US" altLang="ko-KR" dirty="0"/>
              <a:t>) </a:t>
            </a:r>
            <a:r>
              <a:rPr lang="ko-KR" altLang="en-US" dirty="0"/>
              <a:t>등 다양한 금융 서비스를 선보이고 있음</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968610"/>
            <a:ext cx="2677697"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Statista, </a:t>
            </a:r>
            <a:r>
              <a:rPr lang="ko-KR" altLang="en-US" dirty="0">
                <a:solidFill>
                  <a:srgbClr val="FFFFFF">
                    <a:lumMod val="50000"/>
                  </a:srgbClr>
                </a:solidFill>
              </a:rPr>
              <a:t>언론보도 종합 </a:t>
            </a:r>
            <a:endParaRPr lang="en-US" altLang="ko-KR" dirty="0">
              <a:solidFill>
                <a:srgbClr val="FFFFFF">
                  <a:lumMod val="50000"/>
                </a:srgbClr>
              </a:solidFill>
            </a:endParaRPr>
          </a:p>
        </p:txBody>
      </p:sp>
      <p:grpSp>
        <p:nvGrpSpPr>
          <p:cNvPr id="5" name="그룹 4">
            <a:extLst>
              <a:ext uri="{FF2B5EF4-FFF2-40B4-BE49-F238E27FC236}">
                <a16:creationId xmlns:a16="http://schemas.microsoft.com/office/drawing/2014/main" id="{88289F29-1C1C-18E8-88B7-62AA7320706A}"/>
              </a:ext>
            </a:extLst>
          </p:cNvPr>
          <p:cNvGrpSpPr/>
          <p:nvPr/>
        </p:nvGrpSpPr>
        <p:grpSpPr>
          <a:xfrm>
            <a:off x="489000" y="2176483"/>
            <a:ext cx="2771725" cy="276837"/>
            <a:chOff x="704850" y="2013298"/>
            <a:chExt cx="4140200" cy="276837"/>
          </a:xfrm>
        </p:grpSpPr>
        <p:sp>
          <p:nvSpPr>
            <p:cNvPr id="6" name="TextBox 5">
              <a:extLst>
                <a:ext uri="{FF2B5EF4-FFF2-40B4-BE49-F238E27FC236}">
                  <a16:creationId xmlns:a16="http://schemas.microsoft.com/office/drawing/2014/main" id="{FF5EDC97-1375-2FB2-30DB-8720E775A8A1}"/>
                </a:ext>
              </a:extLst>
            </p:cNvPr>
            <p:cNvSpPr txBox="1"/>
            <p:nvPr/>
          </p:nvSpPr>
          <p:spPr>
            <a:xfrm>
              <a:off x="704850" y="2057487"/>
              <a:ext cx="217862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애플페이 서비스 개요</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4822982A-2CE7-1E0F-571A-A2EDB959118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B7ABBA67-3352-B154-DCD0-B9EEC2DF7ED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5573308B-6322-487F-00C7-AEFC5DA8CAA9}"/>
              </a:ext>
            </a:extLst>
          </p:cNvPr>
          <p:cNvGrpSpPr/>
          <p:nvPr/>
        </p:nvGrpSpPr>
        <p:grpSpPr>
          <a:xfrm>
            <a:off x="3562349" y="2176483"/>
            <a:ext cx="5857303" cy="276837"/>
            <a:chOff x="704850" y="2013298"/>
            <a:chExt cx="4140200" cy="276837"/>
          </a:xfrm>
        </p:grpSpPr>
        <p:sp>
          <p:nvSpPr>
            <p:cNvPr id="10" name="TextBox 9">
              <a:extLst>
                <a:ext uri="{FF2B5EF4-FFF2-40B4-BE49-F238E27FC236}">
                  <a16:creationId xmlns:a16="http://schemas.microsoft.com/office/drawing/2014/main" id="{BBBE8309-523E-C64E-58F3-65AD5C55CDAD}"/>
                </a:ext>
              </a:extLst>
            </p:cNvPr>
            <p:cNvSpPr txBox="1"/>
            <p:nvPr/>
          </p:nvSpPr>
          <p:spPr>
            <a:xfrm>
              <a:off x="704850" y="2057487"/>
              <a:ext cx="1599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간편결제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사업 관련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최근 주요 동향</a:t>
              </a:r>
            </a:p>
          </p:txBody>
        </p:sp>
        <p:cxnSp>
          <p:nvCxnSpPr>
            <p:cNvPr id="15" name="직선 연결선 14">
              <a:extLst>
                <a:ext uri="{FF2B5EF4-FFF2-40B4-BE49-F238E27FC236}">
                  <a16:creationId xmlns:a16="http://schemas.microsoft.com/office/drawing/2014/main" id="{D3649549-95E3-1C06-D4E2-D4A472E895D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617700D0-A6C5-0953-A929-D84F594E74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9F9D12C-CED1-C997-237C-8C6DC625CB89}"/>
              </a:ext>
            </a:extLst>
          </p:cNvPr>
          <p:cNvSpPr txBox="1"/>
          <p:nvPr/>
        </p:nvSpPr>
        <p:spPr>
          <a:xfrm>
            <a:off x="3508948" y="5968610"/>
            <a:ext cx="590810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Apple,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 </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3" name="직사각형 12">
            <a:extLst>
              <a:ext uri="{FF2B5EF4-FFF2-40B4-BE49-F238E27FC236}">
                <a16:creationId xmlns:a16="http://schemas.microsoft.com/office/drawing/2014/main" id="{99E7355D-D4D9-6646-C316-C2F29B9697C2}"/>
              </a:ext>
            </a:extLst>
          </p:cNvPr>
          <p:cNvSpPr/>
          <p:nvPr/>
        </p:nvSpPr>
        <p:spPr>
          <a:xfrm>
            <a:off x="488950" y="2568357"/>
            <a:ext cx="2771724" cy="3308567"/>
          </a:xfrm>
          <a:prstGeom prst="rect">
            <a:avLst/>
          </a:prstGeom>
          <a:solidFill>
            <a:schemeClr val="bg1">
              <a:lumMod val="95000"/>
            </a:schemeClr>
          </a:solidFill>
          <a:ln w="6350">
            <a:solidFill>
              <a:srgbClr val="EAEAEA"/>
            </a:solid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출시 </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2014</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미국에서 근거리무선통신</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(NFC)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기반의 간편결제 서비스를 시작했으며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애플월렛을</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통해 카드를 스캔하거나 직접 등록해서 추가적인 개인정보 확인없이 사용 가능</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국내에서는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금융위원회의 승인에 따라 도입이 확정된 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국내에서 서비스를 개시</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endParaRPr lang="en-US" altLang="ko-KR" sz="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이용 현황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아이폰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보급</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사용 편의성 등에 힘입어 현재 전 세계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여개 국가에서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억 명 이상 사용 중 </a:t>
            </a:r>
          </a:p>
        </p:txBody>
      </p:sp>
      <p:sp>
        <p:nvSpPr>
          <p:cNvPr id="22" name="직사각형 21">
            <a:extLst>
              <a:ext uri="{FF2B5EF4-FFF2-40B4-BE49-F238E27FC236}">
                <a16:creationId xmlns:a16="http://schemas.microsoft.com/office/drawing/2014/main" id="{53879242-D627-6CFD-C9D7-15F1D3329A65}"/>
              </a:ext>
            </a:extLst>
          </p:cNvPr>
          <p:cNvSpPr/>
          <p:nvPr/>
        </p:nvSpPr>
        <p:spPr>
          <a:xfrm>
            <a:off x="3561200" y="2833142"/>
            <a:ext cx="2844000" cy="3043782"/>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후불결제</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(BNPL)</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서비스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 페이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레이터</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(Apple Pay Later)’</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출시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수수료나 이자 없이 결제액을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6</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주 동안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번에 걸쳐 분할 상환이 가능한 일종의 할부 서비스</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 페이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레이터</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사용을 희망하는 사용자는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50~1,000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달러 범위 내에서 대출을 신청한 이후</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온라인 또는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인앱에서</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애플결제를 이용할 수 있는 곳에서 동 서비스 사용이 가능</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 페이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레이터는</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애플이 독자적인 자금으로 제공하는 첫 금융 서비스로 주목 받음</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신청</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신용 평가</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서비스 제공까지 애플 자회사인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애플파이낸싱</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LLC(Apple Financing LLC)</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통해 운영하는 소액대출 비즈니스임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다만 서비스를 위해 마스터카드의 할부 프로그램과 제휴를 맺었으며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골드만삭스는 거래를 완료하기 위해 필요한 결제 자격 증명 발급 역할을 담당함</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애플페이는 실질적인 고객 및 상점 데이터를 확보하고 자체적인 신용평가</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대출 등에 대한 노하우를 축적할 수 있을 것으로 기대되며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이를 통해 금융 서비스 영역 확장 의지를 엿볼 수 있음</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1" name="사각형: 잘린 한쪽 모서리 30">
            <a:extLst>
              <a:ext uri="{FF2B5EF4-FFF2-40B4-BE49-F238E27FC236}">
                <a16:creationId xmlns:a16="http://schemas.microsoft.com/office/drawing/2014/main" id="{9345D9CF-44F4-C0DF-E80A-32A19C7BE6F4}"/>
              </a:ext>
            </a:extLst>
          </p:cNvPr>
          <p:cNvSpPr/>
          <p:nvPr/>
        </p:nvSpPr>
        <p:spPr>
          <a:xfrm>
            <a:off x="3561200" y="2565400"/>
            <a:ext cx="1851583" cy="267741"/>
          </a:xfrm>
          <a:prstGeom prst="snip1Rect">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연관 서비스 출시로 생태계 확장</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aphicFrame>
        <p:nvGraphicFramePr>
          <p:cNvPr id="3" name="표 10">
            <a:extLst>
              <a:ext uri="{FF2B5EF4-FFF2-40B4-BE49-F238E27FC236}">
                <a16:creationId xmlns:a16="http://schemas.microsoft.com/office/drawing/2014/main" id="{F9FE6CD4-D25C-9498-A8BC-680C3AA11FFF}"/>
              </a:ext>
            </a:extLst>
          </p:cNvPr>
          <p:cNvGraphicFramePr>
            <a:graphicFrameLocks noGrp="1"/>
          </p:cNvGraphicFramePr>
          <p:nvPr>
            <p:extLst>
              <p:ext uri="{D42A27DB-BD31-4B8C-83A1-F6EECF244321}">
                <p14:modId xmlns:p14="http://schemas.microsoft.com/office/powerpoint/2010/main" val="3859080110"/>
              </p:ext>
            </p:extLst>
          </p:nvPr>
        </p:nvGraphicFramePr>
        <p:xfrm>
          <a:off x="1968554" y="4715901"/>
          <a:ext cx="1203048" cy="1072080"/>
        </p:xfrm>
        <a:graphic>
          <a:graphicData uri="http://schemas.openxmlformats.org/drawingml/2006/table">
            <a:tbl>
              <a:tblPr firstRow="1" bandRow="1">
                <a:tableStyleId>{5C22544A-7EE6-4342-B048-85BDC9FD1C3A}</a:tableStyleId>
              </a:tblPr>
              <a:tblGrid>
                <a:gridCol w="401016">
                  <a:extLst>
                    <a:ext uri="{9D8B030D-6E8A-4147-A177-3AD203B41FA5}">
                      <a16:colId xmlns:a16="http://schemas.microsoft.com/office/drawing/2014/main" val="3867431141"/>
                    </a:ext>
                  </a:extLst>
                </a:gridCol>
                <a:gridCol w="401016">
                  <a:extLst>
                    <a:ext uri="{9D8B030D-6E8A-4147-A177-3AD203B41FA5}">
                      <a16:colId xmlns:a16="http://schemas.microsoft.com/office/drawing/2014/main" val="1092467478"/>
                    </a:ext>
                  </a:extLst>
                </a:gridCol>
                <a:gridCol w="401016">
                  <a:extLst>
                    <a:ext uri="{9D8B030D-6E8A-4147-A177-3AD203B41FA5}">
                      <a16:colId xmlns:a16="http://schemas.microsoft.com/office/drawing/2014/main" val="918635664"/>
                    </a:ext>
                  </a:extLst>
                </a:gridCol>
              </a:tblGrid>
              <a:tr h="0">
                <a:tc>
                  <a:txBody>
                    <a:bodyPr/>
                    <a:lstStyle/>
                    <a:p>
                      <a:pPr algn="ctr" latinLnBrk="0"/>
                      <a:r>
                        <a:rPr lang="ko-KR" altLang="en-US" sz="7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구분</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1C48E2"/>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alpha val="70000"/>
                      </a:schemeClr>
                    </a:solidFill>
                  </a:tcPr>
                </a:tc>
                <a:tc>
                  <a:txBody>
                    <a:bodyPr/>
                    <a:lstStyle/>
                    <a:p>
                      <a:pPr algn="ctr" latinLnBrk="0"/>
                      <a:r>
                        <a:rPr lang="ko-KR" altLang="en-US" sz="7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오프라인</a:t>
                      </a: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1C48E2"/>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alpha val="70000"/>
                      </a:schemeClr>
                    </a:solidFill>
                  </a:tcPr>
                </a:tc>
                <a:tc>
                  <a:txBody>
                    <a:bodyPr/>
                    <a:lstStyle/>
                    <a:p>
                      <a:pPr algn="ctr" latinLnBrk="0"/>
                      <a:r>
                        <a:rPr lang="ko-KR" altLang="en-US" sz="7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온라인</a:t>
                      </a:r>
                    </a:p>
                  </a:txBody>
                  <a:tcPr marL="36000" marR="36000" marT="36000" marB="36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C48E2"/>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alpha val="70000"/>
                      </a:schemeClr>
                    </a:solidFill>
                  </a:tcPr>
                </a:tc>
                <a:extLst>
                  <a:ext uri="{0D108BD9-81ED-4DB2-BD59-A6C34878D82A}">
                    <a16:rowId xmlns:a16="http://schemas.microsoft.com/office/drawing/2014/main" val="2967133563"/>
                  </a:ext>
                </a:extLst>
              </a:tr>
              <a:tr h="0">
                <a:tc>
                  <a:txBody>
                    <a:bodyPr/>
                    <a:lstStyle/>
                    <a:p>
                      <a:pPr algn="ctr" latinLnBrk="0"/>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영국</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70</a:t>
                      </a:r>
                      <a:endPar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latinLnBrk="0">
                        <a:buFont typeface="Arial" panose="020B0604020202020204" pitchFamily="34" charset="0"/>
                        <a:buNone/>
                      </a:pPr>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37</a:t>
                      </a:r>
                      <a:endPar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8129673"/>
                  </a:ext>
                </a:extLst>
              </a:tr>
              <a:tr h="0">
                <a:tc>
                  <a:txBody>
                    <a:bodyPr/>
                    <a:lstStyle/>
                    <a:p>
                      <a:pPr algn="ctr" latinLnBrk="0"/>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미국</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57</a:t>
                      </a:r>
                      <a:endPar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latinLnBrk="0">
                        <a:buFont typeface="Arial" panose="020B0604020202020204" pitchFamily="34" charset="0"/>
                        <a:buNone/>
                      </a:pPr>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34</a:t>
                      </a:r>
                      <a:endPar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96669269"/>
                  </a:ext>
                </a:extLst>
              </a:tr>
              <a:tr h="0">
                <a:tc>
                  <a:txBody>
                    <a:bodyPr/>
                    <a:lstStyle/>
                    <a:p>
                      <a:pPr algn="ctr" latinLnBrk="0"/>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캐나다</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60</a:t>
                      </a:r>
                      <a:endPar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latinLnBrk="0">
                        <a:buFont typeface="Arial" panose="020B0604020202020204" pitchFamily="34" charset="0"/>
                        <a:buNone/>
                      </a:pPr>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30</a:t>
                      </a:r>
                      <a:endPar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0717190"/>
                  </a:ext>
                </a:extLst>
              </a:tr>
              <a:tr h="0">
                <a:tc>
                  <a:txBody>
                    <a:bodyPr/>
                    <a:lstStyle/>
                    <a:p>
                      <a:pPr algn="ctr" latinLnBrk="0"/>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호주</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54</a:t>
                      </a:r>
                      <a:endPar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latinLnBrk="0">
                        <a:buFont typeface="Arial" panose="020B0604020202020204" pitchFamily="34" charset="0"/>
                        <a:buNone/>
                      </a:pPr>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33</a:t>
                      </a:r>
                      <a:endPar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1483953"/>
                  </a:ext>
                </a:extLst>
              </a:tr>
              <a:tr h="0">
                <a:tc>
                  <a:txBody>
                    <a:bodyPr/>
                    <a:lstStyle/>
                    <a:p>
                      <a:pPr algn="ctr" latinLnBrk="0"/>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프랑스</a:t>
                      </a:r>
                    </a:p>
                  </a:txBody>
                  <a:tcPr marL="36000" marR="36000" marT="36000" marB="3600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rgbClr val="1C48E2"/>
                      </a:solidFill>
                      <a:prstDash val="solid"/>
                      <a:round/>
                      <a:headEnd type="none" w="med" len="med"/>
                      <a:tailEnd type="none" w="med" len="med"/>
                    </a:lnB>
                    <a:solidFill>
                      <a:schemeClr val="bg1"/>
                    </a:solidFill>
                  </a:tcPr>
                </a:tc>
                <a:tc>
                  <a:txBody>
                    <a:bodyPr/>
                    <a:lstStyle/>
                    <a:p>
                      <a:pPr algn="ctr" latinLnBrk="0"/>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63</a:t>
                      </a:r>
                      <a:endPar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rgbClr val="1C48E2"/>
                      </a:solidFill>
                      <a:prstDash val="solid"/>
                      <a:round/>
                      <a:headEnd type="none" w="med" len="med"/>
                      <a:tailEnd type="none" w="med" len="med"/>
                    </a:lnB>
                    <a:solidFill>
                      <a:schemeClr val="bg1"/>
                    </a:solidFill>
                  </a:tcPr>
                </a:tc>
                <a:tc>
                  <a:txBody>
                    <a:bodyPr/>
                    <a:lstStyle/>
                    <a:p>
                      <a:pPr marL="0" indent="0" algn="ctr" latinLnBrk="0">
                        <a:buFont typeface="Arial" panose="020B0604020202020204" pitchFamily="34" charset="0"/>
                        <a:buNone/>
                      </a:pPr>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19</a:t>
                      </a:r>
                      <a:endPar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rgbClr val="1C48E2"/>
                      </a:solidFill>
                      <a:prstDash val="solid"/>
                      <a:round/>
                      <a:headEnd type="none" w="med" len="med"/>
                      <a:tailEnd type="none" w="med" len="med"/>
                    </a:lnB>
                    <a:solidFill>
                      <a:schemeClr val="bg1"/>
                    </a:solidFill>
                  </a:tcPr>
                </a:tc>
                <a:extLst>
                  <a:ext uri="{0D108BD9-81ED-4DB2-BD59-A6C34878D82A}">
                    <a16:rowId xmlns:a16="http://schemas.microsoft.com/office/drawing/2014/main" val="2463458117"/>
                  </a:ext>
                </a:extLst>
              </a:tr>
            </a:tbl>
          </a:graphicData>
        </a:graphic>
      </p:graphicFrame>
      <p:sp>
        <p:nvSpPr>
          <p:cNvPr id="11" name="TextBox 10">
            <a:extLst>
              <a:ext uri="{FF2B5EF4-FFF2-40B4-BE49-F238E27FC236}">
                <a16:creationId xmlns:a16="http://schemas.microsoft.com/office/drawing/2014/main" id="{A5190BEF-7626-7C1F-1080-6E43CD6846DA}"/>
              </a:ext>
            </a:extLst>
          </p:cNvPr>
          <p:cNvSpPr txBox="1"/>
          <p:nvPr/>
        </p:nvSpPr>
        <p:spPr>
          <a:xfrm>
            <a:off x="2124686" y="4550065"/>
            <a:ext cx="1046915" cy="107722"/>
          </a:xfrm>
          <a:prstGeom prst="rect">
            <a:avLst/>
          </a:prstGeom>
          <a:noFill/>
          <a:ln>
            <a:noFill/>
          </a:ln>
        </p:spPr>
        <p:txBody>
          <a:bodyPr wrap="square" lIns="0" tIns="0" rIns="0" bIns="0" rtlCol="0">
            <a:spAutoFit/>
          </a:bodyPr>
          <a:lstStyle/>
          <a:p>
            <a:pPr algn="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(2023</a:t>
            </a:r>
            <a:r>
              <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6</a:t>
            </a:r>
            <a:r>
              <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 기준</a:t>
            </a: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단위</a:t>
            </a: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endPar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aphicFrame>
        <p:nvGraphicFramePr>
          <p:cNvPr id="18" name="차트 17">
            <a:extLst>
              <a:ext uri="{FF2B5EF4-FFF2-40B4-BE49-F238E27FC236}">
                <a16:creationId xmlns:a16="http://schemas.microsoft.com/office/drawing/2014/main" id="{DA7A7681-8972-AE7D-D830-6DD934E3E66D}"/>
              </a:ext>
            </a:extLst>
          </p:cNvPr>
          <p:cNvGraphicFramePr/>
          <p:nvPr>
            <p:extLst>
              <p:ext uri="{D42A27DB-BD31-4B8C-83A1-F6EECF244321}">
                <p14:modId xmlns:p14="http://schemas.microsoft.com/office/powerpoint/2010/main" val="3958368274"/>
              </p:ext>
            </p:extLst>
          </p:nvPr>
        </p:nvGraphicFramePr>
        <p:xfrm>
          <a:off x="495300" y="4708587"/>
          <a:ext cx="1346199" cy="1166297"/>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a:extLst>
              <a:ext uri="{FF2B5EF4-FFF2-40B4-BE49-F238E27FC236}">
                <a16:creationId xmlns:a16="http://schemas.microsoft.com/office/drawing/2014/main" id="{D678E891-CBCD-8E2A-F24A-B93397DD9093}"/>
              </a:ext>
            </a:extLst>
          </p:cNvPr>
          <p:cNvSpPr txBox="1"/>
          <p:nvPr/>
        </p:nvSpPr>
        <p:spPr>
          <a:xfrm>
            <a:off x="728185" y="4550065"/>
            <a:ext cx="1046915" cy="107722"/>
          </a:xfrm>
          <a:prstGeom prst="rect">
            <a:avLst/>
          </a:prstGeom>
          <a:noFill/>
          <a:ln>
            <a:noFill/>
          </a:ln>
        </p:spPr>
        <p:txBody>
          <a:bodyPr wrap="square" lIns="0" tIns="0" rIns="0" bIns="0" rtlCol="0">
            <a:spAutoFit/>
          </a:bodyPr>
          <a:lstStyle/>
          <a:p>
            <a:pPr algn="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(2021</a:t>
            </a:r>
            <a:r>
              <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기준</a:t>
            </a: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단위</a:t>
            </a: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명</a:t>
            </a: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44" name="직사각형 43">
            <a:extLst>
              <a:ext uri="{FF2B5EF4-FFF2-40B4-BE49-F238E27FC236}">
                <a16:creationId xmlns:a16="http://schemas.microsoft.com/office/drawing/2014/main" id="{BB257A48-6F04-709E-DD85-74CC984D423D}"/>
              </a:ext>
            </a:extLst>
          </p:cNvPr>
          <p:cNvSpPr/>
          <p:nvPr/>
        </p:nvSpPr>
        <p:spPr>
          <a:xfrm>
            <a:off x="6573050" y="2833142"/>
            <a:ext cx="2844000" cy="3043782"/>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간편결제 서비스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애플페이</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해외 진출 지속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애플페이는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한국 진출에 이어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8</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베트남에서도 동 서비스를 공식적으로 제공하기 시작</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베트남 시장에서 삼성페이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(2017</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구글월렛</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등이 간편결제 서비스를 운영 중인 가운데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관련 시장의 경쟁도가 더욱 높아질 것으로 전망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애플의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폰투폰</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(Phone to Phone)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서비스인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탭투페이</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(Tap to Pay)’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또한 미국 외 국가에 공식 서비스를 선보이고 있음</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애플은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새로운 방식의 결제 기술인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탭투페이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선보이고 같은 해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미국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애플파크</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방문자 센터부터 서비스를 개시</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아이폰의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NFC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기능 활성화 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EMV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컨택리스 카드 결제 및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EMV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컨택리스 기반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NFC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간편결제 서비스 결제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수납이 가능</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미국 외 호주</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대만에서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탭투페이</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기능이 제공되고 있으며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영국에서도 해당 기능을 이용할 수 있게 됨</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현재 브라질 결제 플랫폼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인피티니페이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도 동 서비스 도입을 준비 중인 것으로 알려짐</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국내의 경우 신용카드 결제 인프라가 충분함에 따라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탭투페이의</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파급력이</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제한적인 것으로 보였으나</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1</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인 사업자 증가</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추가 단말기 구매 불필요한 점 등에 따라 수요가 늘어날 것으로 예상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45" name="사각형: 잘린 한쪽 모서리 44">
            <a:extLst>
              <a:ext uri="{FF2B5EF4-FFF2-40B4-BE49-F238E27FC236}">
                <a16:creationId xmlns:a16="http://schemas.microsoft.com/office/drawing/2014/main" id="{D4359C64-223B-6F99-22B6-F86DCF2D0CC2}"/>
              </a:ext>
            </a:extLst>
          </p:cNvPr>
          <p:cNvSpPr/>
          <p:nvPr/>
        </p:nvSpPr>
        <p:spPr>
          <a:xfrm>
            <a:off x="6573050" y="2565400"/>
            <a:ext cx="1851583" cy="267741"/>
          </a:xfrm>
          <a:prstGeom prst="snip1Rect">
            <a:avLst/>
          </a:prstGeom>
          <a:solidFill>
            <a:srgbClr val="1C48E2"/>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해외로 영역 확대하는 결제 서비스</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2" name="직사각형 11">
            <a:extLst>
              <a:ext uri="{FF2B5EF4-FFF2-40B4-BE49-F238E27FC236}">
                <a16:creationId xmlns:a16="http://schemas.microsoft.com/office/drawing/2014/main" id="{EE3A53A5-0F06-CA7E-F2E8-26A6A0F7DDF7}"/>
              </a:ext>
            </a:extLst>
          </p:cNvPr>
          <p:cNvSpPr/>
          <p:nvPr/>
        </p:nvSpPr>
        <p:spPr>
          <a:xfrm>
            <a:off x="594775" y="4330971"/>
            <a:ext cx="1206235" cy="154858"/>
          </a:xfrm>
          <a:prstGeom prst="rect">
            <a:avLst/>
          </a:prstGeom>
          <a:solidFill>
            <a:srgbClr val="1C48E2"/>
          </a:solidFill>
          <a:ln>
            <a:solidFill>
              <a:srgbClr val="1C48E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800" b="1" dirty="0">
                <a:ln>
                  <a:solidFill>
                    <a:schemeClr val="accent1">
                      <a:alpha val="0"/>
                    </a:schemeClr>
                  </a:solidFill>
                </a:ln>
                <a:solidFill>
                  <a:schemeClr val="bg1"/>
                </a:solidFill>
                <a:latin typeface="+mn-ea"/>
              </a:rPr>
              <a:t>주요 간편결제 이용자 수</a:t>
            </a:r>
            <a:endParaRPr lang="en-US" altLang="ko-KR" sz="800" b="1" dirty="0">
              <a:ln>
                <a:solidFill>
                  <a:schemeClr val="accent1">
                    <a:alpha val="0"/>
                  </a:schemeClr>
                </a:solidFill>
              </a:ln>
              <a:solidFill>
                <a:schemeClr val="bg1"/>
              </a:solidFill>
              <a:latin typeface="+mn-ea"/>
            </a:endParaRPr>
          </a:p>
        </p:txBody>
      </p:sp>
      <p:sp>
        <p:nvSpPr>
          <p:cNvPr id="14" name="직사각형 13">
            <a:extLst>
              <a:ext uri="{FF2B5EF4-FFF2-40B4-BE49-F238E27FC236}">
                <a16:creationId xmlns:a16="http://schemas.microsoft.com/office/drawing/2014/main" id="{AA946E2E-1571-DB62-0DA5-CCE8C2FEA64B}"/>
              </a:ext>
            </a:extLst>
          </p:cNvPr>
          <p:cNvSpPr/>
          <p:nvPr/>
        </p:nvSpPr>
        <p:spPr>
          <a:xfrm>
            <a:off x="1967985" y="4330971"/>
            <a:ext cx="1206235" cy="154858"/>
          </a:xfrm>
          <a:prstGeom prst="rect">
            <a:avLst/>
          </a:prstGeom>
          <a:solidFill>
            <a:srgbClr val="1C48E2"/>
          </a:solidFill>
          <a:ln>
            <a:solidFill>
              <a:srgbClr val="1C48E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800" b="1" dirty="0">
                <a:ln>
                  <a:solidFill>
                    <a:schemeClr val="accent1">
                      <a:alpha val="0"/>
                    </a:schemeClr>
                  </a:solidFill>
                </a:ln>
                <a:solidFill>
                  <a:schemeClr val="bg1"/>
                </a:solidFill>
              </a:rPr>
              <a:t>주요국 애플페이 </a:t>
            </a:r>
            <a:r>
              <a:rPr lang="ko-KR" altLang="en-US" sz="800" b="1" dirty="0" err="1">
                <a:ln>
                  <a:solidFill>
                    <a:schemeClr val="accent1">
                      <a:alpha val="0"/>
                    </a:schemeClr>
                  </a:solidFill>
                </a:ln>
                <a:solidFill>
                  <a:schemeClr val="bg1"/>
                </a:solidFill>
              </a:rPr>
              <a:t>침투율</a:t>
            </a:r>
            <a:endParaRPr lang="en-US" altLang="ko-KR" sz="800" b="1" dirty="0">
              <a:ln>
                <a:solidFill>
                  <a:schemeClr val="accent1">
                    <a:alpha val="0"/>
                  </a:schemeClr>
                </a:solidFill>
              </a:ln>
              <a:solidFill>
                <a:schemeClr val="bg1"/>
              </a:solidFill>
              <a:latin typeface="+mn-ea"/>
            </a:endParaRPr>
          </a:p>
        </p:txBody>
      </p:sp>
    </p:spTree>
    <p:extLst>
      <p:ext uri="{BB962C8B-B14F-4D97-AF65-F5344CB8AC3E}">
        <p14:creationId xmlns:p14="http://schemas.microsoft.com/office/powerpoint/2010/main" val="734467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플레이어 동향</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a:t>
            </a:r>
            <a:r>
              <a:rPr lang="ko-KR" altLang="en-US" dirty="0"/>
              <a:t>전자금융업자</a:t>
            </a:r>
            <a:r>
              <a:rPr lang="en-US" altLang="ko-KR" dirty="0"/>
              <a:t>] </a:t>
            </a:r>
            <a:r>
              <a:rPr lang="ko-KR" altLang="en-US" dirty="0"/>
              <a:t>네이버파이낸셜 </a:t>
            </a:r>
            <a:r>
              <a:rPr lang="en-US" altLang="ko-KR" dirty="0"/>
              <a:t>(</a:t>
            </a:r>
            <a:r>
              <a:rPr lang="ko-KR" altLang="en-US" dirty="0"/>
              <a:t>네이버페이</a:t>
            </a:r>
            <a:r>
              <a:rPr lang="en-US" altLang="ko-KR" dirty="0"/>
              <a:t>)</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t>네이버페이는 </a:t>
            </a:r>
            <a:r>
              <a:rPr lang="en-US" altLang="ko-KR" dirty="0"/>
              <a:t>2015</a:t>
            </a:r>
            <a:r>
              <a:rPr lang="ko-KR" altLang="en-US" dirty="0"/>
              <a:t>년부터 온라인을 중심으로 간편결제 서비스를 선보여왔으며</a:t>
            </a:r>
            <a:r>
              <a:rPr lang="en-US" altLang="ko-KR" dirty="0"/>
              <a:t>, </a:t>
            </a:r>
            <a:r>
              <a:rPr lang="ko-KR" altLang="en-US" dirty="0"/>
              <a:t>소비자와 사업자들에게 다양한 금융 연계 서비스를 제공 중임</a:t>
            </a:r>
            <a:r>
              <a:rPr lang="en-US" altLang="ko-KR" dirty="0"/>
              <a:t>. </a:t>
            </a:r>
            <a:r>
              <a:rPr lang="ko-KR" altLang="en-US" dirty="0"/>
              <a:t>최근 들어 오프라인으로 외부 생태계를 확장하는 전략을 펼치는 가운데</a:t>
            </a:r>
            <a:r>
              <a:rPr lang="en-US" altLang="ko-KR" dirty="0"/>
              <a:t>, </a:t>
            </a:r>
            <a:r>
              <a:rPr lang="ko-KR" altLang="en-US" dirty="0"/>
              <a:t>네이버페이 회원의 주문</a:t>
            </a:r>
            <a:r>
              <a:rPr lang="en-US" altLang="ko-KR" dirty="0"/>
              <a:t>·</a:t>
            </a:r>
            <a:r>
              <a:rPr lang="ko-KR" altLang="en-US" dirty="0"/>
              <a:t>결제 및</a:t>
            </a:r>
            <a:r>
              <a:rPr lang="en-US" altLang="ko-KR" dirty="0"/>
              <a:t> </a:t>
            </a:r>
            <a:r>
              <a:rPr lang="ko-KR" altLang="en-US" dirty="0"/>
              <a:t>자산</a:t>
            </a:r>
            <a:r>
              <a:rPr lang="en-US" altLang="ko-KR" dirty="0"/>
              <a:t>·</a:t>
            </a:r>
            <a:r>
              <a:rPr lang="ko-KR" altLang="en-US" dirty="0"/>
              <a:t>증권</a:t>
            </a:r>
            <a:r>
              <a:rPr lang="en-US" altLang="ko-KR" dirty="0"/>
              <a:t>·</a:t>
            </a:r>
            <a:r>
              <a:rPr lang="ko-KR" altLang="en-US" dirty="0"/>
              <a:t>부동산 데이터를 기반으로 종합 금융 플랫폼으로의 확장을 발표해 주목 받고 있음</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845499"/>
            <a:ext cx="2677697"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네이버페이</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네이버</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(2023.2.16),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네이버 </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테크핀</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리포트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2022’, </a:t>
            </a:r>
            <a:r>
              <a:rPr lang="ko-KR" altLang="en-US" dirty="0">
                <a:solidFill>
                  <a:srgbClr val="FFFFFF">
                    <a:lumMod val="50000"/>
                  </a:srgbClr>
                </a:solidFill>
              </a:rPr>
              <a:t>언론보도 종합 </a:t>
            </a:r>
            <a:endParaRPr lang="en-US" altLang="ko-KR" dirty="0">
              <a:solidFill>
                <a:srgbClr val="FFFFFF">
                  <a:lumMod val="50000"/>
                </a:srgbClr>
              </a:solidFill>
            </a:endParaRPr>
          </a:p>
        </p:txBody>
      </p:sp>
      <p:grpSp>
        <p:nvGrpSpPr>
          <p:cNvPr id="5" name="그룹 4">
            <a:extLst>
              <a:ext uri="{FF2B5EF4-FFF2-40B4-BE49-F238E27FC236}">
                <a16:creationId xmlns:a16="http://schemas.microsoft.com/office/drawing/2014/main" id="{88289F29-1C1C-18E8-88B7-62AA7320706A}"/>
              </a:ext>
            </a:extLst>
          </p:cNvPr>
          <p:cNvGrpSpPr/>
          <p:nvPr/>
        </p:nvGrpSpPr>
        <p:grpSpPr>
          <a:xfrm>
            <a:off x="489000" y="2176483"/>
            <a:ext cx="2771725" cy="276837"/>
            <a:chOff x="704850" y="2013298"/>
            <a:chExt cx="4140200" cy="276837"/>
          </a:xfrm>
        </p:grpSpPr>
        <p:sp>
          <p:nvSpPr>
            <p:cNvPr id="6" name="TextBox 5">
              <a:extLst>
                <a:ext uri="{FF2B5EF4-FFF2-40B4-BE49-F238E27FC236}">
                  <a16:creationId xmlns:a16="http://schemas.microsoft.com/office/drawing/2014/main" id="{FF5EDC97-1375-2FB2-30DB-8720E775A8A1}"/>
                </a:ext>
              </a:extLst>
            </p:cNvPr>
            <p:cNvSpPr txBox="1"/>
            <p:nvPr/>
          </p:nvSpPr>
          <p:spPr>
            <a:xfrm>
              <a:off x="704850" y="2057487"/>
              <a:ext cx="240417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네이버페이 서비스 개요</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4822982A-2CE7-1E0F-571A-A2EDB959118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B7ABBA67-3352-B154-DCD0-B9EEC2DF7ED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5573308B-6322-487F-00C7-AEFC5DA8CAA9}"/>
              </a:ext>
            </a:extLst>
          </p:cNvPr>
          <p:cNvGrpSpPr/>
          <p:nvPr/>
        </p:nvGrpSpPr>
        <p:grpSpPr>
          <a:xfrm>
            <a:off x="3553095" y="2176483"/>
            <a:ext cx="5866557" cy="276837"/>
            <a:chOff x="704850" y="2013298"/>
            <a:chExt cx="4140200" cy="276837"/>
          </a:xfrm>
        </p:grpSpPr>
        <p:sp>
          <p:nvSpPr>
            <p:cNvPr id="10" name="TextBox 9">
              <a:extLst>
                <a:ext uri="{FF2B5EF4-FFF2-40B4-BE49-F238E27FC236}">
                  <a16:creationId xmlns:a16="http://schemas.microsoft.com/office/drawing/2014/main" id="{BBBE8309-523E-C64E-58F3-65AD5C55CDAD}"/>
                </a:ext>
              </a:extLst>
            </p:cNvPr>
            <p:cNvSpPr txBox="1"/>
            <p:nvPr/>
          </p:nvSpPr>
          <p:spPr>
            <a:xfrm>
              <a:off x="704850" y="2057487"/>
              <a:ext cx="1599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간편결제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사업 관련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최근 주요 동향</a:t>
              </a:r>
            </a:p>
          </p:txBody>
        </p:sp>
        <p:cxnSp>
          <p:nvCxnSpPr>
            <p:cNvPr id="15" name="직선 연결선 14">
              <a:extLst>
                <a:ext uri="{FF2B5EF4-FFF2-40B4-BE49-F238E27FC236}">
                  <a16:creationId xmlns:a16="http://schemas.microsoft.com/office/drawing/2014/main" id="{D3649549-95E3-1C06-D4E2-D4A472E895D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617700D0-A6C5-0953-A929-D84F594E74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9F9D12C-CED1-C997-237C-8C6DC625CB89}"/>
              </a:ext>
            </a:extLst>
          </p:cNvPr>
          <p:cNvSpPr txBox="1"/>
          <p:nvPr/>
        </p:nvSpPr>
        <p:spPr>
          <a:xfrm>
            <a:off x="3508948" y="5845499"/>
            <a:ext cx="590810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네이버파이낸셜</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와이즈앱</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(2023.6.20), ‘</a:t>
            </a:r>
            <a:r>
              <a:rPr lang="ko-KR" altLang="en-US" dirty="0">
                <a:solidFill>
                  <a:srgbClr val="FFFFFF">
                    <a:lumMod val="50000"/>
                  </a:srgbClr>
                </a:solidFill>
              </a:rPr>
              <a:t>네이버페이 앱</a:t>
            </a:r>
            <a:r>
              <a:rPr lang="en-US" altLang="ko-KR" dirty="0">
                <a:solidFill>
                  <a:srgbClr val="FFFFFF">
                    <a:lumMod val="50000"/>
                  </a:srgbClr>
                </a:solidFill>
              </a:rPr>
              <a:t>, </a:t>
            </a:r>
            <a:r>
              <a:rPr lang="ko-KR" altLang="en-US" dirty="0">
                <a:solidFill>
                  <a:srgbClr val="FFFFFF">
                    <a:lumMod val="50000"/>
                  </a:srgbClr>
                </a:solidFill>
              </a:rPr>
              <a:t>지난 </a:t>
            </a:r>
            <a:r>
              <a:rPr lang="en-US" altLang="ko-KR" dirty="0">
                <a:solidFill>
                  <a:srgbClr val="FFFFFF">
                    <a:lumMod val="50000"/>
                  </a:srgbClr>
                </a:solidFill>
              </a:rPr>
              <a:t>1</a:t>
            </a:r>
            <a:r>
              <a:rPr lang="ko-KR" altLang="en-US" dirty="0">
                <a:solidFill>
                  <a:srgbClr val="FFFFFF">
                    <a:lumMod val="50000"/>
                  </a:srgbClr>
                </a:solidFill>
              </a:rPr>
              <a:t>년간 사용자 </a:t>
            </a:r>
            <a:r>
              <a:rPr lang="en-US" altLang="ko-KR" dirty="0">
                <a:solidFill>
                  <a:srgbClr val="FFFFFF">
                    <a:lumMod val="50000"/>
                  </a:srgbClr>
                </a:solidFill>
              </a:rPr>
              <a:t>145%, </a:t>
            </a:r>
            <a:r>
              <a:rPr lang="ko-KR" altLang="en-US" dirty="0">
                <a:solidFill>
                  <a:srgbClr val="FFFFFF">
                    <a:lumMod val="50000"/>
                  </a:srgbClr>
                </a:solidFill>
              </a:rPr>
              <a:t>실행횟수 </a:t>
            </a:r>
            <a:r>
              <a:rPr lang="en-US" altLang="ko-KR" dirty="0">
                <a:solidFill>
                  <a:srgbClr val="FFFFFF">
                    <a:lumMod val="50000"/>
                  </a:srgbClr>
                </a:solidFill>
              </a:rPr>
              <a:t>375% </a:t>
            </a:r>
            <a:r>
              <a:rPr lang="ko-KR" altLang="en-US" dirty="0">
                <a:solidFill>
                  <a:srgbClr val="FFFFFF">
                    <a:lumMod val="50000"/>
                  </a:srgbClr>
                </a:solidFill>
              </a:rPr>
              <a:t>증가</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와이즈앱</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리테일</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굿즈가</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스마트폰</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Android+iOS</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dirty="0">
                <a:solidFill>
                  <a:srgbClr val="FFFFFF">
                    <a:lumMod val="50000"/>
                  </a:srgbClr>
                </a:solidFill>
              </a:rPr>
              <a:t>사용자를 표본 조사한 결과임</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3" name="직사각형 12">
            <a:extLst>
              <a:ext uri="{FF2B5EF4-FFF2-40B4-BE49-F238E27FC236}">
                <a16:creationId xmlns:a16="http://schemas.microsoft.com/office/drawing/2014/main" id="{99E7355D-D4D9-6646-C316-C2F29B9697C2}"/>
              </a:ext>
            </a:extLst>
          </p:cNvPr>
          <p:cNvSpPr/>
          <p:nvPr/>
        </p:nvSpPr>
        <p:spPr>
          <a:xfrm>
            <a:off x="488949" y="2568357"/>
            <a:ext cx="2771775" cy="3308567"/>
          </a:xfrm>
          <a:prstGeom prst="rect">
            <a:avLst/>
          </a:prstGeom>
          <a:solidFill>
            <a:schemeClr val="bg1">
              <a:lumMod val="95000"/>
            </a:schemeClr>
          </a:solidFill>
          <a:ln w="6350">
            <a:solidFill>
              <a:srgbClr val="EAEAEA"/>
            </a:solid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출시 </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2015</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6</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네이버가 출시한 간편결제 서비스로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네이버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ID</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로 다양한 가맹점에서 회원가입 없이 편리하게 쇼핑</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배송관리하고 네이버 뮤직</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영화</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웹툰 등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디지털콘텐츠까지</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결제할 수 있는 서비스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온라인 중심 간편결제 서비스를 진행해온 네이버페이는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BC</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카드와 제휴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2020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11</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오프라인에서 이용 가능한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포인트 결제 서비스로 본격적인 현장결제 서비스 개시</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endParaRPr lang="en-US" altLang="ko-KR" sz="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이용 현황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네이버페이는 소비자를 위한 지급결제 수단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제공뿐만</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아니라 네이버페이 온라인 가맹점 등에도 주문관리 서비스</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스마트스토어 대출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 다양한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편의 서비스를 제공하면서 전반적인 이용이 확대되고 있음 </a:t>
            </a:r>
          </a:p>
        </p:txBody>
      </p:sp>
      <p:sp>
        <p:nvSpPr>
          <p:cNvPr id="22" name="직사각형 21">
            <a:extLst>
              <a:ext uri="{FF2B5EF4-FFF2-40B4-BE49-F238E27FC236}">
                <a16:creationId xmlns:a16="http://schemas.microsoft.com/office/drawing/2014/main" id="{53879242-D627-6CFD-C9D7-15F1D3329A65}"/>
              </a:ext>
            </a:extLst>
          </p:cNvPr>
          <p:cNvSpPr/>
          <p:nvPr/>
        </p:nvSpPr>
        <p:spPr>
          <a:xfrm>
            <a:off x="3553096" y="2833142"/>
            <a:ext cx="3854187" cy="3043782"/>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88900" indent="-88900">
              <a:spcBef>
                <a:spcPts val="300"/>
              </a:spcBef>
              <a:buFont typeface="Arial" panose="020B0604020202020204" pitchFamily="34" charset="0"/>
              <a:buChar char="•"/>
            </a:pP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5" name="직사각형 24">
            <a:extLst>
              <a:ext uri="{FF2B5EF4-FFF2-40B4-BE49-F238E27FC236}">
                <a16:creationId xmlns:a16="http://schemas.microsoft.com/office/drawing/2014/main" id="{C5E0A5AD-E17A-CDEE-B862-B600340A99BF}"/>
              </a:ext>
            </a:extLst>
          </p:cNvPr>
          <p:cNvSpPr/>
          <p:nvPr/>
        </p:nvSpPr>
        <p:spPr>
          <a:xfrm>
            <a:off x="7545050" y="2833141"/>
            <a:ext cx="1872000" cy="3043783"/>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팀네이버</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컨퍼런스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단</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23(DAN23)’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 네이버페이 확장 로드맵이 공개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네이버페이 박상진 대표는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네이버페이 플랫폼의 기술과 혁신 위에</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플랫폼 참여자인 사용자</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가맹점</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금융사에 대한 혜택과 상호 신뢰를 더해 금융의 영역을 적극 넓혀갈 것</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이라고 발표</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이를 위한 로드맵으로서 ①차별적 데이터 기반의 타겟팅</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및 스코어링</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기술을 활용한 대안신용평가</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(ACS)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고도화 ②사용자 니즈와 특성에 최적화된 금융상품 비교</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추천 및 입점 상품 차별화 ③네이버페이 증권</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부동산 정보 및 커뮤니티 개인화를 통한 금융 서비스 연계 강화 등 세 가지 전략을 언급</a:t>
            </a:r>
            <a:endParaRPr lang="en-US" altLang="ko-KR" sz="700" i="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1" name="사각형: 잘린 한쪽 모서리 30">
            <a:extLst>
              <a:ext uri="{FF2B5EF4-FFF2-40B4-BE49-F238E27FC236}">
                <a16:creationId xmlns:a16="http://schemas.microsoft.com/office/drawing/2014/main" id="{9345D9CF-44F4-C0DF-E80A-32A19C7BE6F4}"/>
              </a:ext>
            </a:extLst>
          </p:cNvPr>
          <p:cNvSpPr/>
          <p:nvPr/>
        </p:nvSpPr>
        <p:spPr>
          <a:xfrm>
            <a:off x="3553096" y="2565400"/>
            <a:ext cx="1530469" cy="267741"/>
          </a:xfrm>
          <a:prstGeom prst="snip1Rect">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오프라인으로의 진격</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5" name="사각형: 잘린 한쪽 모서리 34">
            <a:extLst>
              <a:ext uri="{FF2B5EF4-FFF2-40B4-BE49-F238E27FC236}">
                <a16:creationId xmlns:a16="http://schemas.microsoft.com/office/drawing/2014/main" id="{E6CB98E7-AD77-8B9D-58B2-6E6FCA400302}"/>
              </a:ext>
            </a:extLst>
          </p:cNvPr>
          <p:cNvSpPr/>
          <p:nvPr/>
        </p:nvSpPr>
        <p:spPr>
          <a:xfrm>
            <a:off x="7543968" y="2565400"/>
            <a:ext cx="1547645" cy="267741"/>
          </a:xfrm>
          <a:prstGeom prst="snip1Rect">
            <a:avLst/>
          </a:prstGeom>
          <a:solidFill>
            <a:srgbClr val="1C48E2"/>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종합 금융 플랫폼 본격화 선언</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aphicFrame>
        <p:nvGraphicFramePr>
          <p:cNvPr id="14" name="표 10">
            <a:extLst>
              <a:ext uri="{FF2B5EF4-FFF2-40B4-BE49-F238E27FC236}">
                <a16:creationId xmlns:a16="http://schemas.microsoft.com/office/drawing/2014/main" id="{278CEF3B-3D80-A9C5-9826-E272A2D0D4C4}"/>
              </a:ext>
            </a:extLst>
          </p:cNvPr>
          <p:cNvGraphicFramePr>
            <a:graphicFrameLocks noGrp="1"/>
          </p:cNvGraphicFramePr>
          <p:nvPr>
            <p:extLst>
              <p:ext uri="{D42A27DB-BD31-4B8C-83A1-F6EECF244321}">
                <p14:modId xmlns:p14="http://schemas.microsoft.com/office/powerpoint/2010/main" val="708742908"/>
              </p:ext>
            </p:extLst>
          </p:nvPr>
        </p:nvGraphicFramePr>
        <p:xfrm>
          <a:off x="595158" y="4892722"/>
          <a:ext cx="2555981" cy="874788"/>
        </p:xfrm>
        <a:graphic>
          <a:graphicData uri="http://schemas.openxmlformats.org/drawingml/2006/table">
            <a:tbl>
              <a:tblPr firstRow="1" bandRow="1">
                <a:tableStyleId>{5C22544A-7EE6-4342-B048-85BDC9FD1C3A}</a:tableStyleId>
              </a:tblPr>
              <a:tblGrid>
                <a:gridCol w="1010149">
                  <a:extLst>
                    <a:ext uri="{9D8B030D-6E8A-4147-A177-3AD203B41FA5}">
                      <a16:colId xmlns:a16="http://schemas.microsoft.com/office/drawing/2014/main" val="3867431141"/>
                    </a:ext>
                  </a:extLst>
                </a:gridCol>
                <a:gridCol w="772916">
                  <a:extLst>
                    <a:ext uri="{9D8B030D-6E8A-4147-A177-3AD203B41FA5}">
                      <a16:colId xmlns:a16="http://schemas.microsoft.com/office/drawing/2014/main" val="1092467478"/>
                    </a:ext>
                  </a:extLst>
                </a:gridCol>
                <a:gridCol w="772916">
                  <a:extLst>
                    <a:ext uri="{9D8B030D-6E8A-4147-A177-3AD203B41FA5}">
                      <a16:colId xmlns:a16="http://schemas.microsoft.com/office/drawing/2014/main" val="918635664"/>
                    </a:ext>
                  </a:extLst>
                </a:gridCol>
              </a:tblGrid>
              <a:tr h="218697">
                <a:tc>
                  <a:txBody>
                    <a:bodyPr/>
                    <a:lstStyle/>
                    <a:p>
                      <a:pPr algn="ctr" latinLnBrk="0"/>
                      <a:r>
                        <a:rPr lang="ko-KR" altLang="en-US" sz="7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구분</a:t>
                      </a:r>
                    </a:p>
                  </a:txBody>
                  <a:tcPr marL="36000" marR="3600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1C48E2"/>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alpha val="70000"/>
                      </a:schemeClr>
                    </a:solidFill>
                  </a:tcPr>
                </a:tc>
                <a:tc>
                  <a:txBody>
                    <a:bodyPr/>
                    <a:lstStyle/>
                    <a:p>
                      <a:pPr algn="ctr" latinLnBrk="0"/>
                      <a:r>
                        <a:rPr lang="en-US" altLang="ko-KR" sz="7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2020</a:t>
                      </a:r>
                      <a:endParaRPr lang="ko-KR" altLang="en-US" sz="7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1C48E2"/>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alpha val="70000"/>
                      </a:schemeClr>
                    </a:solidFill>
                  </a:tcPr>
                </a:tc>
                <a:tc>
                  <a:txBody>
                    <a:bodyPr/>
                    <a:lstStyle/>
                    <a:p>
                      <a:pPr algn="ctr" latinLnBrk="0"/>
                      <a:r>
                        <a:rPr lang="en-US" altLang="ko-KR" sz="7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2021</a:t>
                      </a:r>
                      <a:endParaRPr lang="ko-KR" altLang="en-US" sz="700" b="1"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C48E2"/>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85000"/>
                        <a:alpha val="70000"/>
                      </a:schemeClr>
                    </a:solidFill>
                  </a:tcPr>
                </a:tc>
                <a:extLst>
                  <a:ext uri="{0D108BD9-81ED-4DB2-BD59-A6C34878D82A}">
                    <a16:rowId xmlns:a16="http://schemas.microsoft.com/office/drawing/2014/main" val="2967133563"/>
                  </a:ext>
                </a:extLst>
              </a:tr>
              <a:tr h="218697">
                <a:tc>
                  <a:txBody>
                    <a:bodyPr/>
                    <a:lstStyle/>
                    <a:p>
                      <a:pPr algn="l" latinLnBrk="0"/>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네이버페이 가입자 수</a:t>
                      </a:r>
                    </a:p>
                  </a:txBody>
                  <a:tcPr marL="36000" marR="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2,812</a:t>
                      </a:r>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만 명</a:t>
                      </a:r>
                    </a:p>
                  </a:txBody>
                  <a:tcPr marL="36000" marR="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r" latinLnBrk="0">
                        <a:buFont typeface="Arial" panose="020B0604020202020204" pitchFamily="34" charset="0"/>
                        <a:buNone/>
                      </a:pPr>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3,009</a:t>
                      </a:r>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만 명</a:t>
                      </a:r>
                    </a:p>
                  </a:txBody>
                  <a:tcPr marL="36000" marR="36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8129673"/>
                  </a:ext>
                </a:extLst>
              </a:tr>
              <a:tr h="218697">
                <a:tc>
                  <a:txBody>
                    <a:bodyPr/>
                    <a:lstStyle/>
                    <a:p>
                      <a:pPr algn="l" latinLnBrk="0"/>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네이버페이 결제액</a:t>
                      </a:r>
                    </a:p>
                  </a:txBody>
                  <a:tcPr marL="36000" marR="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26.6</a:t>
                      </a:r>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p>
                  </a:txBody>
                  <a:tcPr marL="36000" marR="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r" latinLnBrk="0">
                        <a:buFont typeface="Arial" panose="020B0604020202020204" pitchFamily="34" charset="0"/>
                        <a:buNone/>
                      </a:pPr>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38.1</a:t>
                      </a:r>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p>
                  </a:txBody>
                  <a:tcPr marL="36000" marR="36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6332373"/>
                  </a:ext>
                </a:extLst>
              </a:tr>
              <a:tr h="218697">
                <a:tc>
                  <a:txBody>
                    <a:bodyPr/>
                    <a:lstStyle/>
                    <a:p>
                      <a:pPr algn="l" latinLnBrk="0"/>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네이버파이낸셜 매출액</a:t>
                      </a:r>
                    </a:p>
                  </a:txBody>
                  <a:tcPr marL="36000" marR="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rgbClr val="1C48E2"/>
                      </a:solidFill>
                      <a:prstDash val="solid"/>
                      <a:round/>
                      <a:headEnd type="none" w="med" len="med"/>
                      <a:tailEnd type="none" w="med" len="med"/>
                    </a:lnB>
                    <a:solidFill>
                      <a:schemeClr val="bg1"/>
                    </a:solidFill>
                  </a:tcPr>
                </a:tc>
                <a:tc>
                  <a:txBody>
                    <a:bodyPr/>
                    <a:lstStyle/>
                    <a:p>
                      <a:pPr algn="r" latinLnBrk="0"/>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7,044</a:t>
                      </a:r>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억 원</a:t>
                      </a:r>
                    </a:p>
                  </a:txBody>
                  <a:tcPr marL="36000" marR="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rgbClr val="1C48E2"/>
                      </a:solidFill>
                      <a:prstDash val="solid"/>
                      <a:round/>
                      <a:headEnd type="none" w="med" len="med"/>
                      <a:tailEnd type="none" w="med" len="med"/>
                    </a:lnB>
                    <a:solidFill>
                      <a:schemeClr val="bg1"/>
                    </a:solidFill>
                  </a:tcPr>
                </a:tc>
                <a:tc>
                  <a:txBody>
                    <a:bodyPr/>
                    <a:lstStyle/>
                    <a:p>
                      <a:pPr marL="0" indent="0" algn="r" latinLnBrk="0">
                        <a:buFont typeface="Arial" panose="020B0604020202020204" pitchFamily="34" charset="0"/>
                        <a:buNone/>
                      </a:pPr>
                      <a:r>
                        <a:rPr lang="en-US" altLang="ko-KR"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10,456</a:t>
                      </a:r>
                      <a:r>
                        <a:rPr lang="ko-KR" altLang="en-US" sz="700" b="0" kern="1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억 원</a:t>
                      </a:r>
                    </a:p>
                  </a:txBody>
                  <a:tcPr marL="36000" marR="3600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rgbClr val="1C48E2"/>
                      </a:solidFill>
                      <a:prstDash val="solid"/>
                      <a:round/>
                      <a:headEnd type="none" w="med" len="med"/>
                      <a:tailEnd type="none" w="med" len="med"/>
                    </a:lnB>
                    <a:solidFill>
                      <a:schemeClr val="bg1"/>
                    </a:solidFill>
                  </a:tcPr>
                </a:tc>
                <a:extLst>
                  <a:ext uri="{0D108BD9-81ED-4DB2-BD59-A6C34878D82A}">
                    <a16:rowId xmlns:a16="http://schemas.microsoft.com/office/drawing/2014/main" val="2463458117"/>
                  </a:ext>
                </a:extLst>
              </a:tr>
            </a:tbl>
          </a:graphicData>
        </a:graphic>
      </p:graphicFrame>
      <p:graphicFrame>
        <p:nvGraphicFramePr>
          <p:cNvPr id="19" name="차트 18">
            <a:extLst>
              <a:ext uri="{FF2B5EF4-FFF2-40B4-BE49-F238E27FC236}">
                <a16:creationId xmlns:a16="http://schemas.microsoft.com/office/drawing/2014/main" id="{368340AE-F6CB-C091-A6F9-ADEF7CE677E0}"/>
              </a:ext>
            </a:extLst>
          </p:cNvPr>
          <p:cNvGraphicFramePr/>
          <p:nvPr>
            <p:extLst>
              <p:ext uri="{D42A27DB-BD31-4B8C-83A1-F6EECF244321}">
                <p14:modId xmlns:p14="http://schemas.microsoft.com/office/powerpoint/2010/main" val="645370657"/>
              </p:ext>
            </p:extLst>
          </p:nvPr>
        </p:nvGraphicFramePr>
        <p:xfrm>
          <a:off x="3633746" y="4812718"/>
          <a:ext cx="1722127" cy="1032775"/>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a:extLst>
              <a:ext uri="{FF2B5EF4-FFF2-40B4-BE49-F238E27FC236}">
                <a16:creationId xmlns:a16="http://schemas.microsoft.com/office/drawing/2014/main" id="{AF54E727-0F0B-DE3D-E3C5-EDE153B4995A}"/>
              </a:ext>
            </a:extLst>
          </p:cNvPr>
          <p:cNvSpPr txBox="1"/>
          <p:nvPr/>
        </p:nvSpPr>
        <p:spPr>
          <a:xfrm>
            <a:off x="3617942" y="4880913"/>
            <a:ext cx="230052" cy="107722"/>
          </a:xfrm>
          <a:prstGeom prst="rect">
            <a:avLst/>
          </a:prstGeom>
          <a:noFill/>
          <a:ln>
            <a:noFill/>
          </a:ln>
        </p:spPr>
        <p:txBody>
          <a:bodyPr wrap="square" lIns="0" tIns="0" rIns="0" bIns="0" rtlCol="0">
            <a:spAutoFit/>
          </a:bodyPr>
          <a:lstStyle/>
          <a:p>
            <a:pPr algn="ct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만 명</a:t>
            </a: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26" name="직사각형 25">
            <a:extLst>
              <a:ext uri="{FF2B5EF4-FFF2-40B4-BE49-F238E27FC236}">
                <a16:creationId xmlns:a16="http://schemas.microsoft.com/office/drawing/2014/main" id="{427593C0-3331-2BE5-3776-03C3D351F96C}"/>
              </a:ext>
            </a:extLst>
          </p:cNvPr>
          <p:cNvSpPr/>
          <p:nvPr/>
        </p:nvSpPr>
        <p:spPr>
          <a:xfrm>
            <a:off x="3588786" y="2833142"/>
            <a:ext cx="1872000" cy="1729604"/>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삼성페이와의 협력</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네이버페이와 삼성페이의 결제 시스템이 연동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네이버페이는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코드 기반의 현장결제 서비스를 제공하여 범용성에 한계 존재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삼성페이의 오프라인 가맹점 확보로 오프라인 인프라를 보완했다는 평가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네이버페이 앱 신규 설치 건수 전월대비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186%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증가</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월간 사용자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44.3%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증가 등 현장결제 주요 지표가 급증하며 성공적인 협업 사례로 자리매김 중</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7" name="직사각형 26">
            <a:extLst>
              <a:ext uri="{FF2B5EF4-FFF2-40B4-BE49-F238E27FC236}">
                <a16:creationId xmlns:a16="http://schemas.microsoft.com/office/drawing/2014/main" id="{79D6C712-BA72-E290-B767-2A19BA6EBB7B}"/>
              </a:ext>
            </a:extLst>
          </p:cNvPr>
          <p:cNvSpPr/>
          <p:nvPr/>
        </p:nvSpPr>
        <p:spPr>
          <a:xfrm>
            <a:off x="5517957" y="2833142"/>
            <a:ext cx="1872000" cy="1729604"/>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해외결제 확대</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네이버페이</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BC</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카드</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유니온페이의</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현장결제 제휴를 통해 중국</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일본의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유니온페이</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오프라인 가맹점에서 네이버페이 해외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현장결제 서비스 개시</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연결계좌 통해 별도의 환전 없이 바로 결제할 수 있으며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이후 동남아시아 등으로 서비스를 확대할 계획</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MZ</a:t>
            </a: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세대 이용 활성화 위한 노력 </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대학 캠퍼스 내 네이버페이 현장결제 서비스를 이용할 수 있는 캠퍼스존 확대를 발표</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11</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6</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개 대학교를 시작으로 조성된 네이버페이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캠퍼스존은</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월말까지 전국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여 개 대학으로 확대</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향후 적용을 지속 확대할 계획이며 대학생 특화 서비스와의 연계도 준비 중임</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pic>
        <p:nvPicPr>
          <p:cNvPr id="1026" name="Picture 2">
            <a:extLst>
              <a:ext uri="{FF2B5EF4-FFF2-40B4-BE49-F238E27FC236}">
                <a16:creationId xmlns:a16="http://schemas.microsoft.com/office/drawing/2014/main" id="{0F484510-AFEF-0A56-A424-4FEED8EA4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8412" y="5193085"/>
            <a:ext cx="815155" cy="61136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6B017F03-D461-D540-9504-84A137A1A62A}"/>
              </a:ext>
            </a:extLst>
          </p:cNvPr>
          <p:cNvSpPr txBox="1"/>
          <p:nvPr/>
        </p:nvSpPr>
        <p:spPr>
          <a:xfrm>
            <a:off x="8521061" y="5482572"/>
            <a:ext cx="831850" cy="323165"/>
          </a:xfrm>
          <a:prstGeom prst="rect">
            <a:avLst/>
          </a:prstGeom>
          <a:noFill/>
          <a:ln>
            <a:noFill/>
          </a:ln>
        </p:spPr>
        <p:txBody>
          <a:bodyPr wrap="square" lIns="0" tIns="0" rIns="0" bIns="0" rtlCol="0">
            <a:spAutoFit/>
          </a:bodyPr>
          <a:lstStyle/>
          <a:p>
            <a:pPr algn="r"/>
            <a:r>
              <a:rPr lang="ko-KR" altLang="en-US" sz="700" dirty="0">
                <a:ln>
                  <a:solidFill>
                    <a:schemeClr val="bg1">
                      <a:lumMod val="75000"/>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rPr>
              <a:t>◀ 종합 금융 브랜드로 거듭난 새로운 네이버페이 로고</a:t>
            </a:r>
          </a:p>
        </p:txBody>
      </p:sp>
      <p:sp>
        <p:nvSpPr>
          <p:cNvPr id="2" name="직사각형 1">
            <a:extLst>
              <a:ext uri="{FF2B5EF4-FFF2-40B4-BE49-F238E27FC236}">
                <a16:creationId xmlns:a16="http://schemas.microsoft.com/office/drawing/2014/main" id="{3A0D7257-D336-08BA-1EE6-D6496A578EBE}"/>
              </a:ext>
            </a:extLst>
          </p:cNvPr>
          <p:cNvSpPr/>
          <p:nvPr/>
        </p:nvSpPr>
        <p:spPr>
          <a:xfrm>
            <a:off x="3617942" y="4659471"/>
            <a:ext cx="1737931" cy="165835"/>
          </a:xfrm>
          <a:prstGeom prst="rect">
            <a:avLst/>
          </a:prstGeom>
          <a:solidFill>
            <a:srgbClr val="1C48E2"/>
          </a:solidFill>
          <a:ln>
            <a:solidFill>
              <a:srgbClr val="1C48E2"/>
            </a:solid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ko-KR" altLang="en-US" sz="800" b="1" dirty="0">
                <a:ln>
                  <a:solidFill>
                    <a:schemeClr val="accent1">
                      <a:alpha val="0"/>
                    </a:schemeClr>
                  </a:solidFill>
                </a:ln>
                <a:solidFill>
                  <a:schemeClr val="bg1"/>
                </a:solidFill>
              </a:rPr>
              <a:t>네이버페이 앱 월간 사용자 추이</a:t>
            </a:r>
            <a:r>
              <a:rPr lang="en-US" altLang="ko-KR" sz="800" b="1" dirty="0">
                <a:ln>
                  <a:solidFill>
                    <a:schemeClr val="accent1">
                      <a:alpha val="0"/>
                    </a:schemeClr>
                  </a:solidFill>
                </a:ln>
                <a:solidFill>
                  <a:schemeClr val="bg1"/>
                </a:solidFill>
              </a:rPr>
              <a:t>*</a:t>
            </a:r>
            <a:r>
              <a:rPr lang="ko-KR" altLang="en-US" sz="800" b="1" dirty="0">
                <a:ln>
                  <a:solidFill>
                    <a:schemeClr val="accent1">
                      <a:alpha val="0"/>
                    </a:schemeClr>
                  </a:solidFill>
                </a:ln>
                <a:solidFill>
                  <a:schemeClr val="bg1"/>
                </a:solidFill>
              </a:rPr>
              <a:t> </a:t>
            </a:r>
            <a:endParaRPr lang="en-US" altLang="ko-KR" sz="800" b="1" dirty="0">
              <a:ln>
                <a:solidFill>
                  <a:schemeClr val="accent1">
                    <a:alpha val="0"/>
                  </a:schemeClr>
                </a:solidFill>
              </a:ln>
              <a:solidFill>
                <a:schemeClr val="bg1"/>
              </a:solidFill>
              <a:latin typeface="+mn-ea"/>
            </a:endParaRPr>
          </a:p>
        </p:txBody>
      </p:sp>
      <p:sp>
        <p:nvSpPr>
          <p:cNvPr id="3" name="직사각형 2">
            <a:extLst>
              <a:ext uri="{FF2B5EF4-FFF2-40B4-BE49-F238E27FC236}">
                <a16:creationId xmlns:a16="http://schemas.microsoft.com/office/drawing/2014/main" id="{4A6B416E-288F-7138-B291-6B1EED7B4AAE}"/>
              </a:ext>
            </a:extLst>
          </p:cNvPr>
          <p:cNvSpPr/>
          <p:nvPr/>
        </p:nvSpPr>
        <p:spPr>
          <a:xfrm>
            <a:off x="595159" y="4661687"/>
            <a:ext cx="2555980" cy="154858"/>
          </a:xfrm>
          <a:prstGeom prst="rect">
            <a:avLst/>
          </a:prstGeom>
          <a:solidFill>
            <a:srgbClr val="1C48E2"/>
          </a:solidFill>
          <a:ln>
            <a:solidFill>
              <a:srgbClr val="1C48E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800" b="1" dirty="0">
                <a:ln>
                  <a:solidFill>
                    <a:schemeClr val="accent1">
                      <a:alpha val="0"/>
                    </a:schemeClr>
                  </a:solidFill>
                </a:ln>
                <a:solidFill>
                  <a:schemeClr val="bg1"/>
                </a:solidFill>
                <a:latin typeface="+mn-ea"/>
              </a:rPr>
              <a:t>네이버페이 이용 현황 </a:t>
            </a:r>
            <a:endParaRPr lang="en-US" altLang="ko-KR" sz="800" b="1" dirty="0">
              <a:ln>
                <a:solidFill>
                  <a:schemeClr val="accent1">
                    <a:alpha val="0"/>
                  </a:schemeClr>
                </a:solidFill>
              </a:ln>
              <a:solidFill>
                <a:schemeClr val="bg1"/>
              </a:solidFill>
              <a:latin typeface="+mn-ea"/>
            </a:endParaRPr>
          </a:p>
        </p:txBody>
      </p:sp>
    </p:spTree>
    <p:extLst>
      <p:ext uri="{BB962C8B-B14F-4D97-AF65-F5344CB8AC3E}">
        <p14:creationId xmlns:p14="http://schemas.microsoft.com/office/powerpoint/2010/main" val="3507549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플레이어 동향</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a:t>
            </a:r>
            <a:r>
              <a:rPr lang="ko-KR" altLang="en-US" dirty="0"/>
              <a:t>전자금융업자</a:t>
            </a:r>
            <a:r>
              <a:rPr lang="en-US" altLang="ko-KR" dirty="0"/>
              <a:t>] </a:t>
            </a:r>
            <a:r>
              <a:rPr lang="ko-KR" altLang="en-US" dirty="0"/>
              <a:t>카카오페이 </a:t>
            </a:r>
            <a:r>
              <a:rPr lang="en-US" altLang="ko-KR" dirty="0"/>
              <a:t>(</a:t>
            </a:r>
            <a:r>
              <a:rPr lang="ko-KR" altLang="en-US" dirty="0"/>
              <a:t>카카오페이</a:t>
            </a:r>
            <a:r>
              <a:rPr lang="en-US" altLang="ko-KR" dirty="0"/>
              <a:t>)</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t>국내 최초로 간편결제 서비스를 출시한 카카오페이는 카카오톡과 카카오페이 앱에서 이용할 수 있는 간편결제 및 송금 서비스를 제공 중임</a:t>
            </a:r>
            <a:r>
              <a:rPr lang="en-US" altLang="ko-KR" dirty="0"/>
              <a:t>. </a:t>
            </a:r>
            <a:r>
              <a:rPr lang="ko-KR" altLang="en-US" dirty="0"/>
              <a:t>지분 투자 등 파트너십을 기반으로 간편결제 사업을 강화하는 한편</a:t>
            </a:r>
            <a:r>
              <a:rPr lang="en-US" altLang="ko-KR" dirty="0"/>
              <a:t>, </a:t>
            </a:r>
            <a:r>
              <a:rPr lang="ko-KR" altLang="en-US" dirty="0"/>
              <a:t>카카오를 비롯하여 카카오페이 자회사인 카카오페이 증권</a:t>
            </a:r>
            <a:r>
              <a:rPr lang="en-US" altLang="ko-KR" dirty="0"/>
              <a:t>·</a:t>
            </a:r>
            <a:r>
              <a:rPr lang="ko-KR" altLang="en-US" dirty="0"/>
              <a:t>손해보험</a:t>
            </a:r>
            <a:r>
              <a:rPr lang="en-US" altLang="ko-KR" dirty="0"/>
              <a:t>·KP</a:t>
            </a:r>
            <a:r>
              <a:rPr lang="ko-KR" altLang="en-US" dirty="0"/>
              <a:t>보험서비스와 연계한 서비스로 확장을 도모하면서 생활 금융 플랫폼을 구축 </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845499"/>
            <a:ext cx="2677697"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카카오페이</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dirty="0">
                <a:solidFill>
                  <a:srgbClr val="FFFFFF">
                    <a:lumMod val="50000"/>
                  </a:srgbClr>
                </a:solidFill>
              </a:rPr>
              <a:t>언론보도 종합</a:t>
            </a:r>
            <a:endParaRPr lang="en-US" altLang="ko-KR" dirty="0">
              <a:solidFill>
                <a:srgbClr val="FFFFFF">
                  <a:lumMod val="50000"/>
                </a:srgb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a:t>
            </a:r>
            <a:r>
              <a:rPr lang="ko-KR" altLang="en-US" dirty="0">
                <a:solidFill>
                  <a:srgbClr val="FFFFFF">
                    <a:lumMod val="50000"/>
                  </a:srgbClr>
                </a:solidFill>
              </a:rPr>
              <a:t>분기별 </a:t>
            </a:r>
            <a:r>
              <a:rPr lang="ko-KR" altLang="en-US" dirty="0" err="1">
                <a:solidFill>
                  <a:srgbClr val="FFFFFF">
                    <a:lumMod val="50000"/>
                  </a:srgbClr>
                </a:solidFill>
              </a:rPr>
              <a:t>월간활성유저수</a:t>
            </a:r>
            <a:r>
              <a:rPr lang="en-US" altLang="ko-KR" dirty="0">
                <a:solidFill>
                  <a:srgbClr val="FFFFFF">
                    <a:lumMod val="50000"/>
                  </a:srgbClr>
                </a:solidFill>
              </a:rPr>
              <a:t>(MAU)</a:t>
            </a:r>
            <a:r>
              <a:rPr lang="ko-KR" altLang="en-US" dirty="0">
                <a:solidFill>
                  <a:srgbClr val="FFFFFF">
                    <a:lumMod val="50000"/>
                  </a:srgbClr>
                </a:solidFill>
              </a:rPr>
              <a:t>는 해당 분기 마지막 월 기준</a:t>
            </a:r>
            <a:endParaRPr lang="en-US" altLang="ko-KR" dirty="0">
              <a:solidFill>
                <a:srgbClr val="FFFFFF">
                  <a:lumMod val="50000"/>
                </a:srgbClr>
              </a:solidFill>
            </a:endParaRPr>
          </a:p>
        </p:txBody>
      </p:sp>
      <p:grpSp>
        <p:nvGrpSpPr>
          <p:cNvPr id="5" name="그룹 4">
            <a:extLst>
              <a:ext uri="{FF2B5EF4-FFF2-40B4-BE49-F238E27FC236}">
                <a16:creationId xmlns:a16="http://schemas.microsoft.com/office/drawing/2014/main" id="{88289F29-1C1C-18E8-88B7-62AA7320706A}"/>
              </a:ext>
            </a:extLst>
          </p:cNvPr>
          <p:cNvGrpSpPr/>
          <p:nvPr/>
        </p:nvGrpSpPr>
        <p:grpSpPr>
          <a:xfrm>
            <a:off x="489000" y="2176483"/>
            <a:ext cx="2776914" cy="276837"/>
            <a:chOff x="704850" y="2013298"/>
            <a:chExt cx="4140200" cy="276837"/>
          </a:xfrm>
        </p:grpSpPr>
        <p:sp>
          <p:nvSpPr>
            <p:cNvPr id="6" name="TextBox 5">
              <a:extLst>
                <a:ext uri="{FF2B5EF4-FFF2-40B4-BE49-F238E27FC236}">
                  <a16:creationId xmlns:a16="http://schemas.microsoft.com/office/drawing/2014/main" id="{FF5EDC97-1375-2FB2-30DB-8720E775A8A1}"/>
                </a:ext>
              </a:extLst>
            </p:cNvPr>
            <p:cNvSpPr txBox="1"/>
            <p:nvPr/>
          </p:nvSpPr>
          <p:spPr>
            <a:xfrm>
              <a:off x="704850" y="2057487"/>
              <a:ext cx="240417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카카오페이 서비스 개요</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4822982A-2CE7-1E0F-571A-A2EDB959118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B7ABBA67-3352-B154-DCD0-B9EEC2DF7ED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5573308B-6322-487F-00C7-AEFC5DA8CAA9}"/>
              </a:ext>
            </a:extLst>
          </p:cNvPr>
          <p:cNvGrpSpPr/>
          <p:nvPr/>
        </p:nvGrpSpPr>
        <p:grpSpPr>
          <a:xfrm>
            <a:off x="3562349" y="2176483"/>
            <a:ext cx="5857303" cy="276837"/>
            <a:chOff x="704850" y="2013298"/>
            <a:chExt cx="4140200" cy="276837"/>
          </a:xfrm>
        </p:grpSpPr>
        <p:sp>
          <p:nvSpPr>
            <p:cNvPr id="10" name="TextBox 9">
              <a:extLst>
                <a:ext uri="{FF2B5EF4-FFF2-40B4-BE49-F238E27FC236}">
                  <a16:creationId xmlns:a16="http://schemas.microsoft.com/office/drawing/2014/main" id="{BBBE8309-523E-C64E-58F3-65AD5C55CDAD}"/>
                </a:ext>
              </a:extLst>
            </p:cNvPr>
            <p:cNvSpPr txBox="1"/>
            <p:nvPr/>
          </p:nvSpPr>
          <p:spPr>
            <a:xfrm>
              <a:off x="704850" y="2057487"/>
              <a:ext cx="1599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간편결제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사업 관련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최근 주요 동향</a:t>
              </a:r>
            </a:p>
          </p:txBody>
        </p:sp>
        <p:cxnSp>
          <p:nvCxnSpPr>
            <p:cNvPr id="15" name="직선 연결선 14">
              <a:extLst>
                <a:ext uri="{FF2B5EF4-FFF2-40B4-BE49-F238E27FC236}">
                  <a16:creationId xmlns:a16="http://schemas.microsoft.com/office/drawing/2014/main" id="{D3649549-95E3-1C06-D4E2-D4A472E895D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617700D0-A6C5-0953-A929-D84F594E74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9F9D12C-CED1-C997-237C-8C6DC625CB89}"/>
              </a:ext>
            </a:extLst>
          </p:cNvPr>
          <p:cNvSpPr txBox="1"/>
          <p:nvPr/>
        </p:nvSpPr>
        <p:spPr>
          <a:xfrm>
            <a:off x="3508948" y="5968610"/>
            <a:ext cx="590810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카카오페이</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 </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3" name="직사각형 12">
            <a:extLst>
              <a:ext uri="{FF2B5EF4-FFF2-40B4-BE49-F238E27FC236}">
                <a16:creationId xmlns:a16="http://schemas.microsoft.com/office/drawing/2014/main" id="{99E7355D-D4D9-6646-C316-C2F29B9697C2}"/>
              </a:ext>
            </a:extLst>
          </p:cNvPr>
          <p:cNvSpPr/>
          <p:nvPr/>
        </p:nvSpPr>
        <p:spPr>
          <a:xfrm>
            <a:off x="488950" y="2568357"/>
            <a:ext cx="2776964" cy="3308567"/>
          </a:xfrm>
          <a:prstGeom prst="rect">
            <a:avLst/>
          </a:prstGeom>
          <a:solidFill>
            <a:schemeClr val="bg1">
              <a:lumMod val="95000"/>
            </a:schemeClr>
          </a:solidFill>
          <a:ln w="6350">
            <a:solidFill>
              <a:srgbClr val="EAEAEA"/>
            </a:solid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출시 </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2014</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카카오페이가 출시한 간편결제 서비스로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국민 채팅 앱</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으로 보편화된 카카오톡 앱을 통해 결제 서비스를 개시했으며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이후 송금</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인증 등의 다양한 서비스로 확대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2018</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QR</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코드와 바코드를 이용한 오프라인 결제 서비스를 제공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endParaRPr lang="en-US" altLang="ko-KR" sz="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이용 현황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분기 기준 카카오페이 전체 매출 중 결제서비스가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 달하고 있으며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월간활성유저수</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(MAU)</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2,430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명으로 지속 증가 </a:t>
            </a:r>
          </a:p>
        </p:txBody>
      </p:sp>
      <p:sp>
        <p:nvSpPr>
          <p:cNvPr id="22" name="직사각형 21">
            <a:extLst>
              <a:ext uri="{FF2B5EF4-FFF2-40B4-BE49-F238E27FC236}">
                <a16:creationId xmlns:a16="http://schemas.microsoft.com/office/drawing/2014/main" id="{53879242-D627-6CFD-C9D7-15F1D3329A65}"/>
              </a:ext>
            </a:extLst>
          </p:cNvPr>
          <p:cNvSpPr/>
          <p:nvPr/>
        </p:nvSpPr>
        <p:spPr>
          <a:xfrm>
            <a:off x="3562350" y="2833142"/>
            <a:ext cx="1818598" cy="3043782"/>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88900" indent="-88900">
              <a:spcBef>
                <a:spcPts val="300"/>
              </a:spcBef>
              <a:buFont typeface="Arial" panose="020B0604020202020204" pitchFamily="34" charset="0"/>
              <a:buChar char="•"/>
            </a:pP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1" name="사각형: 잘린 한쪽 모서리 30">
            <a:extLst>
              <a:ext uri="{FF2B5EF4-FFF2-40B4-BE49-F238E27FC236}">
                <a16:creationId xmlns:a16="http://schemas.microsoft.com/office/drawing/2014/main" id="{9345D9CF-44F4-C0DF-E80A-32A19C7BE6F4}"/>
              </a:ext>
            </a:extLst>
          </p:cNvPr>
          <p:cNvSpPr/>
          <p:nvPr/>
        </p:nvSpPr>
        <p:spPr>
          <a:xfrm>
            <a:off x="3562350" y="2565400"/>
            <a:ext cx="1548000" cy="267741"/>
          </a:xfrm>
          <a:prstGeom prst="snip1Rect">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파트너십 기반 서비스 확대</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6" name="직사각형 25">
            <a:extLst>
              <a:ext uri="{FF2B5EF4-FFF2-40B4-BE49-F238E27FC236}">
                <a16:creationId xmlns:a16="http://schemas.microsoft.com/office/drawing/2014/main" id="{427593C0-3331-2BE5-3776-03C3D351F96C}"/>
              </a:ext>
            </a:extLst>
          </p:cNvPr>
          <p:cNvSpPr/>
          <p:nvPr/>
        </p:nvSpPr>
        <p:spPr>
          <a:xfrm>
            <a:off x="3562676" y="2833142"/>
            <a:ext cx="1872000" cy="2986352"/>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POS</a:t>
            </a: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기까지 데이터 집적 범위 확장 </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전략적 파트너십 강화를 위해 국내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POS</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위 사업자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오케이포스</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 지분 투자 실시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말 기준 카카오페이는 국내외 온</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오프라인 가맹점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188</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개를 보유하고 있음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그러나 오프라인 시장에서 프랜차이즈 브랜드 매장에 치중된 점이 한계</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오케이포스와의</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파트너십을 기반으로 중소상공인 오프라인 결제 가맹점 추가 확보와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POS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데이터 확보 등이 가능할 것으로 기대</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금융 소비자 보호를 위한 협업</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금융 사기 방지 소셜 벤처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더치트</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 지분 투자를 완료</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더치트의</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금융사기방지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API</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로 카카오톡 송금 서비스에 사기 이력 탐지기 적용</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aphicFrame>
        <p:nvGraphicFramePr>
          <p:cNvPr id="20" name="차트 19">
            <a:extLst>
              <a:ext uri="{FF2B5EF4-FFF2-40B4-BE49-F238E27FC236}">
                <a16:creationId xmlns:a16="http://schemas.microsoft.com/office/drawing/2014/main" id="{A7E95CEB-8C10-B3F6-8242-DF19CB1EA886}"/>
              </a:ext>
            </a:extLst>
          </p:cNvPr>
          <p:cNvGraphicFramePr/>
          <p:nvPr>
            <p:extLst>
              <p:ext uri="{D42A27DB-BD31-4B8C-83A1-F6EECF244321}">
                <p14:modId xmlns:p14="http://schemas.microsoft.com/office/powerpoint/2010/main" val="3803478112"/>
              </p:ext>
            </p:extLst>
          </p:nvPr>
        </p:nvGraphicFramePr>
        <p:xfrm>
          <a:off x="526302" y="4406538"/>
          <a:ext cx="2661036" cy="1470386"/>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A76FC0C9-D761-7B5F-0ECA-29A55194FDC4}"/>
              </a:ext>
            </a:extLst>
          </p:cNvPr>
          <p:cNvSpPr txBox="1"/>
          <p:nvPr/>
        </p:nvSpPr>
        <p:spPr>
          <a:xfrm>
            <a:off x="527904" y="4506505"/>
            <a:ext cx="324000" cy="107722"/>
          </a:xfrm>
          <a:prstGeom prst="rect">
            <a:avLst/>
          </a:prstGeom>
          <a:noFill/>
          <a:ln>
            <a:noFill/>
          </a:ln>
        </p:spPr>
        <p:txBody>
          <a:bodyPr wrap="square" lIns="0" tIns="0" rIns="0" bIns="0" rtlCol="0">
            <a:spAutoFit/>
          </a:bodyPr>
          <a:lstStyle/>
          <a:p>
            <a:pPr algn="ct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원</a:t>
            </a: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23" name="TextBox 22">
            <a:extLst>
              <a:ext uri="{FF2B5EF4-FFF2-40B4-BE49-F238E27FC236}">
                <a16:creationId xmlns:a16="http://schemas.microsoft.com/office/drawing/2014/main" id="{176C53D1-8D24-6BCE-81BF-EAE276434967}"/>
              </a:ext>
            </a:extLst>
          </p:cNvPr>
          <p:cNvSpPr txBox="1"/>
          <p:nvPr/>
        </p:nvSpPr>
        <p:spPr>
          <a:xfrm>
            <a:off x="2857056" y="4506505"/>
            <a:ext cx="324000" cy="107722"/>
          </a:xfrm>
          <a:prstGeom prst="rect">
            <a:avLst/>
          </a:prstGeom>
          <a:noFill/>
          <a:ln>
            <a:noFill/>
          </a:ln>
        </p:spPr>
        <p:txBody>
          <a:bodyPr wrap="square" lIns="0" tIns="0" rIns="0" bIns="0" rtlCol="0">
            <a:spAutoFit/>
          </a:bodyPr>
          <a:lstStyle/>
          <a:p>
            <a:pPr algn="ct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백만 명</a:t>
            </a: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3" name="직사각형 32">
            <a:extLst>
              <a:ext uri="{FF2B5EF4-FFF2-40B4-BE49-F238E27FC236}">
                <a16:creationId xmlns:a16="http://schemas.microsoft.com/office/drawing/2014/main" id="{1FFD0146-0991-B5F9-3BFF-4FA244151CA4}"/>
              </a:ext>
            </a:extLst>
          </p:cNvPr>
          <p:cNvSpPr/>
          <p:nvPr/>
        </p:nvSpPr>
        <p:spPr>
          <a:xfrm>
            <a:off x="5526458" y="2833141"/>
            <a:ext cx="3890541" cy="3043783"/>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4" name="사각형: 잘린 한쪽 모서리 33">
            <a:extLst>
              <a:ext uri="{FF2B5EF4-FFF2-40B4-BE49-F238E27FC236}">
                <a16:creationId xmlns:a16="http://schemas.microsoft.com/office/drawing/2014/main" id="{9FAD8C02-E985-C2C3-46A4-D5E1294B7EFC}"/>
              </a:ext>
            </a:extLst>
          </p:cNvPr>
          <p:cNvSpPr/>
          <p:nvPr/>
        </p:nvSpPr>
        <p:spPr>
          <a:xfrm>
            <a:off x="5526457" y="2565400"/>
            <a:ext cx="1548000" cy="267741"/>
          </a:xfrm>
          <a:prstGeom prst="snip1Rect">
            <a:avLst/>
          </a:prstGeom>
          <a:solidFill>
            <a:srgbClr val="1C48E2"/>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계열사 연계 서비스 구축</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pic>
        <p:nvPicPr>
          <p:cNvPr id="37" name="그림 36">
            <a:extLst>
              <a:ext uri="{FF2B5EF4-FFF2-40B4-BE49-F238E27FC236}">
                <a16:creationId xmlns:a16="http://schemas.microsoft.com/office/drawing/2014/main" id="{4D8DB43A-DFE8-ACEF-86A1-6B9D4E0C9540}"/>
              </a:ext>
            </a:extLst>
          </p:cNvPr>
          <p:cNvPicPr>
            <a:picLocks noChangeAspect="1"/>
          </p:cNvPicPr>
          <p:nvPr/>
        </p:nvPicPr>
        <p:blipFill>
          <a:blip r:embed="rId4">
            <a:clrChange>
              <a:clrFrom>
                <a:srgbClr val="EDEDED"/>
              </a:clrFrom>
              <a:clrTo>
                <a:srgbClr val="EDEDED">
                  <a:alpha val="0"/>
                </a:srgbClr>
              </a:clrTo>
            </a:clrChange>
          </a:blip>
          <a:stretch>
            <a:fillRect/>
          </a:stretch>
        </p:blipFill>
        <p:spPr>
          <a:xfrm>
            <a:off x="7638318" y="3395886"/>
            <a:ext cx="1672673" cy="1010573"/>
          </a:xfrm>
          <a:prstGeom prst="rect">
            <a:avLst/>
          </a:prstGeom>
        </p:spPr>
      </p:pic>
      <p:sp>
        <p:nvSpPr>
          <p:cNvPr id="38" name="직사각형 37">
            <a:extLst>
              <a:ext uri="{FF2B5EF4-FFF2-40B4-BE49-F238E27FC236}">
                <a16:creationId xmlns:a16="http://schemas.microsoft.com/office/drawing/2014/main" id="{E724D837-7AC0-29D5-B26B-3E6183F3FC6C}"/>
              </a:ext>
            </a:extLst>
          </p:cNvPr>
          <p:cNvSpPr/>
          <p:nvPr/>
        </p:nvSpPr>
        <p:spPr>
          <a:xfrm>
            <a:off x="5526131" y="2833142"/>
            <a:ext cx="3890541" cy="532094"/>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해외여행 관련 </a:t>
            </a:r>
            <a:r>
              <a:rPr lang="ko-KR" altLang="en-US" sz="800" b="1" dirty="0" err="1">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올패스</a:t>
            </a: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서비스 </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항공</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숙박 온라인 결제</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카카오페이</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여행 전 보험</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카카오손해보험</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여행 중 오프라인 결제 및 출금</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카카오페이</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등 해외여행 관련 자회사 연계 인프라 구축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9" name="TextBox 38">
            <a:extLst>
              <a:ext uri="{FF2B5EF4-FFF2-40B4-BE49-F238E27FC236}">
                <a16:creationId xmlns:a16="http://schemas.microsoft.com/office/drawing/2014/main" id="{9F739381-90EE-332D-ECFF-F87A75ABC6A3}"/>
              </a:ext>
            </a:extLst>
          </p:cNvPr>
          <p:cNvSpPr txBox="1"/>
          <p:nvPr/>
        </p:nvSpPr>
        <p:spPr>
          <a:xfrm>
            <a:off x="7614370" y="4447853"/>
            <a:ext cx="1696621" cy="107722"/>
          </a:xfrm>
          <a:prstGeom prst="rect">
            <a:avLst/>
          </a:prstGeom>
          <a:noFill/>
          <a:ln>
            <a:noFill/>
          </a:ln>
        </p:spPr>
        <p:txBody>
          <a:bodyPr wrap="square" lIns="0" tIns="0" rIns="0" bIns="0" rtlCol="0">
            <a:spAutoFit/>
          </a:bodyPr>
          <a:lstStyle/>
          <a:p>
            <a:pPr algn="ctr"/>
            <a:r>
              <a:rPr lang="ko-KR" altLang="en-US" sz="700" dirty="0">
                <a:ln>
                  <a:solidFill>
                    <a:schemeClr val="bg1">
                      <a:lumMod val="75000"/>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rPr>
              <a:t>▲ 카카오페이 해외여행 </a:t>
            </a:r>
            <a:r>
              <a:rPr lang="ko-KR" altLang="en-US" sz="700" dirty="0" err="1">
                <a:ln>
                  <a:solidFill>
                    <a:schemeClr val="bg1">
                      <a:lumMod val="75000"/>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rPr>
              <a:t>올패스</a:t>
            </a:r>
            <a:r>
              <a:rPr lang="ko-KR" altLang="en-US" sz="700" dirty="0">
                <a:ln>
                  <a:solidFill>
                    <a:schemeClr val="bg1">
                      <a:lumMod val="75000"/>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rPr>
              <a:t> 화면</a:t>
            </a:r>
          </a:p>
        </p:txBody>
      </p:sp>
      <p:sp>
        <p:nvSpPr>
          <p:cNvPr id="40" name="직사각형 39">
            <a:extLst>
              <a:ext uri="{FF2B5EF4-FFF2-40B4-BE49-F238E27FC236}">
                <a16:creationId xmlns:a16="http://schemas.microsoft.com/office/drawing/2014/main" id="{07C07F75-3DEE-7874-33D8-04B3C45CD5DC}"/>
              </a:ext>
            </a:extLst>
          </p:cNvPr>
          <p:cNvSpPr/>
          <p:nvPr/>
        </p:nvSpPr>
        <p:spPr>
          <a:xfrm>
            <a:off x="5523285" y="3282031"/>
            <a:ext cx="2090758" cy="130419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tIns="108000" rtlCol="0" anchor="t"/>
          <a:lstStyle/>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휴가철 해외여행 선호가 높은 동남아</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일본 중심으로 카카오페이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결제처</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확대</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말 기준 일본</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중국</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싱가포르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프랑스</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태국</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이탈리아</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개국 이상에서 카카오페이로 결제가 가능하거나 테스트 중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태국</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센트럴 리테일</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(Central Retail),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그랩</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(Grab)</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과도 카카오페이 결제 서비스 개시를 발표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p>
        </p:txBody>
      </p:sp>
      <p:sp>
        <p:nvSpPr>
          <p:cNvPr id="41" name="직사각형 40">
            <a:extLst>
              <a:ext uri="{FF2B5EF4-FFF2-40B4-BE49-F238E27FC236}">
                <a16:creationId xmlns:a16="http://schemas.microsoft.com/office/drawing/2014/main" id="{BDAF3B69-BFA3-F222-1AA4-4B4D7FA8336B}"/>
              </a:ext>
            </a:extLst>
          </p:cNvPr>
          <p:cNvSpPr/>
          <p:nvPr/>
        </p:nvSpPr>
        <p:spPr>
          <a:xfrm>
            <a:off x="5526131" y="4790647"/>
            <a:ext cx="3890541" cy="90112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대학 캠퍼스로 향하는 카카오페이 </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카카오페이는 국내 대학교 캠퍼스 내 결제가 가능한 결제처를 확장하고 있음</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카카오의 디지털카드 서비스인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톡학생증</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을 통한 간편결제 이용 관련 이벤트도 진행 중</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톡학생증은 대학 재학이나 졸업 정보 인증이 필요한 경우 카카오톡으로 간편하게 본인을 인증할 수 있는 서비스</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 name="직사각형 1">
            <a:extLst>
              <a:ext uri="{FF2B5EF4-FFF2-40B4-BE49-F238E27FC236}">
                <a16:creationId xmlns:a16="http://schemas.microsoft.com/office/drawing/2014/main" id="{FE58E6C3-ED6D-AD21-87E5-6A7717BC90C1}"/>
              </a:ext>
            </a:extLst>
          </p:cNvPr>
          <p:cNvSpPr/>
          <p:nvPr/>
        </p:nvSpPr>
        <p:spPr>
          <a:xfrm>
            <a:off x="561788" y="4279861"/>
            <a:ext cx="2616293" cy="154858"/>
          </a:xfrm>
          <a:prstGeom prst="rect">
            <a:avLst/>
          </a:prstGeom>
          <a:solidFill>
            <a:srgbClr val="1C48E2"/>
          </a:solidFill>
          <a:ln>
            <a:solidFill>
              <a:srgbClr val="1C48E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800" b="1" dirty="0">
                <a:ln>
                  <a:solidFill>
                    <a:schemeClr val="accent1">
                      <a:alpha val="0"/>
                    </a:schemeClr>
                  </a:solidFill>
                </a:ln>
                <a:solidFill>
                  <a:schemeClr val="bg1"/>
                </a:solidFill>
                <a:latin typeface="+mn-ea"/>
              </a:rPr>
              <a:t>카카오페이 주요 실적</a:t>
            </a:r>
            <a:endParaRPr lang="en-US" altLang="ko-KR" sz="800" b="1" dirty="0">
              <a:ln>
                <a:solidFill>
                  <a:schemeClr val="accent1">
                    <a:alpha val="0"/>
                  </a:schemeClr>
                </a:solidFill>
              </a:ln>
              <a:solidFill>
                <a:schemeClr val="bg1"/>
              </a:solidFill>
              <a:latin typeface="+mn-ea"/>
            </a:endParaRPr>
          </a:p>
        </p:txBody>
      </p:sp>
    </p:spTree>
    <p:extLst>
      <p:ext uri="{BB962C8B-B14F-4D97-AF65-F5344CB8AC3E}">
        <p14:creationId xmlns:p14="http://schemas.microsoft.com/office/powerpoint/2010/main" val="329940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플레이어 동향</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a:t>
            </a:r>
            <a:r>
              <a:rPr lang="ko-KR" altLang="en-US" dirty="0"/>
              <a:t>전자금융업자</a:t>
            </a:r>
            <a:r>
              <a:rPr lang="en-US" altLang="ko-KR" dirty="0"/>
              <a:t>] </a:t>
            </a:r>
            <a:r>
              <a:rPr lang="ko-KR" altLang="en-US" dirty="0" err="1"/>
              <a:t>비바리퍼블리카</a:t>
            </a:r>
            <a:r>
              <a:rPr lang="ko-KR" altLang="en-US" dirty="0"/>
              <a:t> </a:t>
            </a:r>
            <a:r>
              <a:rPr lang="en-US" altLang="ko-KR" dirty="0"/>
              <a:t>(</a:t>
            </a:r>
            <a:r>
              <a:rPr lang="ko-KR" altLang="en-US" dirty="0"/>
              <a:t>토스페이</a:t>
            </a:r>
            <a:r>
              <a:rPr lang="en-US" altLang="ko-KR" dirty="0"/>
              <a:t>), </a:t>
            </a:r>
            <a:r>
              <a:rPr lang="ko-KR" altLang="en-US" dirty="0" err="1"/>
              <a:t>토스페이먼츠</a:t>
            </a:r>
            <a:r>
              <a:rPr lang="ko-KR" altLang="en-US" dirty="0"/>
              <a:t> </a:t>
            </a:r>
            <a:r>
              <a:rPr lang="en-US" altLang="ko-KR" dirty="0"/>
              <a:t>(</a:t>
            </a:r>
            <a:r>
              <a:rPr lang="ko-KR" altLang="en-US" dirty="0"/>
              <a:t>브랜드페이</a:t>
            </a:r>
            <a:r>
              <a:rPr lang="en-US" altLang="ko-KR" dirty="0"/>
              <a:t>)</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9027190" cy="864737"/>
          </a:xfrm>
        </p:spPr>
        <p:txBody>
          <a:bodyPr/>
          <a:lstStyle/>
          <a:p>
            <a:r>
              <a:rPr lang="ko-KR" altLang="en-US" dirty="0"/>
              <a:t>간편송금 분야를 선도하는 토스는 간편결제 시장에서는 후발주자로 시작</a:t>
            </a:r>
            <a:r>
              <a:rPr lang="en-US" altLang="ko-KR" dirty="0"/>
              <a:t>, </a:t>
            </a:r>
            <a:r>
              <a:rPr lang="ko-KR" altLang="en-US" dirty="0"/>
              <a:t>이에 빠르게 가맹점과 소비자를 확보하기 위해 적극적인 행보를 보이는 모습</a:t>
            </a:r>
            <a:r>
              <a:rPr lang="en-US" altLang="ko-KR" dirty="0"/>
              <a:t>. </a:t>
            </a:r>
            <a:r>
              <a:rPr lang="ko-KR" altLang="en-US" dirty="0"/>
              <a:t>토스페이와 </a:t>
            </a:r>
            <a:r>
              <a:rPr lang="ko-KR" altLang="en-US" dirty="0" err="1"/>
              <a:t>토스페이먼츠의</a:t>
            </a:r>
            <a:r>
              <a:rPr lang="ko-KR" altLang="en-US" dirty="0"/>
              <a:t> 서비스 등을 통해</a:t>
            </a:r>
            <a:r>
              <a:rPr lang="en-US" altLang="ko-KR" dirty="0"/>
              <a:t> </a:t>
            </a:r>
            <a:r>
              <a:rPr lang="ko-KR" altLang="en-US" dirty="0"/>
              <a:t>온</a:t>
            </a:r>
            <a:r>
              <a:rPr lang="en-US" altLang="ko-KR" dirty="0"/>
              <a:t>·</a:t>
            </a:r>
            <a:r>
              <a:rPr lang="ko-KR" altLang="en-US" dirty="0"/>
              <a:t>오프라인 간편결제 인프라를 확장해 나가는 가운데</a:t>
            </a:r>
            <a:r>
              <a:rPr lang="en-US" altLang="ko-KR" dirty="0"/>
              <a:t> </a:t>
            </a:r>
            <a:r>
              <a:rPr lang="ko-KR" altLang="en-US" dirty="0"/>
              <a:t>제휴</a:t>
            </a:r>
            <a:r>
              <a:rPr lang="en-US" altLang="ko-KR" dirty="0"/>
              <a:t>,</a:t>
            </a:r>
            <a:r>
              <a:rPr lang="ko-KR" altLang="en-US" dirty="0"/>
              <a:t> 인수 등의 전략을 간편결제 비즈니스의 성장 포석으로 마련 </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845499"/>
            <a:ext cx="2677697"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dirty="0">
                <a:solidFill>
                  <a:srgbClr val="FFFFFF">
                    <a:lumMod val="50000"/>
                  </a:srgbClr>
                </a:solidFill>
              </a:rPr>
              <a:t>토스</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전자공시시스템</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dirty="0">
                <a:solidFill>
                  <a:srgbClr val="FFFFFF">
                    <a:lumMod val="50000"/>
                  </a:srgbClr>
                </a:solidFill>
              </a:rPr>
              <a:t>언론보도 종합</a:t>
            </a:r>
            <a:endParaRPr lang="en-US" altLang="ko-KR" dirty="0">
              <a:solidFill>
                <a:srgbClr val="FFFFFF">
                  <a:lumMod val="50000"/>
                </a:srgb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a:t>
            </a:r>
            <a:r>
              <a:rPr lang="ko-KR" altLang="en-US" dirty="0">
                <a:solidFill>
                  <a:srgbClr val="FFFFFF">
                    <a:lumMod val="50000"/>
                  </a:srgbClr>
                </a:solidFill>
              </a:rPr>
              <a:t>상기 연결기준 매출액에는 토스증권의 매출액도 포함</a:t>
            </a:r>
            <a:r>
              <a:rPr lang="en-US" altLang="ko-KR" dirty="0">
                <a:solidFill>
                  <a:srgbClr val="FFFFFF">
                    <a:lumMod val="50000"/>
                  </a:srgbClr>
                </a:solidFill>
              </a:rPr>
              <a:t> </a:t>
            </a:r>
          </a:p>
        </p:txBody>
      </p:sp>
      <p:grpSp>
        <p:nvGrpSpPr>
          <p:cNvPr id="5" name="그룹 4">
            <a:extLst>
              <a:ext uri="{FF2B5EF4-FFF2-40B4-BE49-F238E27FC236}">
                <a16:creationId xmlns:a16="http://schemas.microsoft.com/office/drawing/2014/main" id="{88289F29-1C1C-18E8-88B7-62AA7320706A}"/>
              </a:ext>
            </a:extLst>
          </p:cNvPr>
          <p:cNvGrpSpPr/>
          <p:nvPr/>
        </p:nvGrpSpPr>
        <p:grpSpPr>
          <a:xfrm>
            <a:off x="489000" y="2176483"/>
            <a:ext cx="2771725" cy="276837"/>
            <a:chOff x="704850" y="2013298"/>
            <a:chExt cx="4140200" cy="276837"/>
          </a:xfrm>
        </p:grpSpPr>
        <p:sp>
          <p:nvSpPr>
            <p:cNvPr id="6" name="TextBox 5">
              <a:extLst>
                <a:ext uri="{FF2B5EF4-FFF2-40B4-BE49-F238E27FC236}">
                  <a16:creationId xmlns:a16="http://schemas.microsoft.com/office/drawing/2014/main" id="{FF5EDC97-1375-2FB2-30DB-8720E775A8A1}"/>
                </a:ext>
              </a:extLst>
            </p:cNvPr>
            <p:cNvSpPr txBox="1"/>
            <p:nvPr/>
          </p:nvSpPr>
          <p:spPr>
            <a:xfrm>
              <a:off x="704850" y="2068120"/>
              <a:ext cx="338815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토스페이</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브랜드페이 서비스 개요</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4822982A-2CE7-1E0F-571A-A2EDB959118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B7ABBA67-3352-B154-DCD0-B9EEC2DF7ED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5573308B-6322-487F-00C7-AEFC5DA8CAA9}"/>
              </a:ext>
            </a:extLst>
          </p:cNvPr>
          <p:cNvGrpSpPr/>
          <p:nvPr/>
        </p:nvGrpSpPr>
        <p:grpSpPr>
          <a:xfrm>
            <a:off x="3551479" y="2176483"/>
            <a:ext cx="5865571" cy="276837"/>
            <a:chOff x="704850" y="2013298"/>
            <a:chExt cx="4140200" cy="276837"/>
          </a:xfrm>
        </p:grpSpPr>
        <p:sp>
          <p:nvSpPr>
            <p:cNvPr id="10" name="TextBox 9">
              <a:extLst>
                <a:ext uri="{FF2B5EF4-FFF2-40B4-BE49-F238E27FC236}">
                  <a16:creationId xmlns:a16="http://schemas.microsoft.com/office/drawing/2014/main" id="{BBBE8309-523E-C64E-58F3-65AD5C55CDAD}"/>
                </a:ext>
              </a:extLst>
            </p:cNvPr>
            <p:cNvSpPr txBox="1"/>
            <p:nvPr/>
          </p:nvSpPr>
          <p:spPr>
            <a:xfrm>
              <a:off x="704850" y="2068120"/>
              <a:ext cx="1599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간편결제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사업 관련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최근 주요 동향</a:t>
              </a:r>
            </a:p>
          </p:txBody>
        </p:sp>
        <p:cxnSp>
          <p:nvCxnSpPr>
            <p:cNvPr id="15" name="직선 연결선 14">
              <a:extLst>
                <a:ext uri="{FF2B5EF4-FFF2-40B4-BE49-F238E27FC236}">
                  <a16:creationId xmlns:a16="http://schemas.microsoft.com/office/drawing/2014/main" id="{D3649549-95E3-1C06-D4E2-D4A472E895D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617700D0-A6C5-0953-A929-D84F594E74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9F9D12C-CED1-C997-237C-8C6DC625CB89}"/>
              </a:ext>
            </a:extLst>
          </p:cNvPr>
          <p:cNvSpPr txBox="1"/>
          <p:nvPr/>
        </p:nvSpPr>
        <p:spPr>
          <a:xfrm>
            <a:off x="3556573" y="5968610"/>
            <a:ext cx="590810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토스</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토스페이먼츠</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 </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3" name="직사각형 12">
            <a:extLst>
              <a:ext uri="{FF2B5EF4-FFF2-40B4-BE49-F238E27FC236}">
                <a16:creationId xmlns:a16="http://schemas.microsoft.com/office/drawing/2014/main" id="{99E7355D-D4D9-6646-C316-C2F29B9697C2}"/>
              </a:ext>
            </a:extLst>
          </p:cNvPr>
          <p:cNvSpPr/>
          <p:nvPr/>
        </p:nvSpPr>
        <p:spPr>
          <a:xfrm>
            <a:off x="488949" y="2568357"/>
            <a:ext cx="2771775" cy="3308567"/>
          </a:xfrm>
          <a:prstGeom prst="rect">
            <a:avLst/>
          </a:prstGeom>
          <a:solidFill>
            <a:schemeClr val="bg1">
              <a:lumMod val="95000"/>
            </a:schemeClr>
          </a:solidFill>
          <a:ln w="6350">
            <a:solidFill>
              <a:srgbClr val="EAEAEA"/>
            </a:solid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출시 </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2015</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간편송금 서비스로 시작한 토스는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원앱</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(One-App)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전략으로 토스 내에서 대부분의 금융 서비스가 이루어지며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2017</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년부터 간편결제 서비스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토스페이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제공 중임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월에는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LG</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유플러스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PG</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사업부문을 인수하여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토스페이먼츠</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(Toss Payments)’</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출범</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2021</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년부터 가맹점이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API</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연동해 커스터마이징으로 결제 시스템을 구축할 수 있는 브랜드페이 서비스 등을 선보이고 있음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endParaRPr lang="en-US" altLang="ko-KR" sz="2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이용 현황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토스는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컨슈머</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서비스와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머천트</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서비스 부문 모두 매출 성장세를 보이고 있으며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머천트</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서비스 부문 매출이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상반기 기준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57.3%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차지하여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토스페이먼츠의</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시장 안착이 눈에 띔</a:t>
            </a:r>
          </a:p>
        </p:txBody>
      </p:sp>
      <p:sp>
        <p:nvSpPr>
          <p:cNvPr id="22" name="직사각형 21">
            <a:extLst>
              <a:ext uri="{FF2B5EF4-FFF2-40B4-BE49-F238E27FC236}">
                <a16:creationId xmlns:a16="http://schemas.microsoft.com/office/drawing/2014/main" id="{53879242-D627-6CFD-C9D7-15F1D3329A65}"/>
              </a:ext>
            </a:extLst>
          </p:cNvPr>
          <p:cNvSpPr/>
          <p:nvPr/>
        </p:nvSpPr>
        <p:spPr>
          <a:xfrm>
            <a:off x="3562350" y="2833142"/>
            <a:ext cx="1860050" cy="3043782"/>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88900" indent="-88900">
              <a:spcBef>
                <a:spcPts val="300"/>
              </a:spcBef>
              <a:buFont typeface="Arial" panose="020B0604020202020204" pitchFamily="34" charset="0"/>
              <a:buChar char="•"/>
            </a:pPr>
            <a:r>
              <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a:t>
            </a:r>
            <a:r>
              <a:rPr lang="ko-KR" altLang="en-US"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중국 앤트그룹은 토스페이먼츠에 </a:t>
            </a:r>
            <a:r>
              <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1,000</a:t>
            </a:r>
            <a:r>
              <a:rPr lang="ko-KR" altLang="en-US"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억 원대 지분 투자를 단행</a:t>
            </a:r>
            <a:r>
              <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a:t>
            </a:r>
            <a:r>
              <a:rPr lang="ko-KR" altLang="en-US"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대 주주로 등극</a:t>
            </a:r>
            <a:endPar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앤트그룹은 알리익스프레스의 결제 서비스를 총괄하고 있으며</a:t>
            </a:r>
            <a:r>
              <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알리페이는 </a:t>
            </a:r>
            <a:r>
              <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기준 전 세계 </a:t>
            </a:r>
            <a:r>
              <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13</a:t>
            </a:r>
            <a:r>
              <a:rPr lang="ko-KR" altLang="en-US"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억 명의 가입자</a:t>
            </a:r>
            <a:r>
              <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8,000</a:t>
            </a:r>
            <a:r>
              <a:rPr lang="ko-KR" altLang="en-US"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개 가맹점</a:t>
            </a:r>
            <a:r>
              <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200</a:t>
            </a:r>
            <a:r>
              <a:rPr lang="ko-KR" altLang="en-US"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여개 국 이상에 결제망을 보유하고 있음</a:t>
            </a:r>
            <a:endPar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토스페이먼츠는 글로벌 리딩 기업을 전략적 파트너로 확보함으로써 향후 앤트그룹이 보유한 해외 가맹점과 온라인 결제 등의 제휴를 맺을 가능성이 높아짐 </a:t>
            </a:r>
            <a:endParaRPr lang="en-US" altLang="ko-KR" sz="800" b="1" spc="-3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양사 결제 인프라 연동 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알리페이를</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사용하는 외국인은 국내 온라인 쇼핑몰에서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알리페이</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결제가 가능해지고</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한국 소비자들 또한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앤트그룹과</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가맹 관계인 해외 쇼핑몰에서 토스페이로 결제가 가능</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타 간편결제 서비스를 이용하는 국내 이용자를 토스 플랫폼 내 다른 금융서비스로 유인할 수 있다는 점은 잠재적 이점으로 분석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3" name="직사각형 22">
            <a:extLst>
              <a:ext uri="{FF2B5EF4-FFF2-40B4-BE49-F238E27FC236}">
                <a16:creationId xmlns:a16="http://schemas.microsoft.com/office/drawing/2014/main" id="{FAD6FC8C-90F3-E0A8-A7CF-534D35CA7015}"/>
              </a:ext>
            </a:extLst>
          </p:cNvPr>
          <p:cNvSpPr/>
          <p:nvPr/>
        </p:nvSpPr>
        <p:spPr>
          <a:xfrm>
            <a:off x="7540796" y="2833141"/>
            <a:ext cx="1872000" cy="3043783"/>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성공적인 </a:t>
            </a:r>
            <a:r>
              <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PG</a:t>
            </a: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사로 안착한 </a:t>
            </a:r>
            <a:r>
              <a:rPr lang="ko-KR" altLang="en-US" sz="800" b="1" dirty="0" err="1">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토스페이먼츠</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토스의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PG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자회사 토스페이먼츠는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페이테크</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en-US" altLang="ko-KR"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Paytech</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기업으로서 사업자를 위한 다양한 간편결제 서비스를 마련</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기술력을 인정받고 있음</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애플페이의 국내 공식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PG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파트너사로 선정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6</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국내 가맹점을 대상으로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페이팔</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en-US" altLang="ko-KR"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Paypal</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연동 시작</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자체 결제단말기</a:t>
            </a:r>
            <a:r>
              <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및 </a:t>
            </a:r>
            <a:r>
              <a:rPr lang="ko-KR" altLang="en-US" sz="800" b="1" dirty="0" err="1">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포스기</a:t>
            </a: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개발</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6</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토스플레이스</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통해 자사 결제 단말기</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 프론트</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와 결합 시 키오스크로도 사용할 수 있는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 포스</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(POS)’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공개</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토스플레이스는</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설립되었으며 오프라인 결제단말기 제작</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소프트웨어 개발업 등을 영위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 단말기와 포스 기기의 자체 제공에 따라 오프라인 매장 결제 디지털 환경을 선도할 것으로 전망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5" name="직사각형 24">
            <a:extLst>
              <a:ext uri="{FF2B5EF4-FFF2-40B4-BE49-F238E27FC236}">
                <a16:creationId xmlns:a16="http://schemas.microsoft.com/office/drawing/2014/main" id="{C5E0A5AD-E17A-CDEE-B862-B600340A99BF}"/>
              </a:ext>
            </a:extLst>
          </p:cNvPr>
          <p:cNvSpPr/>
          <p:nvPr/>
        </p:nvSpPr>
        <p:spPr>
          <a:xfrm>
            <a:off x="5547799" y="2833141"/>
            <a:ext cx="1872000" cy="3043783"/>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편의점으로 나온 토스페이</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BGF</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리테일과 공동 사업 추진 협약을 맺고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CU</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오프라인 결제 서비스를 지원하기 시작</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바코드 리더기를 활용한 바코드 스캔 방식으로 결제가 진행되며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하반기 중 커피 프랜차이즈와 주유소 등 제휴처를 점차 확대해 나갈 계획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92075">
              <a:spcBef>
                <a:spcPts val="300"/>
              </a:spcBef>
            </a:pP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유통 강자의 사용자 확보 여부에 주목</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6</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SSG</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쓱페이</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쓱페이</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스마일페이 인수의 우선협상대상자로 토스가 선정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토스가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쓱페이와</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스마일페이의 인수를 위한 실사를 진행하고 있으며 세부 내용을 조율 중인 것으로 보도</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2,000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명 이상의 사용자를 보유한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쓱페이와</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스마일페이 인수에 성공할 경우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상당한 규모의 사용자 및 오프라인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결제처</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확보 가능</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1" name="사각형: 잘린 한쪽 모서리 30">
            <a:extLst>
              <a:ext uri="{FF2B5EF4-FFF2-40B4-BE49-F238E27FC236}">
                <a16:creationId xmlns:a16="http://schemas.microsoft.com/office/drawing/2014/main" id="{9345D9CF-44F4-C0DF-E80A-32A19C7BE6F4}"/>
              </a:ext>
            </a:extLst>
          </p:cNvPr>
          <p:cNvSpPr/>
          <p:nvPr/>
        </p:nvSpPr>
        <p:spPr>
          <a:xfrm>
            <a:off x="3559845" y="2565401"/>
            <a:ext cx="1431634" cy="267740"/>
          </a:xfrm>
          <a:prstGeom prst="snip1Rect">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글로벌 리딩 기업과의 협력</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4" name="사각형: 잘린 한쪽 모서리 33">
            <a:extLst>
              <a:ext uri="{FF2B5EF4-FFF2-40B4-BE49-F238E27FC236}">
                <a16:creationId xmlns:a16="http://schemas.microsoft.com/office/drawing/2014/main" id="{A9CF24CD-DC0B-8732-4F21-5FC44C853AB4}"/>
              </a:ext>
            </a:extLst>
          </p:cNvPr>
          <p:cNvSpPr/>
          <p:nvPr/>
        </p:nvSpPr>
        <p:spPr>
          <a:xfrm>
            <a:off x="7540794" y="2565400"/>
            <a:ext cx="1440000" cy="267741"/>
          </a:xfrm>
          <a:prstGeom prst="snip1Rect">
            <a:avLst/>
          </a:prstGeom>
          <a:solidFill>
            <a:srgbClr val="510DBC"/>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자회사 통한 결제 사업 강화</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5" name="사각형: 잘린 한쪽 모서리 34">
            <a:extLst>
              <a:ext uri="{FF2B5EF4-FFF2-40B4-BE49-F238E27FC236}">
                <a16:creationId xmlns:a16="http://schemas.microsoft.com/office/drawing/2014/main" id="{E6CB98E7-AD77-8B9D-58B2-6E6FCA400302}"/>
              </a:ext>
            </a:extLst>
          </p:cNvPr>
          <p:cNvSpPr/>
          <p:nvPr/>
        </p:nvSpPr>
        <p:spPr>
          <a:xfrm>
            <a:off x="5546716" y="2565400"/>
            <a:ext cx="1440000" cy="267741"/>
          </a:xfrm>
          <a:prstGeom prst="snip1Rect">
            <a:avLst/>
          </a:prstGeom>
          <a:solidFill>
            <a:srgbClr val="1C48E2"/>
          </a:solidFill>
          <a:ln>
            <a:no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제휴</a:t>
            </a:r>
            <a:r>
              <a:rPr lang="en-US" altLang="ko-KR"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인수 통한 경쟁력 확보 </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aphicFrame>
        <p:nvGraphicFramePr>
          <p:cNvPr id="19" name="차트 18">
            <a:extLst>
              <a:ext uri="{FF2B5EF4-FFF2-40B4-BE49-F238E27FC236}">
                <a16:creationId xmlns:a16="http://schemas.microsoft.com/office/drawing/2014/main" id="{2A5A8D4B-90D5-A4A0-C9FC-955B40B7C3F4}"/>
              </a:ext>
            </a:extLst>
          </p:cNvPr>
          <p:cNvGraphicFramePr/>
          <p:nvPr>
            <p:extLst>
              <p:ext uri="{D42A27DB-BD31-4B8C-83A1-F6EECF244321}">
                <p14:modId xmlns:p14="http://schemas.microsoft.com/office/powerpoint/2010/main" val="1587897104"/>
              </p:ext>
            </p:extLst>
          </p:nvPr>
        </p:nvGraphicFramePr>
        <p:xfrm>
          <a:off x="552450" y="4946469"/>
          <a:ext cx="2559050" cy="888276"/>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A8691B14-D2D1-3096-2D6F-E41A4D613079}"/>
              </a:ext>
            </a:extLst>
          </p:cNvPr>
          <p:cNvSpPr txBox="1"/>
          <p:nvPr/>
        </p:nvSpPr>
        <p:spPr>
          <a:xfrm>
            <a:off x="569867" y="4934636"/>
            <a:ext cx="324000" cy="107722"/>
          </a:xfrm>
          <a:prstGeom prst="rect">
            <a:avLst/>
          </a:prstGeom>
          <a:noFill/>
          <a:ln>
            <a:noFill/>
          </a:ln>
        </p:spPr>
        <p:txBody>
          <a:bodyPr wrap="square" lIns="0" tIns="0" rIns="0" bIns="0" rtlCol="0">
            <a:spAutoFit/>
          </a:bodyPr>
          <a:lstStyle/>
          <a:p>
            <a:pPr algn="ct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원</a:t>
            </a:r>
            <a:r>
              <a:rPr lang="en-US" altLang="ko-KR"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7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21" name="TextBox 20">
            <a:extLst>
              <a:ext uri="{FF2B5EF4-FFF2-40B4-BE49-F238E27FC236}">
                <a16:creationId xmlns:a16="http://schemas.microsoft.com/office/drawing/2014/main" id="{B841D09A-DC9A-8486-A9AF-BB12CAFEED90}"/>
              </a:ext>
            </a:extLst>
          </p:cNvPr>
          <p:cNvSpPr txBox="1"/>
          <p:nvPr/>
        </p:nvSpPr>
        <p:spPr>
          <a:xfrm>
            <a:off x="1843323" y="5078169"/>
            <a:ext cx="1053605" cy="100027"/>
          </a:xfrm>
          <a:prstGeom prst="rect">
            <a:avLst/>
          </a:prstGeom>
          <a:noFill/>
          <a:ln>
            <a:noFill/>
          </a:ln>
        </p:spPr>
        <p:txBody>
          <a:bodyPr wrap="square" lIns="0" tIns="0" rIns="0" bIns="0" rtlCol="0">
            <a:spAutoFit/>
          </a:bodyPr>
          <a:lstStyle/>
          <a:p>
            <a:r>
              <a:rPr lang="en-US" altLang="ko-KR"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송금</a:t>
            </a:r>
            <a:r>
              <a:rPr lang="en-US" altLang="ko-KR"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중개</a:t>
            </a:r>
            <a:r>
              <a:rPr lang="en-US" altLang="ko-KR"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광고</a:t>
            </a:r>
            <a:r>
              <a:rPr lang="en-US" altLang="ko-KR"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결제</a:t>
            </a:r>
            <a:r>
              <a:rPr lang="en-US" altLang="ko-KR"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인증 등</a:t>
            </a:r>
            <a:r>
              <a:rPr lang="en-US" altLang="ko-KR"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24" name="TextBox 23">
            <a:extLst>
              <a:ext uri="{FF2B5EF4-FFF2-40B4-BE49-F238E27FC236}">
                <a16:creationId xmlns:a16="http://schemas.microsoft.com/office/drawing/2014/main" id="{A891C8EC-F01B-9E3B-FED6-A4AC40E84D9D}"/>
              </a:ext>
            </a:extLst>
          </p:cNvPr>
          <p:cNvSpPr txBox="1"/>
          <p:nvPr/>
        </p:nvSpPr>
        <p:spPr>
          <a:xfrm>
            <a:off x="1843323" y="5195614"/>
            <a:ext cx="969776" cy="100027"/>
          </a:xfrm>
          <a:prstGeom prst="rect">
            <a:avLst/>
          </a:prstGeom>
          <a:noFill/>
          <a:ln>
            <a:noFill/>
          </a:ln>
        </p:spPr>
        <p:txBody>
          <a:bodyPr wrap="square" lIns="0" tIns="0" rIns="0" bIns="0" rtlCol="0">
            <a:spAutoFit/>
          </a:bodyPr>
          <a:lstStyle/>
          <a:p>
            <a:r>
              <a:rPr lang="en-US" altLang="ko-KR"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(PG, </a:t>
            </a:r>
            <a:r>
              <a:rPr lang="ko-KR" altLang="en-US"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결제 단말기판매 등</a:t>
            </a:r>
            <a:r>
              <a:rPr lang="en-US" altLang="ko-KR"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6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2" name="직사각형 1">
            <a:extLst>
              <a:ext uri="{FF2B5EF4-FFF2-40B4-BE49-F238E27FC236}">
                <a16:creationId xmlns:a16="http://schemas.microsoft.com/office/drawing/2014/main" id="{A0EBB54A-4070-0570-A432-706528CF5CDC}"/>
              </a:ext>
            </a:extLst>
          </p:cNvPr>
          <p:cNvSpPr/>
          <p:nvPr/>
        </p:nvSpPr>
        <p:spPr>
          <a:xfrm>
            <a:off x="561788" y="4725264"/>
            <a:ext cx="2616293" cy="154858"/>
          </a:xfrm>
          <a:prstGeom prst="rect">
            <a:avLst/>
          </a:prstGeom>
          <a:solidFill>
            <a:srgbClr val="1C48E2"/>
          </a:solidFill>
          <a:ln>
            <a:solidFill>
              <a:srgbClr val="1C48E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800" b="1" dirty="0">
                <a:ln>
                  <a:solidFill>
                    <a:schemeClr val="accent1">
                      <a:alpha val="0"/>
                    </a:schemeClr>
                  </a:solidFill>
                </a:ln>
                <a:solidFill>
                  <a:schemeClr val="bg1"/>
                </a:solidFill>
                <a:latin typeface="+mn-ea"/>
              </a:rPr>
              <a:t>토스 매출액 추이</a:t>
            </a:r>
            <a:r>
              <a:rPr lang="en-US" altLang="ko-KR" sz="800" b="1" dirty="0">
                <a:ln>
                  <a:solidFill>
                    <a:schemeClr val="accent1">
                      <a:alpha val="0"/>
                    </a:schemeClr>
                  </a:solidFill>
                </a:ln>
                <a:solidFill>
                  <a:schemeClr val="bg1"/>
                </a:solidFill>
                <a:latin typeface="+mn-ea"/>
              </a:rPr>
              <a:t>(</a:t>
            </a:r>
            <a:r>
              <a:rPr lang="ko-KR" altLang="en-US" sz="800" b="1" dirty="0">
                <a:ln>
                  <a:solidFill>
                    <a:schemeClr val="accent1">
                      <a:alpha val="0"/>
                    </a:schemeClr>
                  </a:solidFill>
                </a:ln>
                <a:solidFill>
                  <a:schemeClr val="bg1"/>
                </a:solidFill>
                <a:latin typeface="+mn-ea"/>
              </a:rPr>
              <a:t>연결 기준</a:t>
            </a:r>
            <a:r>
              <a:rPr lang="en-US" altLang="ko-KR" sz="800" b="1" dirty="0">
                <a:ln>
                  <a:solidFill>
                    <a:schemeClr val="accent1">
                      <a:alpha val="0"/>
                    </a:schemeClr>
                  </a:solidFill>
                </a:ln>
                <a:solidFill>
                  <a:schemeClr val="bg1"/>
                </a:solidFill>
                <a:latin typeface="+mn-ea"/>
              </a:rPr>
              <a:t>*)</a:t>
            </a:r>
          </a:p>
        </p:txBody>
      </p:sp>
    </p:spTree>
    <p:extLst>
      <p:ext uri="{BB962C8B-B14F-4D97-AF65-F5344CB8AC3E}">
        <p14:creationId xmlns:p14="http://schemas.microsoft.com/office/powerpoint/2010/main" val="3169947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2764498511"/>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r>
                        <a:rPr kumimoji="0" lang="en-GB" sz="1500" b="1" i="0" u="none" strike="noStrike" kern="1200" cap="none" spc="0" normalizeH="0" baseline="0" dirty="0">
                          <a:ln>
                            <a:solidFill>
                              <a:schemeClr val="accent1">
                                <a:alpha val="0"/>
                              </a:schemeClr>
                            </a:solidFill>
                          </a:ln>
                          <a:solidFill>
                            <a:schemeClr val="bg1"/>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kumimoji="0" lang="ko-KR" altLang="en-US" sz="1500" b="1" i="0" u="none" strike="noStrike" kern="1200" cap="none" spc="0" normalizeH="0" baseline="0" dirty="0">
                          <a:ln>
                            <a:solidFill>
                              <a:schemeClr val="accent1">
                                <a:alpha val="0"/>
                              </a:schemeClr>
                            </a:solidFill>
                          </a:ln>
                          <a:solidFill>
                            <a:schemeClr val="bg1"/>
                          </a:solidFill>
                          <a:effectLst/>
                          <a:uLnTx/>
                          <a:uFillTx/>
                          <a:latin typeface="+mn-lt"/>
                          <a:ea typeface="+mn-ea"/>
                          <a:cs typeface="+mn-cs"/>
                        </a:rPr>
                        <a:t>간편결제 개요 및 시장 현황</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kumimoji="0" lang="en-GB" sz="1500" b="1" i="0" u="none" strike="noStrike" kern="1200" cap="none" spc="0" normalizeH="0" baseline="0" dirty="0">
                          <a:ln>
                            <a:solidFill>
                              <a:schemeClr val="accent1">
                                <a:alpha val="0"/>
                              </a:schemeClr>
                            </a:solidFill>
                          </a:ln>
                          <a:solidFill>
                            <a:schemeClr val="bg1"/>
                          </a:solidFill>
                          <a:effectLst/>
                          <a:uLnTx/>
                          <a:uFillTx/>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0" dirty="0">
                          <a:ln>
                            <a:solidFill>
                              <a:schemeClr val="accent1">
                                <a:alpha val="0"/>
                              </a:schemeClr>
                            </a:solidFill>
                          </a:ln>
                          <a:solidFill>
                            <a:srgbClr val="00338D"/>
                          </a:solidFill>
                          <a:latin typeface="+mn-lt"/>
                        </a:rPr>
                        <a:t>8</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플레이어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0" dirty="0">
                          <a:ln>
                            <a:solidFill>
                              <a:schemeClr val="accent1">
                                <a:alpha val="0"/>
                              </a:schemeClr>
                            </a:solidFill>
                          </a:ln>
                          <a:solidFill>
                            <a:srgbClr val="00338D"/>
                          </a:solidFill>
                          <a:latin typeface="+mn-lt"/>
                        </a:rPr>
                        <a:t>22</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30</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0" marR="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pic>
        <p:nvPicPr>
          <p:cNvPr id="18" name="그림 17">
            <a:extLst>
              <a:ext uri="{FF2B5EF4-FFF2-40B4-BE49-F238E27FC236}">
                <a16:creationId xmlns:a16="http://schemas.microsoft.com/office/drawing/2014/main" id="{DE2072AD-7408-4BC9-A49A-8D7F9FD95B14}"/>
              </a:ext>
            </a:extLst>
          </p:cNvPr>
          <p:cNvPicPr>
            <a:picLocks noChangeAspect="1"/>
          </p:cNvPicPr>
          <p:nvPr/>
        </p:nvPicPr>
        <p:blipFill>
          <a:blip r:embed="rId3"/>
          <a:stretch>
            <a:fillRect/>
          </a:stretch>
        </p:blipFill>
        <p:spPr>
          <a:xfrm>
            <a:off x="488950" y="6426758"/>
            <a:ext cx="766820" cy="172800"/>
          </a:xfrm>
          <a:prstGeom prst="rect">
            <a:avLst/>
          </a:prstGeom>
        </p:spPr>
      </p:pic>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2</a:t>
            </a:fld>
            <a:endParaRPr lang="en-GB" dirty="0">
              <a:ln>
                <a:solidFill>
                  <a:schemeClr val="accent1">
                    <a:alpha val="0"/>
                  </a:schemeClr>
                </a:solidFill>
              </a:ln>
              <a:solidFill>
                <a:schemeClr val="tx2"/>
              </a:solidFill>
              <a:cs typeface="Arial" panose="020B0604020202020204" pitchFamily="34" charset="0"/>
            </a:endParaRPr>
          </a:p>
        </p:txBody>
      </p:sp>
      <p:sp>
        <p:nvSpPr>
          <p:cNvPr id="20" name="TextBox 19">
            <a:extLst>
              <a:ext uri="{FF2B5EF4-FFF2-40B4-BE49-F238E27FC236}">
                <a16:creationId xmlns:a16="http://schemas.microsoft.com/office/drawing/2014/main" id="{7497FC91-BEC0-4A35-ADBB-FD9EFE54701F}"/>
              </a:ext>
              <a:ext uri="{C183D7F6-B498-43B3-948B-1728B52AA6E4}">
                <adec:decorative xmlns:adec="http://schemas.microsoft.com/office/drawing/2017/decorative" val="1"/>
              </a:ext>
            </a:extLst>
          </p:cNvPr>
          <p:cNvSpPr txBox="1"/>
          <p:nvPr/>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2022 KPMG Samjong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757780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플레이어 동향</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a:t>
            </a:r>
            <a:r>
              <a:rPr lang="ko-KR" altLang="en-US" dirty="0"/>
              <a:t>전자금융업자</a:t>
            </a:r>
            <a:r>
              <a:rPr lang="en-US" altLang="ko-KR" dirty="0"/>
              <a:t>] NHN</a:t>
            </a:r>
            <a:r>
              <a:rPr lang="ko-KR" altLang="en-US" dirty="0" err="1"/>
              <a:t>페이코</a:t>
            </a:r>
            <a:r>
              <a:rPr lang="ko-KR" altLang="en-US" dirty="0"/>
              <a:t> </a:t>
            </a:r>
            <a:r>
              <a:rPr lang="en-US" altLang="ko-KR" dirty="0"/>
              <a:t>(</a:t>
            </a:r>
            <a:r>
              <a:rPr lang="ko-KR" altLang="en-US" dirty="0" err="1"/>
              <a:t>페이코</a:t>
            </a:r>
            <a:r>
              <a:rPr lang="en-US" altLang="ko-KR" dirty="0"/>
              <a:t>)</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t>페이코는 종합 </a:t>
            </a:r>
            <a:r>
              <a:rPr lang="en-US" altLang="ko-KR" dirty="0"/>
              <a:t>IT </a:t>
            </a:r>
            <a:r>
              <a:rPr lang="ko-KR" altLang="en-US" dirty="0"/>
              <a:t>기업 </a:t>
            </a:r>
            <a:r>
              <a:rPr lang="en-US" altLang="ko-KR" dirty="0"/>
              <a:t>NHN</a:t>
            </a:r>
            <a:r>
              <a:rPr lang="ko-KR" altLang="en-US" dirty="0"/>
              <a:t>의 자회사로</a:t>
            </a:r>
            <a:r>
              <a:rPr lang="en-US" altLang="ko-KR" dirty="0"/>
              <a:t>, PG</a:t>
            </a:r>
            <a:r>
              <a:rPr lang="ko-KR" altLang="en-US" dirty="0"/>
              <a:t>사업을 영위하는 </a:t>
            </a:r>
            <a:r>
              <a:rPr lang="en-US" altLang="ko-KR" dirty="0"/>
              <a:t>NHN KCP</a:t>
            </a:r>
            <a:r>
              <a:rPr lang="ko-KR" altLang="en-US" dirty="0"/>
              <a:t>와 함께 </a:t>
            </a:r>
            <a:r>
              <a:rPr lang="en-US" altLang="ko-KR" dirty="0"/>
              <a:t>NHN</a:t>
            </a:r>
            <a:r>
              <a:rPr lang="ko-KR" altLang="en-US" dirty="0"/>
              <a:t>의 매출 중 가장 큰 비중을 차지</a:t>
            </a:r>
            <a:r>
              <a:rPr lang="en-US" altLang="ko-KR" dirty="0"/>
              <a:t>(</a:t>
            </a:r>
            <a:r>
              <a:rPr lang="ko-KR" altLang="en-US" dirty="0"/>
              <a:t>결제</a:t>
            </a:r>
            <a:r>
              <a:rPr lang="en-US" altLang="ko-KR" dirty="0"/>
              <a:t>·</a:t>
            </a:r>
            <a:r>
              <a:rPr lang="ko-KR" altLang="en-US" dirty="0"/>
              <a:t>광고</a:t>
            </a:r>
            <a:r>
              <a:rPr lang="en-US" altLang="ko-KR" dirty="0"/>
              <a:t> </a:t>
            </a:r>
            <a:r>
              <a:rPr lang="ko-KR" altLang="en-US" dirty="0"/>
              <a:t>분야</a:t>
            </a:r>
            <a:r>
              <a:rPr lang="en-US" altLang="ko-KR" dirty="0"/>
              <a:t>)</a:t>
            </a:r>
            <a:r>
              <a:rPr lang="ko-KR" altLang="en-US" dirty="0"/>
              <a:t>할 정도로 성장</a:t>
            </a:r>
            <a:r>
              <a:rPr lang="en-US" altLang="ko-KR" dirty="0"/>
              <a:t>. </a:t>
            </a:r>
            <a:r>
              <a:rPr lang="ko-KR" altLang="en-US" dirty="0"/>
              <a:t>출시 초기부터 </a:t>
            </a:r>
            <a:r>
              <a:rPr lang="en-US" altLang="ko-KR" dirty="0"/>
              <a:t>2030</a:t>
            </a:r>
            <a:r>
              <a:rPr lang="ko-KR" altLang="en-US" dirty="0"/>
              <a:t> 세대를 타겟으로 다양한 온</a:t>
            </a:r>
            <a:r>
              <a:rPr lang="en-US" altLang="ko-KR" dirty="0"/>
              <a:t>·</a:t>
            </a:r>
            <a:r>
              <a:rPr lang="ko-KR" altLang="en-US" dirty="0"/>
              <a:t>오프라인 혜택과 이벤트를 선보여왔으며</a:t>
            </a:r>
            <a:r>
              <a:rPr lang="en-US" altLang="ko-KR" dirty="0"/>
              <a:t>, </a:t>
            </a:r>
            <a:r>
              <a:rPr lang="ko-KR" altLang="en-US" dirty="0"/>
              <a:t>오프라인 결제 환경 확대와 </a:t>
            </a:r>
            <a:r>
              <a:rPr lang="en-US" altLang="ko-KR" dirty="0"/>
              <a:t>10</a:t>
            </a:r>
            <a:r>
              <a:rPr lang="ko-KR" altLang="en-US" dirty="0"/>
              <a:t>대 청소년층</a:t>
            </a:r>
            <a:r>
              <a:rPr lang="en-US" altLang="ko-KR" dirty="0"/>
              <a:t>·40</a:t>
            </a:r>
            <a:r>
              <a:rPr lang="ko-KR" altLang="en-US" dirty="0"/>
              <a:t>대 이상의 중장년층으로 이용자층 확장을 위해 노력 중임 </a:t>
            </a:r>
            <a:endParaRPr lang="en-US" altLang="ko-KR" dirty="0"/>
          </a:p>
        </p:txBody>
      </p:sp>
      <p:sp>
        <p:nvSpPr>
          <p:cNvPr id="84" name="TextBox 83">
            <a:extLst>
              <a:ext uri="{FF2B5EF4-FFF2-40B4-BE49-F238E27FC236}">
                <a16:creationId xmlns:a16="http://schemas.microsoft.com/office/drawing/2014/main" id="{0BB98AE5-6FE6-4FC3-92F1-C7A7BCAEB9F9}"/>
              </a:ext>
            </a:extLst>
          </p:cNvPr>
          <p:cNvSpPr txBox="1"/>
          <p:nvPr/>
        </p:nvSpPr>
        <p:spPr>
          <a:xfrm>
            <a:off x="489000" y="5968610"/>
            <a:ext cx="2677697"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NHN, NHN</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페이코</a:t>
            </a:r>
            <a:r>
              <a:rPr kumimoji="0" lang="en-US" altLang="ko-KR" sz="800" b="0" i="0" u="none" strike="noStrike" kern="120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a:solidFill>
                  <a:srgbClr val="FFFFFF">
                    <a:lumMod val="50000"/>
                  </a:srgbClr>
                </a:solidFill>
              </a:rPr>
              <a:t>언론보도 </a:t>
            </a:r>
            <a:r>
              <a:rPr lang="ko-KR" altLang="en-US" dirty="0">
                <a:solidFill>
                  <a:srgbClr val="FFFFFF">
                    <a:lumMod val="50000"/>
                  </a:srgbClr>
                </a:solidFill>
              </a:rPr>
              <a:t>종합 </a:t>
            </a:r>
            <a:endParaRPr lang="en-US" altLang="ko-KR" dirty="0">
              <a:solidFill>
                <a:srgbClr val="FFFFFF">
                  <a:lumMod val="50000"/>
                </a:srgbClr>
              </a:solidFill>
            </a:endParaRPr>
          </a:p>
        </p:txBody>
      </p:sp>
      <p:grpSp>
        <p:nvGrpSpPr>
          <p:cNvPr id="5" name="그룹 4">
            <a:extLst>
              <a:ext uri="{FF2B5EF4-FFF2-40B4-BE49-F238E27FC236}">
                <a16:creationId xmlns:a16="http://schemas.microsoft.com/office/drawing/2014/main" id="{88289F29-1C1C-18E8-88B7-62AA7320706A}"/>
              </a:ext>
            </a:extLst>
          </p:cNvPr>
          <p:cNvGrpSpPr/>
          <p:nvPr/>
        </p:nvGrpSpPr>
        <p:grpSpPr>
          <a:xfrm>
            <a:off x="489000" y="2176483"/>
            <a:ext cx="2771725" cy="276837"/>
            <a:chOff x="704850" y="2013298"/>
            <a:chExt cx="4140200" cy="276837"/>
          </a:xfrm>
        </p:grpSpPr>
        <p:sp>
          <p:nvSpPr>
            <p:cNvPr id="6" name="TextBox 5">
              <a:extLst>
                <a:ext uri="{FF2B5EF4-FFF2-40B4-BE49-F238E27FC236}">
                  <a16:creationId xmlns:a16="http://schemas.microsoft.com/office/drawing/2014/main" id="{FF5EDC97-1375-2FB2-30DB-8720E775A8A1}"/>
                </a:ext>
              </a:extLst>
            </p:cNvPr>
            <p:cNvSpPr txBox="1"/>
            <p:nvPr/>
          </p:nvSpPr>
          <p:spPr>
            <a:xfrm>
              <a:off x="704850" y="2068120"/>
              <a:ext cx="195308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페이코</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서비스 개요</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4822982A-2CE7-1E0F-571A-A2EDB959118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B7ABBA67-3352-B154-DCD0-B9EEC2DF7ED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5573308B-6322-487F-00C7-AEFC5DA8CAA9}"/>
              </a:ext>
            </a:extLst>
          </p:cNvPr>
          <p:cNvGrpSpPr/>
          <p:nvPr/>
        </p:nvGrpSpPr>
        <p:grpSpPr>
          <a:xfrm>
            <a:off x="3550961" y="2176483"/>
            <a:ext cx="5866089" cy="276837"/>
            <a:chOff x="704850" y="2013298"/>
            <a:chExt cx="4140200" cy="276837"/>
          </a:xfrm>
        </p:grpSpPr>
        <p:sp>
          <p:nvSpPr>
            <p:cNvPr id="10" name="TextBox 9">
              <a:extLst>
                <a:ext uri="{FF2B5EF4-FFF2-40B4-BE49-F238E27FC236}">
                  <a16:creationId xmlns:a16="http://schemas.microsoft.com/office/drawing/2014/main" id="{BBBE8309-523E-C64E-58F3-65AD5C55CDAD}"/>
                </a:ext>
              </a:extLst>
            </p:cNvPr>
            <p:cNvSpPr txBox="1"/>
            <p:nvPr/>
          </p:nvSpPr>
          <p:spPr>
            <a:xfrm>
              <a:off x="704850" y="2068120"/>
              <a:ext cx="1599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간편결제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사업 관련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최근 주요 동향</a:t>
              </a:r>
            </a:p>
          </p:txBody>
        </p:sp>
        <p:cxnSp>
          <p:nvCxnSpPr>
            <p:cNvPr id="15" name="직선 연결선 14">
              <a:extLst>
                <a:ext uri="{FF2B5EF4-FFF2-40B4-BE49-F238E27FC236}">
                  <a16:creationId xmlns:a16="http://schemas.microsoft.com/office/drawing/2014/main" id="{D3649549-95E3-1C06-D4E2-D4A472E895D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617700D0-A6C5-0953-A929-D84F594E74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9F9D12C-CED1-C997-237C-8C6DC625CB89}"/>
              </a:ext>
            </a:extLst>
          </p:cNvPr>
          <p:cNvSpPr txBox="1"/>
          <p:nvPr/>
        </p:nvSpPr>
        <p:spPr>
          <a:xfrm>
            <a:off x="3508948" y="5968610"/>
            <a:ext cx="590810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NHN</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페이코</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 </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3" name="직사각형 12">
            <a:extLst>
              <a:ext uri="{FF2B5EF4-FFF2-40B4-BE49-F238E27FC236}">
                <a16:creationId xmlns:a16="http://schemas.microsoft.com/office/drawing/2014/main" id="{99E7355D-D4D9-6646-C316-C2F29B9697C2}"/>
              </a:ext>
            </a:extLst>
          </p:cNvPr>
          <p:cNvSpPr/>
          <p:nvPr/>
        </p:nvSpPr>
        <p:spPr>
          <a:xfrm>
            <a:off x="488950" y="2568357"/>
            <a:ext cx="2771724" cy="3308567"/>
          </a:xfrm>
          <a:prstGeom prst="rect">
            <a:avLst/>
          </a:prstGeom>
          <a:solidFill>
            <a:schemeClr val="bg1">
              <a:lumMod val="95000"/>
            </a:schemeClr>
          </a:solidFill>
          <a:ln w="6350">
            <a:solidFill>
              <a:srgbClr val="EAEAEA"/>
            </a:solid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출시 </a:t>
            </a:r>
            <a:r>
              <a:rPr lang="en-US" altLang="ko-KR"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2015</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온라인 결제 및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티머니</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연동을 특징으로 하는 간편결제 서비스를 론칭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2016</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년부터 오프라인 결제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ATM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입출금 서비스 등을 선보이면서 간편결제 지원 범위를 확대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ko-KR" altLang="en-US" sz="9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이용 현황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페이코는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2021</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처음으로 흑자 전환에 성공했으며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분기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NHN</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그룹 내 결제 및 광고 분야 영업수익이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2,579</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억 원을 기록하며 실적을 견인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기준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페이코</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결제 사용자는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1,200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명으로 집계되며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2030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을 중심으로 결제 서비스 이용이 이루어지고 있음</a:t>
            </a:r>
          </a:p>
        </p:txBody>
      </p:sp>
      <p:sp>
        <p:nvSpPr>
          <p:cNvPr id="22" name="직사각형 21">
            <a:extLst>
              <a:ext uri="{FF2B5EF4-FFF2-40B4-BE49-F238E27FC236}">
                <a16:creationId xmlns:a16="http://schemas.microsoft.com/office/drawing/2014/main" id="{53879242-D627-6CFD-C9D7-15F1D3329A65}"/>
              </a:ext>
            </a:extLst>
          </p:cNvPr>
          <p:cNvSpPr/>
          <p:nvPr/>
        </p:nvSpPr>
        <p:spPr>
          <a:xfrm>
            <a:off x="3562350" y="2833142"/>
            <a:ext cx="3835400" cy="3043782"/>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a:spcBef>
                <a:spcPts val="300"/>
              </a:spcBef>
            </a:pP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대학가 중심의 캠퍼스존 </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페이코는 간편결제 업계 최초로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2016</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년부터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대 이용자가 밀집한 대학가를 중심으로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캠퍼스존을</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조성하고 있는 가운데</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현재 국내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240</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여개 대학교에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캠퍼스존을</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조성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페이코</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포인트 충전 후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캠퍼스존에서</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결제 시 최종 결제금액 중 일부를 포인트로 적립하는 프로모션 등을 진행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캠퍼스존 인증을 마친 누적 이용자 수가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30</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명을 돌파하는 등 대학생 고객의 호응이 큰 것으로 나타남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페이코의 캠퍼스존 관련 생활밀착형 서비스 출시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엔데믹에</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따른 대면 개강 재개 등으로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페이코</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캠퍼스의 추가 성장이 전망됨</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spcBef>
                <a:spcPts val="300"/>
              </a:spcBef>
            </a:pPr>
            <a:r>
              <a:rPr lang="ko-KR" altLang="en-US"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직장인 중심의 기업 복지 솔루션 </a:t>
            </a:r>
            <a:endParaRPr lang="en-US" altLang="ko-KR" sz="8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식권</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복지포인트</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상품권 등으로 구성된 페이코의 기업 복지 솔루션은 서비스 확장성과 편의성을 강점으로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12</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기준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1,800</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개 이상의 기업에서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15</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만 여명의 직장인들이 사용 중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특히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2017</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월부터 선보인 모바일 식권 서비스가 인기를 끌고 있으며</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기업 맞춤형 복지포인트 전용 카드 출시</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기업 복지 솔루션과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페이코</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오더를 연계한 직장인 맞춤형 오더 플랫폼 기능 추가</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 직장인 맞춤형으로 서비스를 고도화하고 있음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5" name="직사각형 24">
            <a:extLst>
              <a:ext uri="{FF2B5EF4-FFF2-40B4-BE49-F238E27FC236}">
                <a16:creationId xmlns:a16="http://schemas.microsoft.com/office/drawing/2014/main" id="{C5E0A5AD-E17A-CDEE-B862-B600340A99BF}"/>
              </a:ext>
            </a:extLst>
          </p:cNvPr>
          <p:cNvSpPr/>
          <p:nvPr/>
        </p:nvSpPr>
        <p:spPr>
          <a:xfrm>
            <a:off x="7545050" y="2833141"/>
            <a:ext cx="1872000" cy="3043783"/>
          </a:xfrm>
          <a:prstGeom prst="rect">
            <a:avLst/>
          </a:prstGeom>
          <a:solidFill>
            <a:schemeClr val="bg1"/>
          </a:solidFill>
          <a:ln w="635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tIns="108000" rtlCol="0" anchor="t"/>
          <a:lstStyle/>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NHN</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페이코는 </a:t>
            </a:r>
            <a:r>
              <a:rPr lang="ko-KR" altLang="en-US" sz="800" b="1"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페이코</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포인트 카드에 컨택리스 결제 서비스 연동을 준비 중</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페이코는 비자</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(VISA)</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와 정식 라이선스 계약 체결 후 실물 </a:t>
            </a:r>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페이코</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포인트 카드 컨택리스 결제를 지원하기 위해 테스트를 진행 중인 것으로 알려짐 </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2021</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7</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자체 개발한 결제 단말기를 오프라인에 보급하기 시작한 페이코의 컨택리스 결제 서비스 연동 준비는 애플페이 한국 진출로 촉발된 컨택리스 결제 생태계의 인프라 선점에도 긍정적으로 작용할 전망</a:t>
            </a:r>
            <a:endPar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79375">
              <a:spcBef>
                <a:spcPts val="300"/>
              </a:spcBef>
              <a:buFontTx/>
              <a:buChar char="-"/>
            </a:pPr>
            <a:endParaRPr lang="en-US" altLang="ko-KR" sz="5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8900" indent="-88900">
              <a:spcBef>
                <a:spcPts val="300"/>
              </a:spcBef>
              <a:buFont typeface="Arial" panose="020B0604020202020204" pitchFamily="34" charset="0"/>
              <a:buChar char="•"/>
            </a:pP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PG </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사업을 주력으로 영위하는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NHN</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또다른 계열사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NHN KCP</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가 애플페이의 국내 공식 </a:t>
            </a:r>
            <a:r>
              <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PG</a:t>
            </a:r>
            <a:r>
              <a:rPr lang="ko-KR" altLang="en-US"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 선정되고 대형 가맹점과 계약을 맺는 등 결제 관련 계열사와의 시너지 효과도 기대 </a:t>
            </a:r>
            <a:endParaRPr lang="en-US" altLang="ko-KR" sz="8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1" name="사각형: 잘린 한쪽 모서리 30">
            <a:extLst>
              <a:ext uri="{FF2B5EF4-FFF2-40B4-BE49-F238E27FC236}">
                <a16:creationId xmlns:a16="http://schemas.microsoft.com/office/drawing/2014/main" id="{9345D9CF-44F4-C0DF-E80A-32A19C7BE6F4}"/>
              </a:ext>
            </a:extLst>
          </p:cNvPr>
          <p:cNvSpPr/>
          <p:nvPr/>
        </p:nvSpPr>
        <p:spPr>
          <a:xfrm>
            <a:off x="3559916" y="2565400"/>
            <a:ext cx="2577702" cy="267741"/>
          </a:xfrm>
          <a:prstGeom prst="snip1Rect">
            <a:avLst/>
          </a:prstGeom>
          <a:solidFill>
            <a:srgbClr val="00B8F5"/>
          </a:solidFill>
          <a:ln>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r>
              <a:rPr lang="en-US" altLang="ko-KR"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2030 </a:t>
            </a:r>
            <a:r>
              <a:rPr lang="ko-KR" altLang="en-US" sz="900" b="1" dirty="0" err="1">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정조준하며</a:t>
            </a:r>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 오프라인 결제 서비스 확대</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5" name="사각형: 잘린 한쪽 모서리 34">
            <a:extLst>
              <a:ext uri="{FF2B5EF4-FFF2-40B4-BE49-F238E27FC236}">
                <a16:creationId xmlns:a16="http://schemas.microsoft.com/office/drawing/2014/main" id="{E6CB98E7-AD77-8B9D-58B2-6E6FCA400302}"/>
              </a:ext>
            </a:extLst>
          </p:cNvPr>
          <p:cNvSpPr/>
          <p:nvPr/>
        </p:nvSpPr>
        <p:spPr>
          <a:xfrm>
            <a:off x="7543968" y="2565400"/>
            <a:ext cx="1440000" cy="267741"/>
          </a:xfrm>
          <a:prstGeom prst="snip1Rect">
            <a:avLst/>
          </a:prstGeom>
          <a:solidFill>
            <a:srgbClr val="1C48E2"/>
          </a:solidFill>
          <a:ln>
            <a:solidFill>
              <a:srgbClr val="1C48E2"/>
            </a:solidFill>
          </a:ln>
        </p:spPr>
        <p:style>
          <a:lnRef idx="0">
            <a:scrgbClr r="0" g="0" b="0"/>
          </a:lnRef>
          <a:fillRef idx="0">
            <a:scrgbClr r="0" g="0" b="0"/>
          </a:fillRef>
          <a:effectRef idx="0">
            <a:scrgbClr r="0" g="0" b="0"/>
          </a:effectRef>
          <a:fontRef idx="minor">
            <a:schemeClr val="lt1"/>
          </a:fontRef>
        </p:style>
        <p:txBody>
          <a:bodyPr rtlCol="0" anchor="ctr"/>
          <a:lstStyle/>
          <a:p>
            <a:r>
              <a:rPr lang="ko-KR" altLang="en-US" sz="900" b="1" dirty="0">
                <a:ln>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rPr>
              <a:t>컨택리스 결제 선점 노력</a:t>
            </a:r>
            <a:endParaRPr lang="ko-KR" altLang="en-US" sz="9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nvGrpSpPr>
          <p:cNvPr id="90" name="그래픽 10" descr="남자 집단 윤곽선">
            <a:extLst>
              <a:ext uri="{FF2B5EF4-FFF2-40B4-BE49-F238E27FC236}">
                <a16:creationId xmlns:a16="http://schemas.microsoft.com/office/drawing/2014/main" id="{1CD2D09A-E9E5-1B1E-A648-0A383FED3FFF}"/>
              </a:ext>
            </a:extLst>
          </p:cNvPr>
          <p:cNvGrpSpPr/>
          <p:nvPr/>
        </p:nvGrpSpPr>
        <p:grpSpPr>
          <a:xfrm>
            <a:off x="650437" y="4940442"/>
            <a:ext cx="297788" cy="276634"/>
            <a:chOff x="657315" y="4912058"/>
            <a:chExt cx="341779" cy="317500"/>
          </a:xfrm>
          <a:solidFill>
            <a:srgbClr val="1C48E2"/>
          </a:solidFill>
        </p:grpSpPr>
        <p:sp>
          <p:nvSpPr>
            <p:cNvPr id="91" name="자유형: 도형 90">
              <a:extLst>
                <a:ext uri="{FF2B5EF4-FFF2-40B4-BE49-F238E27FC236}">
                  <a16:creationId xmlns:a16="http://schemas.microsoft.com/office/drawing/2014/main" id="{CAD0A9C4-4BA2-F6F0-F6F9-6EE45A6C5AE1}"/>
                </a:ext>
              </a:extLst>
            </p:cNvPr>
            <p:cNvSpPr/>
            <p:nvPr/>
          </p:nvSpPr>
          <p:spPr>
            <a:xfrm>
              <a:off x="689298" y="5019130"/>
              <a:ext cx="63503" cy="210427"/>
            </a:xfrm>
            <a:custGeom>
              <a:avLst/>
              <a:gdLst>
                <a:gd name="connsiteX0" fmla="*/ 59535 w 63503"/>
                <a:gd name="connsiteY0" fmla="*/ 0 h 210427"/>
                <a:gd name="connsiteX1" fmla="*/ 55566 w 63503"/>
                <a:gd name="connsiteY1" fmla="*/ 3969 h 210427"/>
                <a:gd name="connsiteX2" fmla="*/ 55523 w 63503"/>
                <a:gd name="connsiteY2" fmla="*/ 202490 h 210427"/>
                <a:gd name="connsiteX3" fmla="*/ 35719 w 63503"/>
                <a:gd name="connsiteY3" fmla="*/ 202490 h 210427"/>
                <a:gd name="connsiteX4" fmla="*/ 35719 w 63503"/>
                <a:gd name="connsiteY4" fmla="*/ 91365 h 210427"/>
                <a:gd name="connsiteX5" fmla="*/ 27781 w 63503"/>
                <a:gd name="connsiteY5" fmla="*/ 91365 h 210427"/>
                <a:gd name="connsiteX6" fmla="*/ 27781 w 63503"/>
                <a:gd name="connsiteY6" fmla="*/ 202490 h 210427"/>
                <a:gd name="connsiteX7" fmla="*/ 7938 w 63503"/>
                <a:gd name="connsiteY7" fmla="*/ 202490 h 210427"/>
                <a:gd name="connsiteX8" fmla="*/ 7938 w 63503"/>
                <a:gd name="connsiteY8" fmla="*/ 3969 h 210427"/>
                <a:gd name="connsiteX9" fmla="*/ 3969 w 63503"/>
                <a:gd name="connsiteY9" fmla="*/ 0 h 210427"/>
                <a:gd name="connsiteX10" fmla="*/ 0 w 63503"/>
                <a:gd name="connsiteY10" fmla="*/ 3969 h 210427"/>
                <a:gd name="connsiteX11" fmla="*/ 0 w 63503"/>
                <a:gd name="connsiteY11" fmla="*/ 210427 h 210427"/>
                <a:gd name="connsiteX12" fmla="*/ 63460 w 63503"/>
                <a:gd name="connsiteY12" fmla="*/ 210427 h 210427"/>
                <a:gd name="connsiteX13" fmla="*/ 63504 w 63503"/>
                <a:gd name="connsiteY13" fmla="*/ 3969 h 210427"/>
                <a:gd name="connsiteX14" fmla="*/ 59535 w 63503"/>
                <a:gd name="connsiteY14" fmla="*/ 0 h 21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503" h="210427">
                  <a:moveTo>
                    <a:pt x="59535" y="0"/>
                  </a:moveTo>
                  <a:cubicBezTo>
                    <a:pt x="57343" y="0"/>
                    <a:pt x="55566" y="1777"/>
                    <a:pt x="55566" y="3969"/>
                  </a:cubicBezTo>
                  <a:lnTo>
                    <a:pt x="55523" y="202490"/>
                  </a:lnTo>
                  <a:lnTo>
                    <a:pt x="35719" y="202490"/>
                  </a:lnTo>
                  <a:lnTo>
                    <a:pt x="35719" y="91365"/>
                  </a:lnTo>
                  <a:lnTo>
                    <a:pt x="27781" y="91365"/>
                  </a:lnTo>
                  <a:lnTo>
                    <a:pt x="27781" y="202490"/>
                  </a:lnTo>
                  <a:lnTo>
                    <a:pt x="7938" y="202490"/>
                  </a:lnTo>
                  <a:lnTo>
                    <a:pt x="7938" y="3969"/>
                  </a:lnTo>
                  <a:cubicBezTo>
                    <a:pt x="7938" y="1777"/>
                    <a:pt x="6161" y="0"/>
                    <a:pt x="3969" y="0"/>
                  </a:cubicBezTo>
                  <a:cubicBezTo>
                    <a:pt x="1777" y="0"/>
                    <a:pt x="0" y="1777"/>
                    <a:pt x="0" y="3969"/>
                  </a:cubicBezTo>
                  <a:lnTo>
                    <a:pt x="0" y="210427"/>
                  </a:lnTo>
                  <a:lnTo>
                    <a:pt x="63460" y="210427"/>
                  </a:lnTo>
                  <a:lnTo>
                    <a:pt x="63504" y="3969"/>
                  </a:lnTo>
                  <a:cubicBezTo>
                    <a:pt x="63504" y="1777"/>
                    <a:pt x="61727" y="0"/>
                    <a:pt x="59535" y="0"/>
                  </a:cubicBezTo>
                  <a:close/>
                </a:path>
              </a:pathLst>
            </a:custGeom>
            <a:grpFill/>
            <a:ln w="3175" cap="flat">
              <a:noFill/>
              <a:prstDash val="solid"/>
              <a:miter/>
            </a:ln>
          </p:spPr>
          <p:txBody>
            <a:bodyPr rtlCol="0" anchor="ctr"/>
            <a:lstStyle/>
            <a:p>
              <a:endParaRPr lang="ko-KR" altLang="en-US"/>
            </a:p>
          </p:txBody>
        </p:sp>
        <p:sp>
          <p:nvSpPr>
            <p:cNvPr id="92" name="자유형: 도형 91">
              <a:extLst>
                <a:ext uri="{FF2B5EF4-FFF2-40B4-BE49-F238E27FC236}">
                  <a16:creationId xmlns:a16="http://schemas.microsoft.com/office/drawing/2014/main" id="{9F94A248-D429-2DD3-E5DD-405470AE42A0}"/>
                </a:ext>
              </a:extLst>
            </p:cNvPr>
            <p:cNvSpPr/>
            <p:nvPr/>
          </p:nvSpPr>
          <p:spPr>
            <a:xfrm>
              <a:off x="693267" y="4912058"/>
              <a:ext cx="55562" cy="55562"/>
            </a:xfrm>
            <a:custGeom>
              <a:avLst/>
              <a:gdLst>
                <a:gd name="connsiteX0" fmla="*/ 27781 w 55562"/>
                <a:gd name="connsiteY0" fmla="*/ 55563 h 55562"/>
                <a:gd name="connsiteX1" fmla="*/ 55563 w 55562"/>
                <a:gd name="connsiteY1" fmla="*/ 27781 h 55562"/>
                <a:gd name="connsiteX2" fmla="*/ 27781 w 55562"/>
                <a:gd name="connsiteY2" fmla="*/ 0 h 55562"/>
                <a:gd name="connsiteX3" fmla="*/ 0 w 55562"/>
                <a:gd name="connsiteY3" fmla="*/ 27781 h 55562"/>
                <a:gd name="connsiteX4" fmla="*/ 27781 w 55562"/>
                <a:gd name="connsiteY4" fmla="*/ 55563 h 55562"/>
                <a:gd name="connsiteX5" fmla="*/ 27781 w 55562"/>
                <a:gd name="connsiteY5" fmla="*/ 7938 h 55562"/>
                <a:gd name="connsiteX6" fmla="*/ 47625 w 55562"/>
                <a:gd name="connsiteY6" fmla="*/ 27781 h 55562"/>
                <a:gd name="connsiteX7" fmla="*/ 27781 w 55562"/>
                <a:gd name="connsiteY7" fmla="*/ 47625 h 55562"/>
                <a:gd name="connsiteX8" fmla="*/ 7938 w 55562"/>
                <a:gd name="connsiteY8" fmla="*/ 27781 h 55562"/>
                <a:gd name="connsiteX9" fmla="*/ 27781 w 55562"/>
                <a:gd name="connsiteY9" fmla="*/ 7938 h 5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62" h="55562">
                  <a:moveTo>
                    <a:pt x="27781" y="55563"/>
                  </a:moveTo>
                  <a:cubicBezTo>
                    <a:pt x="43124" y="55563"/>
                    <a:pt x="55563" y="43124"/>
                    <a:pt x="55563" y="27781"/>
                  </a:cubicBezTo>
                  <a:cubicBezTo>
                    <a:pt x="55563" y="12438"/>
                    <a:pt x="43124" y="0"/>
                    <a:pt x="27781" y="0"/>
                  </a:cubicBezTo>
                  <a:cubicBezTo>
                    <a:pt x="12438" y="0"/>
                    <a:pt x="0" y="12438"/>
                    <a:pt x="0" y="27781"/>
                  </a:cubicBezTo>
                  <a:cubicBezTo>
                    <a:pt x="17" y="43117"/>
                    <a:pt x="12445" y="55545"/>
                    <a:pt x="27781" y="55563"/>
                  </a:cubicBezTo>
                  <a:close/>
                  <a:moveTo>
                    <a:pt x="27781" y="7938"/>
                  </a:moveTo>
                  <a:cubicBezTo>
                    <a:pt x="38741" y="7938"/>
                    <a:pt x="47625" y="16822"/>
                    <a:pt x="47625" y="27781"/>
                  </a:cubicBezTo>
                  <a:cubicBezTo>
                    <a:pt x="47625" y="38741"/>
                    <a:pt x="38741" y="47625"/>
                    <a:pt x="27781" y="47625"/>
                  </a:cubicBezTo>
                  <a:cubicBezTo>
                    <a:pt x="16822" y="47625"/>
                    <a:pt x="7938" y="38741"/>
                    <a:pt x="7938" y="27781"/>
                  </a:cubicBezTo>
                  <a:cubicBezTo>
                    <a:pt x="7951" y="16827"/>
                    <a:pt x="16827" y="7951"/>
                    <a:pt x="27781" y="7938"/>
                  </a:cubicBezTo>
                  <a:close/>
                </a:path>
              </a:pathLst>
            </a:custGeom>
            <a:grpFill/>
            <a:ln w="3175" cap="flat">
              <a:noFill/>
              <a:prstDash val="solid"/>
              <a:miter/>
            </a:ln>
          </p:spPr>
          <p:txBody>
            <a:bodyPr rtlCol="0" anchor="ctr"/>
            <a:lstStyle/>
            <a:p>
              <a:endParaRPr lang="ko-KR" altLang="en-US"/>
            </a:p>
          </p:txBody>
        </p:sp>
        <p:sp>
          <p:nvSpPr>
            <p:cNvPr id="93" name="자유형: 도형 92">
              <a:extLst>
                <a:ext uri="{FF2B5EF4-FFF2-40B4-BE49-F238E27FC236}">
                  <a16:creationId xmlns:a16="http://schemas.microsoft.com/office/drawing/2014/main" id="{402F7B1D-D83C-A192-A39F-090292E891F4}"/>
                </a:ext>
              </a:extLst>
            </p:cNvPr>
            <p:cNvSpPr/>
            <p:nvPr/>
          </p:nvSpPr>
          <p:spPr>
            <a:xfrm>
              <a:off x="903611" y="5019130"/>
              <a:ext cx="63503" cy="210427"/>
            </a:xfrm>
            <a:custGeom>
              <a:avLst/>
              <a:gdLst>
                <a:gd name="connsiteX0" fmla="*/ 59535 w 63503"/>
                <a:gd name="connsiteY0" fmla="*/ 0 h 210427"/>
                <a:gd name="connsiteX1" fmla="*/ 55566 w 63503"/>
                <a:gd name="connsiteY1" fmla="*/ 3969 h 210427"/>
                <a:gd name="connsiteX2" fmla="*/ 55523 w 63503"/>
                <a:gd name="connsiteY2" fmla="*/ 202490 h 210427"/>
                <a:gd name="connsiteX3" fmla="*/ 35719 w 63503"/>
                <a:gd name="connsiteY3" fmla="*/ 202490 h 210427"/>
                <a:gd name="connsiteX4" fmla="*/ 35719 w 63503"/>
                <a:gd name="connsiteY4" fmla="*/ 91365 h 210427"/>
                <a:gd name="connsiteX5" fmla="*/ 27781 w 63503"/>
                <a:gd name="connsiteY5" fmla="*/ 91365 h 210427"/>
                <a:gd name="connsiteX6" fmla="*/ 27781 w 63503"/>
                <a:gd name="connsiteY6" fmla="*/ 202490 h 210427"/>
                <a:gd name="connsiteX7" fmla="*/ 7938 w 63503"/>
                <a:gd name="connsiteY7" fmla="*/ 202490 h 210427"/>
                <a:gd name="connsiteX8" fmla="*/ 7938 w 63503"/>
                <a:gd name="connsiteY8" fmla="*/ 3969 h 210427"/>
                <a:gd name="connsiteX9" fmla="*/ 3969 w 63503"/>
                <a:gd name="connsiteY9" fmla="*/ 0 h 210427"/>
                <a:gd name="connsiteX10" fmla="*/ 0 w 63503"/>
                <a:gd name="connsiteY10" fmla="*/ 3969 h 210427"/>
                <a:gd name="connsiteX11" fmla="*/ 0 w 63503"/>
                <a:gd name="connsiteY11" fmla="*/ 210427 h 210427"/>
                <a:gd name="connsiteX12" fmla="*/ 63460 w 63503"/>
                <a:gd name="connsiteY12" fmla="*/ 210427 h 210427"/>
                <a:gd name="connsiteX13" fmla="*/ 63504 w 63503"/>
                <a:gd name="connsiteY13" fmla="*/ 3969 h 210427"/>
                <a:gd name="connsiteX14" fmla="*/ 59535 w 63503"/>
                <a:gd name="connsiteY14" fmla="*/ 0 h 21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503" h="210427">
                  <a:moveTo>
                    <a:pt x="59535" y="0"/>
                  </a:moveTo>
                  <a:cubicBezTo>
                    <a:pt x="57343" y="0"/>
                    <a:pt x="55566" y="1777"/>
                    <a:pt x="55566" y="3969"/>
                  </a:cubicBezTo>
                  <a:lnTo>
                    <a:pt x="55523" y="202490"/>
                  </a:lnTo>
                  <a:lnTo>
                    <a:pt x="35719" y="202490"/>
                  </a:lnTo>
                  <a:lnTo>
                    <a:pt x="35719" y="91365"/>
                  </a:lnTo>
                  <a:lnTo>
                    <a:pt x="27781" y="91365"/>
                  </a:lnTo>
                  <a:lnTo>
                    <a:pt x="27781" y="202490"/>
                  </a:lnTo>
                  <a:lnTo>
                    <a:pt x="7938" y="202490"/>
                  </a:lnTo>
                  <a:lnTo>
                    <a:pt x="7938" y="3969"/>
                  </a:lnTo>
                  <a:cubicBezTo>
                    <a:pt x="7938" y="1777"/>
                    <a:pt x="6161" y="0"/>
                    <a:pt x="3969" y="0"/>
                  </a:cubicBezTo>
                  <a:cubicBezTo>
                    <a:pt x="1777" y="0"/>
                    <a:pt x="0" y="1777"/>
                    <a:pt x="0" y="3969"/>
                  </a:cubicBezTo>
                  <a:lnTo>
                    <a:pt x="0" y="210427"/>
                  </a:lnTo>
                  <a:lnTo>
                    <a:pt x="63460" y="210427"/>
                  </a:lnTo>
                  <a:lnTo>
                    <a:pt x="63504" y="3969"/>
                  </a:lnTo>
                  <a:cubicBezTo>
                    <a:pt x="63504" y="1777"/>
                    <a:pt x="61727" y="0"/>
                    <a:pt x="59535" y="0"/>
                  </a:cubicBezTo>
                  <a:close/>
                </a:path>
              </a:pathLst>
            </a:custGeom>
            <a:grpFill/>
            <a:ln w="3175" cap="flat">
              <a:noFill/>
              <a:prstDash val="solid"/>
              <a:miter/>
            </a:ln>
          </p:spPr>
          <p:txBody>
            <a:bodyPr rtlCol="0" anchor="ctr"/>
            <a:lstStyle/>
            <a:p>
              <a:endParaRPr lang="ko-KR" altLang="en-US"/>
            </a:p>
          </p:txBody>
        </p:sp>
        <p:sp>
          <p:nvSpPr>
            <p:cNvPr id="94" name="자유형: 도형 93">
              <a:extLst>
                <a:ext uri="{FF2B5EF4-FFF2-40B4-BE49-F238E27FC236}">
                  <a16:creationId xmlns:a16="http://schemas.microsoft.com/office/drawing/2014/main" id="{6F360A77-616C-87E4-A494-6B5E49460B44}"/>
                </a:ext>
              </a:extLst>
            </p:cNvPr>
            <p:cNvSpPr/>
            <p:nvPr/>
          </p:nvSpPr>
          <p:spPr>
            <a:xfrm>
              <a:off x="907579" y="4912058"/>
              <a:ext cx="55562" cy="55562"/>
            </a:xfrm>
            <a:custGeom>
              <a:avLst/>
              <a:gdLst>
                <a:gd name="connsiteX0" fmla="*/ 27781 w 55562"/>
                <a:gd name="connsiteY0" fmla="*/ 55563 h 55562"/>
                <a:gd name="connsiteX1" fmla="*/ 55563 w 55562"/>
                <a:gd name="connsiteY1" fmla="*/ 27781 h 55562"/>
                <a:gd name="connsiteX2" fmla="*/ 27781 w 55562"/>
                <a:gd name="connsiteY2" fmla="*/ 0 h 55562"/>
                <a:gd name="connsiteX3" fmla="*/ 0 w 55562"/>
                <a:gd name="connsiteY3" fmla="*/ 27781 h 55562"/>
                <a:gd name="connsiteX4" fmla="*/ 27781 w 55562"/>
                <a:gd name="connsiteY4" fmla="*/ 55563 h 55562"/>
                <a:gd name="connsiteX5" fmla="*/ 27781 w 55562"/>
                <a:gd name="connsiteY5" fmla="*/ 7938 h 55562"/>
                <a:gd name="connsiteX6" fmla="*/ 47625 w 55562"/>
                <a:gd name="connsiteY6" fmla="*/ 27781 h 55562"/>
                <a:gd name="connsiteX7" fmla="*/ 27781 w 55562"/>
                <a:gd name="connsiteY7" fmla="*/ 47625 h 55562"/>
                <a:gd name="connsiteX8" fmla="*/ 7938 w 55562"/>
                <a:gd name="connsiteY8" fmla="*/ 27781 h 55562"/>
                <a:gd name="connsiteX9" fmla="*/ 27781 w 55562"/>
                <a:gd name="connsiteY9" fmla="*/ 7938 h 5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62" h="55562">
                  <a:moveTo>
                    <a:pt x="27781" y="55563"/>
                  </a:moveTo>
                  <a:cubicBezTo>
                    <a:pt x="43124" y="55563"/>
                    <a:pt x="55563" y="43124"/>
                    <a:pt x="55563" y="27781"/>
                  </a:cubicBezTo>
                  <a:cubicBezTo>
                    <a:pt x="55563" y="12438"/>
                    <a:pt x="43124" y="0"/>
                    <a:pt x="27781" y="0"/>
                  </a:cubicBezTo>
                  <a:cubicBezTo>
                    <a:pt x="12438" y="0"/>
                    <a:pt x="0" y="12438"/>
                    <a:pt x="0" y="27781"/>
                  </a:cubicBezTo>
                  <a:cubicBezTo>
                    <a:pt x="17" y="43117"/>
                    <a:pt x="12445" y="55545"/>
                    <a:pt x="27781" y="55563"/>
                  </a:cubicBezTo>
                  <a:close/>
                  <a:moveTo>
                    <a:pt x="27781" y="7938"/>
                  </a:moveTo>
                  <a:cubicBezTo>
                    <a:pt x="38741" y="7938"/>
                    <a:pt x="47625" y="16822"/>
                    <a:pt x="47625" y="27781"/>
                  </a:cubicBezTo>
                  <a:cubicBezTo>
                    <a:pt x="47625" y="38741"/>
                    <a:pt x="38741" y="47625"/>
                    <a:pt x="27781" y="47625"/>
                  </a:cubicBezTo>
                  <a:cubicBezTo>
                    <a:pt x="16822" y="47625"/>
                    <a:pt x="7938" y="38741"/>
                    <a:pt x="7938" y="27781"/>
                  </a:cubicBezTo>
                  <a:cubicBezTo>
                    <a:pt x="7951" y="16827"/>
                    <a:pt x="16827" y="7951"/>
                    <a:pt x="27781" y="7938"/>
                  </a:cubicBezTo>
                  <a:close/>
                </a:path>
              </a:pathLst>
            </a:custGeom>
            <a:grpFill/>
            <a:ln w="3175" cap="flat">
              <a:noFill/>
              <a:prstDash val="solid"/>
              <a:miter/>
            </a:ln>
          </p:spPr>
          <p:txBody>
            <a:bodyPr rtlCol="0" anchor="ctr"/>
            <a:lstStyle/>
            <a:p>
              <a:endParaRPr lang="ko-KR" altLang="en-US"/>
            </a:p>
          </p:txBody>
        </p:sp>
        <p:sp>
          <p:nvSpPr>
            <p:cNvPr id="95" name="자유형: 도형 94">
              <a:extLst>
                <a:ext uri="{FF2B5EF4-FFF2-40B4-BE49-F238E27FC236}">
                  <a16:creationId xmlns:a16="http://schemas.microsoft.com/office/drawing/2014/main" id="{9CC14557-4748-57F2-5902-2A13A96D77ED}"/>
                </a:ext>
              </a:extLst>
            </p:cNvPr>
            <p:cNvSpPr/>
            <p:nvPr/>
          </p:nvSpPr>
          <p:spPr>
            <a:xfrm>
              <a:off x="886910" y="4975567"/>
              <a:ext cx="112183" cy="130984"/>
            </a:xfrm>
            <a:custGeom>
              <a:avLst/>
              <a:gdLst>
                <a:gd name="connsiteX0" fmla="*/ 111827 w 112183"/>
                <a:gd name="connsiteY0" fmla="*/ 112144 h 130984"/>
                <a:gd name="connsiteX1" fmla="*/ 104287 w 112183"/>
                <a:gd name="connsiteY1" fmla="*/ 33368 h 130984"/>
                <a:gd name="connsiteX2" fmla="*/ 102041 w 112183"/>
                <a:gd name="connsiteY2" fmla="*/ 26153 h 130984"/>
                <a:gd name="connsiteX3" fmla="*/ 99068 w 112183"/>
                <a:gd name="connsiteY3" fmla="*/ 21815 h 130984"/>
                <a:gd name="connsiteX4" fmla="*/ 70711 w 112183"/>
                <a:gd name="connsiteY4" fmla="*/ 3706 h 130984"/>
                <a:gd name="connsiteX5" fmla="*/ 26261 w 112183"/>
                <a:gd name="connsiteY5" fmla="*/ 3706 h 130984"/>
                <a:gd name="connsiteX6" fmla="*/ 0 w 112183"/>
                <a:gd name="connsiteY6" fmla="*/ 19692 h 130984"/>
                <a:gd name="connsiteX7" fmla="*/ 3671 w 112183"/>
                <a:gd name="connsiteY7" fmla="*/ 27232 h 130984"/>
                <a:gd name="connsiteX8" fmla="*/ 28817 w 112183"/>
                <a:gd name="connsiteY8" fmla="*/ 11234 h 130984"/>
                <a:gd name="connsiteX9" fmla="*/ 68151 w 112183"/>
                <a:gd name="connsiteY9" fmla="*/ 11234 h 130984"/>
                <a:gd name="connsiteX10" fmla="*/ 93155 w 112183"/>
                <a:gd name="connsiteY10" fmla="*/ 27109 h 130984"/>
                <a:gd name="connsiteX11" fmla="*/ 95056 w 112183"/>
                <a:gd name="connsiteY11" fmla="*/ 29931 h 130984"/>
                <a:gd name="connsiteX12" fmla="*/ 96429 w 112183"/>
                <a:gd name="connsiteY12" fmla="*/ 34344 h 130984"/>
                <a:gd name="connsiteX13" fmla="*/ 103969 w 112183"/>
                <a:gd name="connsiteY13" fmla="*/ 113092 h 130984"/>
                <a:gd name="connsiteX14" fmla="*/ 102592 w 112183"/>
                <a:gd name="connsiteY14" fmla="*/ 121089 h 130984"/>
                <a:gd name="connsiteX15" fmla="*/ 96953 w 112183"/>
                <a:gd name="connsiteY15" fmla="*/ 123022 h 130984"/>
                <a:gd name="connsiteX16" fmla="*/ 92984 w 112183"/>
                <a:gd name="connsiteY16" fmla="*/ 126991 h 130984"/>
                <a:gd name="connsiteX17" fmla="*/ 96953 w 112183"/>
                <a:gd name="connsiteY17" fmla="*/ 130960 h 130984"/>
                <a:gd name="connsiteX18" fmla="*/ 108553 w 112183"/>
                <a:gd name="connsiteY18" fmla="*/ 126272 h 130984"/>
                <a:gd name="connsiteX19" fmla="*/ 111827 w 112183"/>
                <a:gd name="connsiteY19" fmla="*/ 112144 h 13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183" h="130984">
                  <a:moveTo>
                    <a:pt x="111827" y="112144"/>
                  </a:moveTo>
                  <a:lnTo>
                    <a:pt x="104287" y="33368"/>
                  </a:lnTo>
                  <a:cubicBezTo>
                    <a:pt x="103969" y="30849"/>
                    <a:pt x="103209" y="28407"/>
                    <a:pt x="102041" y="26153"/>
                  </a:cubicBezTo>
                  <a:cubicBezTo>
                    <a:pt x="101206" y="24605"/>
                    <a:pt x="100210" y="23152"/>
                    <a:pt x="99068" y="21815"/>
                  </a:cubicBezTo>
                  <a:cubicBezTo>
                    <a:pt x="91257" y="13529"/>
                    <a:pt x="81514" y="7307"/>
                    <a:pt x="70711" y="3706"/>
                  </a:cubicBezTo>
                  <a:cubicBezTo>
                    <a:pt x="56306" y="-1235"/>
                    <a:pt x="40666" y="-1235"/>
                    <a:pt x="26261" y="3706"/>
                  </a:cubicBezTo>
                  <a:cubicBezTo>
                    <a:pt x="16418" y="6993"/>
                    <a:pt x="7441" y="12457"/>
                    <a:pt x="0" y="19692"/>
                  </a:cubicBezTo>
                  <a:cubicBezTo>
                    <a:pt x="1550" y="22033"/>
                    <a:pt x="2784" y="24568"/>
                    <a:pt x="3671" y="27232"/>
                  </a:cubicBezTo>
                  <a:cubicBezTo>
                    <a:pt x="10603" y="19905"/>
                    <a:pt x="19242" y="14408"/>
                    <a:pt x="28817" y="11234"/>
                  </a:cubicBezTo>
                  <a:cubicBezTo>
                    <a:pt x="41563" y="6856"/>
                    <a:pt x="55406" y="6856"/>
                    <a:pt x="68151" y="11234"/>
                  </a:cubicBezTo>
                  <a:cubicBezTo>
                    <a:pt x="77665" y="14387"/>
                    <a:pt x="86254" y="19840"/>
                    <a:pt x="93155" y="27109"/>
                  </a:cubicBezTo>
                  <a:cubicBezTo>
                    <a:pt x="93883" y="27982"/>
                    <a:pt x="94520" y="28928"/>
                    <a:pt x="95056" y="29931"/>
                  </a:cubicBezTo>
                  <a:cubicBezTo>
                    <a:pt x="95761" y="31313"/>
                    <a:pt x="96225" y="32806"/>
                    <a:pt x="96429" y="34344"/>
                  </a:cubicBezTo>
                  <a:lnTo>
                    <a:pt x="103969" y="113092"/>
                  </a:lnTo>
                  <a:cubicBezTo>
                    <a:pt x="104647" y="115833"/>
                    <a:pt x="104148" y="118733"/>
                    <a:pt x="102592" y="121089"/>
                  </a:cubicBezTo>
                  <a:cubicBezTo>
                    <a:pt x="101084" y="122525"/>
                    <a:pt x="99024" y="123230"/>
                    <a:pt x="96953" y="123022"/>
                  </a:cubicBezTo>
                  <a:cubicBezTo>
                    <a:pt x="94761" y="123022"/>
                    <a:pt x="92984" y="124799"/>
                    <a:pt x="92984" y="126991"/>
                  </a:cubicBezTo>
                  <a:cubicBezTo>
                    <a:pt x="92984" y="129183"/>
                    <a:pt x="94761" y="130960"/>
                    <a:pt x="96953" y="130960"/>
                  </a:cubicBezTo>
                  <a:cubicBezTo>
                    <a:pt x="101327" y="131215"/>
                    <a:pt x="105584" y="129495"/>
                    <a:pt x="108553" y="126272"/>
                  </a:cubicBezTo>
                  <a:cubicBezTo>
                    <a:pt x="111652" y="122265"/>
                    <a:pt x="112848" y="117105"/>
                    <a:pt x="111827" y="112144"/>
                  </a:cubicBezTo>
                  <a:close/>
                </a:path>
              </a:pathLst>
            </a:custGeom>
            <a:grpFill/>
            <a:ln w="3175" cap="flat">
              <a:noFill/>
              <a:prstDash val="solid"/>
              <a:miter/>
            </a:ln>
          </p:spPr>
          <p:txBody>
            <a:bodyPr rtlCol="0" anchor="ctr"/>
            <a:lstStyle/>
            <a:p>
              <a:endParaRPr lang="ko-KR" altLang="en-US"/>
            </a:p>
          </p:txBody>
        </p:sp>
        <p:sp>
          <p:nvSpPr>
            <p:cNvPr id="96" name="자유형: 도형 95">
              <a:extLst>
                <a:ext uri="{FF2B5EF4-FFF2-40B4-BE49-F238E27FC236}">
                  <a16:creationId xmlns:a16="http://schemas.microsoft.com/office/drawing/2014/main" id="{E1F969CE-CDB2-C030-68E5-5EB80AB42B0E}"/>
                </a:ext>
              </a:extLst>
            </p:cNvPr>
            <p:cNvSpPr/>
            <p:nvPr/>
          </p:nvSpPr>
          <p:spPr>
            <a:xfrm>
              <a:off x="657315" y="4975577"/>
              <a:ext cx="112338" cy="130973"/>
            </a:xfrm>
            <a:custGeom>
              <a:avLst/>
              <a:gdLst>
                <a:gd name="connsiteX0" fmla="*/ 15227 w 112338"/>
                <a:gd name="connsiteY0" fmla="*/ 123012 h 130973"/>
                <a:gd name="connsiteX1" fmla="*/ 9612 w 112338"/>
                <a:gd name="connsiteY1" fmla="*/ 121051 h 130973"/>
                <a:gd name="connsiteX2" fmla="*/ 8254 w 112338"/>
                <a:gd name="connsiteY2" fmla="*/ 112887 h 130973"/>
                <a:gd name="connsiteX3" fmla="*/ 15755 w 112338"/>
                <a:gd name="connsiteY3" fmla="*/ 34509 h 130973"/>
                <a:gd name="connsiteX4" fmla="*/ 17148 w 112338"/>
                <a:gd name="connsiteY4" fmla="*/ 29897 h 130973"/>
                <a:gd name="connsiteX5" fmla="*/ 18895 w 112338"/>
                <a:gd name="connsiteY5" fmla="*/ 27254 h 130973"/>
                <a:gd name="connsiteX6" fmla="*/ 44096 w 112338"/>
                <a:gd name="connsiteY6" fmla="*/ 11200 h 130973"/>
                <a:gd name="connsiteX7" fmla="*/ 63769 w 112338"/>
                <a:gd name="connsiteY7" fmla="*/ 7918 h 130973"/>
                <a:gd name="connsiteX8" fmla="*/ 83430 w 112338"/>
                <a:gd name="connsiteY8" fmla="*/ 11212 h 130973"/>
                <a:gd name="connsiteX9" fmla="*/ 108414 w 112338"/>
                <a:gd name="connsiteY9" fmla="*/ 27087 h 130973"/>
                <a:gd name="connsiteX10" fmla="*/ 108668 w 112338"/>
                <a:gd name="connsiteY10" fmla="*/ 27464 h 130973"/>
                <a:gd name="connsiteX11" fmla="*/ 112339 w 112338"/>
                <a:gd name="connsiteY11" fmla="*/ 19824 h 130973"/>
                <a:gd name="connsiteX12" fmla="*/ 85986 w 112338"/>
                <a:gd name="connsiteY12" fmla="*/ 3715 h 130973"/>
                <a:gd name="connsiteX13" fmla="*/ 64158 w 112338"/>
                <a:gd name="connsiteY13" fmla="*/ 0 h 130973"/>
                <a:gd name="connsiteX14" fmla="*/ 63781 w 112338"/>
                <a:gd name="connsiteY14" fmla="*/ 0 h 130973"/>
                <a:gd name="connsiteX15" fmla="*/ 41556 w 112338"/>
                <a:gd name="connsiteY15" fmla="*/ 3695 h 130973"/>
                <a:gd name="connsiteX16" fmla="*/ 12981 w 112338"/>
                <a:gd name="connsiteY16" fmla="*/ 22003 h 130973"/>
                <a:gd name="connsiteX17" fmla="*/ 10175 w 112338"/>
                <a:gd name="connsiteY17" fmla="*/ 26158 h 130973"/>
                <a:gd name="connsiteX18" fmla="*/ 7897 w 112338"/>
                <a:gd name="connsiteY18" fmla="*/ 33552 h 130973"/>
                <a:gd name="connsiteX19" fmla="*/ 376 w 112338"/>
                <a:gd name="connsiteY19" fmla="*/ 111967 h 130973"/>
                <a:gd name="connsiteX20" fmla="*/ 3627 w 112338"/>
                <a:gd name="connsiteY20" fmla="*/ 126254 h 130973"/>
                <a:gd name="connsiteX21" fmla="*/ 15227 w 112338"/>
                <a:gd name="connsiteY21" fmla="*/ 130949 h 130973"/>
                <a:gd name="connsiteX22" fmla="*/ 19196 w 112338"/>
                <a:gd name="connsiteY22" fmla="*/ 126980 h 130973"/>
                <a:gd name="connsiteX23" fmla="*/ 15227 w 112338"/>
                <a:gd name="connsiteY23" fmla="*/ 123012 h 13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338" h="130973">
                  <a:moveTo>
                    <a:pt x="15227" y="123012"/>
                  </a:moveTo>
                  <a:cubicBezTo>
                    <a:pt x="13159" y="123206"/>
                    <a:pt x="11110" y="122490"/>
                    <a:pt x="9612" y="121051"/>
                  </a:cubicBezTo>
                  <a:cubicBezTo>
                    <a:pt x="8040" y="118638"/>
                    <a:pt x="7548" y="115679"/>
                    <a:pt x="8254" y="112887"/>
                  </a:cubicBezTo>
                  <a:lnTo>
                    <a:pt x="15755" y="34509"/>
                  </a:lnTo>
                  <a:cubicBezTo>
                    <a:pt x="15947" y="32902"/>
                    <a:pt x="16419" y="31341"/>
                    <a:pt x="17148" y="29897"/>
                  </a:cubicBezTo>
                  <a:cubicBezTo>
                    <a:pt x="17646" y="28963"/>
                    <a:pt x="18230" y="28078"/>
                    <a:pt x="18895" y="27254"/>
                  </a:cubicBezTo>
                  <a:cubicBezTo>
                    <a:pt x="25835" y="19897"/>
                    <a:pt x="34495" y="14381"/>
                    <a:pt x="44096" y="11200"/>
                  </a:cubicBezTo>
                  <a:cubicBezTo>
                    <a:pt x="50415" y="8976"/>
                    <a:pt x="57071" y="7866"/>
                    <a:pt x="63769" y="7918"/>
                  </a:cubicBezTo>
                  <a:cubicBezTo>
                    <a:pt x="70464" y="7868"/>
                    <a:pt x="77117" y="8982"/>
                    <a:pt x="83430" y="11212"/>
                  </a:cubicBezTo>
                  <a:cubicBezTo>
                    <a:pt x="92937" y="14368"/>
                    <a:pt x="101519" y="19821"/>
                    <a:pt x="108414" y="27087"/>
                  </a:cubicBezTo>
                  <a:cubicBezTo>
                    <a:pt x="108509" y="27202"/>
                    <a:pt x="108572" y="27345"/>
                    <a:pt x="108668" y="27464"/>
                  </a:cubicBezTo>
                  <a:cubicBezTo>
                    <a:pt x="109548" y="24766"/>
                    <a:pt x="110783" y="22197"/>
                    <a:pt x="112339" y="19824"/>
                  </a:cubicBezTo>
                  <a:cubicBezTo>
                    <a:pt x="104886" y="12530"/>
                    <a:pt x="95876" y="7022"/>
                    <a:pt x="85986" y="3715"/>
                  </a:cubicBezTo>
                  <a:cubicBezTo>
                    <a:pt x="78970" y="1260"/>
                    <a:pt x="71591" y="4"/>
                    <a:pt x="64158" y="0"/>
                  </a:cubicBezTo>
                  <a:lnTo>
                    <a:pt x="63781" y="0"/>
                  </a:lnTo>
                  <a:cubicBezTo>
                    <a:pt x="56218" y="-19"/>
                    <a:pt x="48706" y="1230"/>
                    <a:pt x="41556" y="3695"/>
                  </a:cubicBezTo>
                  <a:cubicBezTo>
                    <a:pt x="30658" y="7329"/>
                    <a:pt x="20838" y="13621"/>
                    <a:pt x="12981" y="22003"/>
                  </a:cubicBezTo>
                  <a:cubicBezTo>
                    <a:pt x="11908" y="23290"/>
                    <a:pt x="10968" y="24682"/>
                    <a:pt x="10175" y="26158"/>
                  </a:cubicBezTo>
                  <a:cubicBezTo>
                    <a:pt x="8981" y="28467"/>
                    <a:pt x="8210" y="30971"/>
                    <a:pt x="7897" y="33552"/>
                  </a:cubicBezTo>
                  <a:lnTo>
                    <a:pt x="376" y="111967"/>
                  </a:lnTo>
                  <a:cubicBezTo>
                    <a:pt x="-679" y="116975"/>
                    <a:pt x="509" y="122195"/>
                    <a:pt x="3627" y="126254"/>
                  </a:cubicBezTo>
                  <a:cubicBezTo>
                    <a:pt x="6595" y="129478"/>
                    <a:pt x="10852" y="131201"/>
                    <a:pt x="15227" y="130949"/>
                  </a:cubicBezTo>
                  <a:cubicBezTo>
                    <a:pt x="17419" y="130949"/>
                    <a:pt x="19196" y="129172"/>
                    <a:pt x="19196" y="126980"/>
                  </a:cubicBezTo>
                  <a:cubicBezTo>
                    <a:pt x="19196" y="124788"/>
                    <a:pt x="17419" y="123012"/>
                    <a:pt x="15227" y="123012"/>
                  </a:cubicBezTo>
                  <a:close/>
                </a:path>
              </a:pathLst>
            </a:custGeom>
            <a:grpFill/>
            <a:ln w="3175" cap="flat">
              <a:noFill/>
              <a:prstDash val="solid"/>
              <a:miter/>
            </a:ln>
          </p:spPr>
          <p:txBody>
            <a:bodyPr rtlCol="0" anchor="ctr"/>
            <a:lstStyle/>
            <a:p>
              <a:endParaRPr lang="ko-KR" altLang="en-US"/>
            </a:p>
          </p:txBody>
        </p:sp>
        <p:sp>
          <p:nvSpPr>
            <p:cNvPr id="97" name="자유형: 도형 96">
              <a:extLst>
                <a:ext uri="{FF2B5EF4-FFF2-40B4-BE49-F238E27FC236}">
                  <a16:creationId xmlns:a16="http://schemas.microsoft.com/office/drawing/2014/main" id="{BA3EF718-4EB1-7C6C-36B7-7611E9210C45}"/>
                </a:ext>
              </a:extLst>
            </p:cNvPr>
            <p:cNvSpPr/>
            <p:nvPr/>
          </p:nvSpPr>
          <p:spPr>
            <a:xfrm>
              <a:off x="796454" y="5019130"/>
              <a:ext cx="63503" cy="210427"/>
            </a:xfrm>
            <a:custGeom>
              <a:avLst/>
              <a:gdLst>
                <a:gd name="connsiteX0" fmla="*/ 59535 w 63503"/>
                <a:gd name="connsiteY0" fmla="*/ 0 h 210427"/>
                <a:gd name="connsiteX1" fmla="*/ 55566 w 63503"/>
                <a:gd name="connsiteY1" fmla="*/ 3969 h 210427"/>
                <a:gd name="connsiteX2" fmla="*/ 55523 w 63503"/>
                <a:gd name="connsiteY2" fmla="*/ 202490 h 210427"/>
                <a:gd name="connsiteX3" fmla="*/ 35719 w 63503"/>
                <a:gd name="connsiteY3" fmla="*/ 202490 h 210427"/>
                <a:gd name="connsiteX4" fmla="*/ 35719 w 63503"/>
                <a:gd name="connsiteY4" fmla="*/ 91365 h 210427"/>
                <a:gd name="connsiteX5" fmla="*/ 27781 w 63503"/>
                <a:gd name="connsiteY5" fmla="*/ 91365 h 210427"/>
                <a:gd name="connsiteX6" fmla="*/ 27781 w 63503"/>
                <a:gd name="connsiteY6" fmla="*/ 202490 h 210427"/>
                <a:gd name="connsiteX7" fmla="*/ 7938 w 63503"/>
                <a:gd name="connsiteY7" fmla="*/ 202490 h 210427"/>
                <a:gd name="connsiteX8" fmla="*/ 7938 w 63503"/>
                <a:gd name="connsiteY8" fmla="*/ 3969 h 210427"/>
                <a:gd name="connsiteX9" fmla="*/ 3969 w 63503"/>
                <a:gd name="connsiteY9" fmla="*/ 0 h 210427"/>
                <a:gd name="connsiteX10" fmla="*/ 0 w 63503"/>
                <a:gd name="connsiteY10" fmla="*/ 3969 h 210427"/>
                <a:gd name="connsiteX11" fmla="*/ 0 w 63503"/>
                <a:gd name="connsiteY11" fmla="*/ 210427 h 210427"/>
                <a:gd name="connsiteX12" fmla="*/ 63460 w 63503"/>
                <a:gd name="connsiteY12" fmla="*/ 210427 h 210427"/>
                <a:gd name="connsiteX13" fmla="*/ 63504 w 63503"/>
                <a:gd name="connsiteY13" fmla="*/ 3969 h 210427"/>
                <a:gd name="connsiteX14" fmla="*/ 59535 w 63503"/>
                <a:gd name="connsiteY14" fmla="*/ 0 h 21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503" h="210427">
                  <a:moveTo>
                    <a:pt x="59535" y="0"/>
                  </a:moveTo>
                  <a:cubicBezTo>
                    <a:pt x="57343" y="0"/>
                    <a:pt x="55566" y="1777"/>
                    <a:pt x="55566" y="3969"/>
                  </a:cubicBezTo>
                  <a:lnTo>
                    <a:pt x="55523" y="202490"/>
                  </a:lnTo>
                  <a:lnTo>
                    <a:pt x="35719" y="202490"/>
                  </a:lnTo>
                  <a:lnTo>
                    <a:pt x="35719" y="91365"/>
                  </a:lnTo>
                  <a:lnTo>
                    <a:pt x="27781" y="91365"/>
                  </a:lnTo>
                  <a:lnTo>
                    <a:pt x="27781" y="202490"/>
                  </a:lnTo>
                  <a:lnTo>
                    <a:pt x="7938" y="202490"/>
                  </a:lnTo>
                  <a:lnTo>
                    <a:pt x="7938" y="3969"/>
                  </a:lnTo>
                  <a:cubicBezTo>
                    <a:pt x="7938" y="1777"/>
                    <a:pt x="6161" y="0"/>
                    <a:pt x="3969" y="0"/>
                  </a:cubicBezTo>
                  <a:cubicBezTo>
                    <a:pt x="1777" y="0"/>
                    <a:pt x="0" y="1777"/>
                    <a:pt x="0" y="3969"/>
                  </a:cubicBezTo>
                  <a:lnTo>
                    <a:pt x="0" y="210427"/>
                  </a:lnTo>
                  <a:lnTo>
                    <a:pt x="63460" y="210427"/>
                  </a:lnTo>
                  <a:lnTo>
                    <a:pt x="63504" y="3969"/>
                  </a:lnTo>
                  <a:cubicBezTo>
                    <a:pt x="63504" y="1777"/>
                    <a:pt x="61727" y="0"/>
                    <a:pt x="59535" y="0"/>
                  </a:cubicBezTo>
                  <a:close/>
                </a:path>
              </a:pathLst>
            </a:custGeom>
            <a:grpFill/>
            <a:ln w="3175" cap="flat">
              <a:noFill/>
              <a:prstDash val="solid"/>
              <a:miter/>
            </a:ln>
          </p:spPr>
          <p:txBody>
            <a:bodyPr rtlCol="0" anchor="ctr"/>
            <a:lstStyle/>
            <a:p>
              <a:endParaRPr lang="ko-KR" altLang="en-US"/>
            </a:p>
          </p:txBody>
        </p:sp>
        <p:sp>
          <p:nvSpPr>
            <p:cNvPr id="98" name="자유형: 도형 97">
              <a:extLst>
                <a:ext uri="{FF2B5EF4-FFF2-40B4-BE49-F238E27FC236}">
                  <a16:creationId xmlns:a16="http://schemas.microsoft.com/office/drawing/2014/main" id="{860ABF15-6549-4A8D-50C7-D32BCB377CB0}"/>
                </a:ext>
              </a:extLst>
            </p:cNvPr>
            <p:cNvSpPr/>
            <p:nvPr/>
          </p:nvSpPr>
          <p:spPr>
            <a:xfrm>
              <a:off x="800423" y="4912058"/>
              <a:ext cx="55562" cy="55562"/>
            </a:xfrm>
            <a:custGeom>
              <a:avLst/>
              <a:gdLst>
                <a:gd name="connsiteX0" fmla="*/ 27781 w 55562"/>
                <a:gd name="connsiteY0" fmla="*/ 55563 h 55562"/>
                <a:gd name="connsiteX1" fmla="*/ 55563 w 55562"/>
                <a:gd name="connsiteY1" fmla="*/ 27781 h 55562"/>
                <a:gd name="connsiteX2" fmla="*/ 27781 w 55562"/>
                <a:gd name="connsiteY2" fmla="*/ 0 h 55562"/>
                <a:gd name="connsiteX3" fmla="*/ 0 w 55562"/>
                <a:gd name="connsiteY3" fmla="*/ 27781 h 55562"/>
                <a:gd name="connsiteX4" fmla="*/ 27781 w 55562"/>
                <a:gd name="connsiteY4" fmla="*/ 55563 h 55562"/>
                <a:gd name="connsiteX5" fmla="*/ 27781 w 55562"/>
                <a:gd name="connsiteY5" fmla="*/ 7938 h 55562"/>
                <a:gd name="connsiteX6" fmla="*/ 47625 w 55562"/>
                <a:gd name="connsiteY6" fmla="*/ 27781 h 55562"/>
                <a:gd name="connsiteX7" fmla="*/ 27781 w 55562"/>
                <a:gd name="connsiteY7" fmla="*/ 47625 h 55562"/>
                <a:gd name="connsiteX8" fmla="*/ 7938 w 55562"/>
                <a:gd name="connsiteY8" fmla="*/ 27781 h 55562"/>
                <a:gd name="connsiteX9" fmla="*/ 27781 w 55562"/>
                <a:gd name="connsiteY9" fmla="*/ 7938 h 5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62" h="55562">
                  <a:moveTo>
                    <a:pt x="27781" y="55563"/>
                  </a:moveTo>
                  <a:cubicBezTo>
                    <a:pt x="43124" y="55563"/>
                    <a:pt x="55563" y="43124"/>
                    <a:pt x="55563" y="27781"/>
                  </a:cubicBezTo>
                  <a:cubicBezTo>
                    <a:pt x="55563" y="12438"/>
                    <a:pt x="43124" y="0"/>
                    <a:pt x="27781" y="0"/>
                  </a:cubicBezTo>
                  <a:cubicBezTo>
                    <a:pt x="12438" y="0"/>
                    <a:pt x="0" y="12438"/>
                    <a:pt x="0" y="27781"/>
                  </a:cubicBezTo>
                  <a:cubicBezTo>
                    <a:pt x="17" y="43117"/>
                    <a:pt x="12445" y="55545"/>
                    <a:pt x="27781" y="55563"/>
                  </a:cubicBezTo>
                  <a:close/>
                  <a:moveTo>
                    <a:pt x="27781" y="7938"/>
                  </a:moveTo>
                  <a:cubicBezTo>
                    <a:pt x="38741" y="7938"/>
                    <a:pt x="47625" y="16822"/>
                    <a:pt x="47625" y="27781"/>
                  </a:cubicBezTo>
                  <a:cubicBezTo>
                    <a:pt x="47625" y="38741"/>
                    <a:pt x="38741" y="47625"/>
                    <a:pt x="27781" y="47625"/>
                  </a:cubicBezTo>
                  <a:cubicBezTo>
                    <a:pt x="16822" y="47625"/>
                    <a:pt x="7938" y="38741"/>
                    <a:pt x="7938" y="27781"/>
                  </a:cubicBezTo>
                  <a:cubicBezTo>
                    <a:pt x="7951" y="16827"/>
                    <a:pt x="16827" y="7951"/>
                    <a:pt x="27781" y="7938"/>
                  </a:cubicBezTo>
                  <a:close/>
                </a:path>
              </a:pathLst>
            </a:custGeom>
            <a:grpFill/>
            <a:ln w="3175" cap="flat">
              <a:noFill/>
              <a:prstDash val="solid"/>
              <a:miter/>
            </a:ln>
          </p:spPr>
          <p:txBody>
            <a:bodyPr rtlCol="0" anchor="ctr"/>
            <a:lstStyle/>
            <a:p>
              <a:endParaRPr lang="ko-KR" altLang="en-US"/>
            </a:p>
          </p:txBody>
        </p:sp>
        <p:sp>
          <p:nvSpPr>
            <p:cNvPr id="99" name="자유형: 도형 98">
              <a:extLst>
                <a:ext uri="{FF2B5EF4-FFF2-40B4-BE49-F238E27FC236}">
                  <a16:creationId xmlns:a16="http://schemas.microsoft.com/office/drawing/2014/main" id="{13DAC01D-01B1-4CAC-B19B-B358E4D65D48}"/>
                </a:ext>
              </a:extLst>
            </p:cNvPr>
            <p:cNvSpPr/>
            <p:nvPr/>
          </p:nvSpPr>
          <p:spPr>
            <a:xfrm>
              <a:off x="764471" y="4975557"/>
              <a:ext cx="127466" cy="130993"/>
            </a:xfrm>
            <a:custGeom>
              <a:avLst/>
              <a:gdLst>
                <a:gd name="connsiteX0" fmla="*/ 119562 w 127466"/>
                <a:gd name="connsiteY0" fmla="*/ 33377 h 130993"/>
                <a:gd name="connsiteX1" fmla="*/ 117316 w 127466"/>
                <a:gd name="connsiteY1" fmla="*/ 26162 h 130993"/>
                <a:gd name="connsiteX2" fmla="*/ 114343 w 127466"/>
                <a:gd name="connsiteY2" fmla="*/ 21824 h 130993"/>
                <a:gd name="connsiteX3" fmla="*/ 63769 w 127466"/>
                <a:gd name="connsiteY3" fmla="*/ 0 h 130993"/>
                <a:gd name="connsiteX4" fmla="*/ 41544 w 127466"/>
                <a:gd name="connsiteY4" fmla="*/ 3695 h 130993"/>
                <a:gd name="connsiteX5" fmla="*/ 12969 w 127466"/>
                <a:gd name="connsiteY5" fmla="*/ 22003 h 130993"/>
                <a:gd name="connsiteX6" fmla="*/ 10163 w 127466"/>
                <a:gd name="connsiteY6" fmla="*/ 26158 h 130993"/>
                <a:gd name="connsiteX7" fmla="*/ 7893 w 127466"/>
                <a:gd name="connsiteY7" fmla="*/ 33572 h 130993"/>
                <a:gd name="connsiteX8" fmla="*/ 376 w 127466"/>
                <a:gd name="connsiteY8" fmla="*/ 111986 h 130993"/>
                <a:gd name="connsiteX9" fmla="*/ 3627 w 127466"/>
                <a:gd name="connsiteY9" fmla="*/ 126274 h 130993"/>
                <a:gd name="connsiteX10" fmla="*/ 15227 w 127466"/>
                <a:gd name="connsiteY10" fmla="*/ 130969 h 130993"/>
                <a:gd name="connsiteX11" fmla="*/ 19196 w 127466"/>
                <a:gd name="connsiteY11" fmla="*/ 127000 h 130993"/>
                <a:gd name="connsiteX12" fmla="*/ 15227 w 127466"/>
                <a:gd name="connsiteY12" fmla="*/ 123031 h 130993"/>
                <a:gd name="connsiteX13" fmla="*/ 9612 w 127466"/>
                <a:gd name="connsiteY13" fmla="*/ 121071 h 130993"/>
                <a:gd name="connsiteX14" fmla="*/ 8254 w 127466"/>
                <a:gd name="connsiteY14" fmla="*/ 112907 h 130993"/>
                <a:gd name="connsiteX15" fmla="*/ 15755 w 127466"/>
                <a:gd name="connsiteY15" fmla="*/ 34528 h 130993"/>
                <a:gd name="connsiteX16" fmla="*/ 17148 w 127466"/>
                <a:gd name="connsiteY16" fmla="*/ 29917 h 130993"/>
                <a:gd name="connsiteX17" fmla="*/ 18895 w 127466"/>
                <a:gd name="connsiteY17" fmla="*/ 27273 h 130993"/>
                <a:gd name="connsiteX18" fmla="*/ 44096 w 127466"/>
                <a:gd name="connsiteY18" fmla="*/ 11220 h 130993"/>
                <a:gd name="connsiteX19" fmla="*/ 63769 w 127466"/>
                <a:gd name="connsiteY19" fmla="*/ 7938 h 130993"/>
                <a:gd name="connsiteX20" fmla="*/ 83430 w 127466"/>
                <a:gd name="connsiteY20" fmla="*/ 11232 h 130993"/>
                <a:gd name="connsiteX21" fmla="*/ 108414 w 127466"/>
                <a:gd name="connsiteY21" fmla="*/ 27107 h 130993"/>
                <a:gd name="connsiteX22" fmla="*/ 110315 w 127466"/>
                <a:gd name="connsiteY22" fmla="*/ 29929 h 130993"/>
                <a:gd name="connsiteX23" fmla="*/ 111688 w 127466"/>
                <a:gd name="connsiteY23" fmla="*/ 34342 h 130993"/>
                <a:gd name="connsiteX24" fmla="*/ 119229 w 127466"/>
                <a:gd name="connsiteY24" fmla="*/ 113090 h 130993"/>
                <a:gd name="connsiteX25" fmla="*/ 117851 w 127466"/>
                <a:gd name="connsiteY25" fmla="*/ 121087 h 130993"/>
                <a:gd name="connsiteX26" fmla="*/ 112236 w 127466"/>
                <a:gd name="connsiteY26" fmla="*/ 123031 h 130993"/>
                <a:gd name="connsiteX27" fmla="*/ 108267 w 127466"/>
                <a:gd name="connsiteY27" fmla="*/ 127000 h 130993"/>
                <a:gd name="connsiteX28" fmla="*/ 112236 w 127466"/>
                <a:gd name="connsiteY28" fmla="*/ 130969 h 130993"/>
                <a:gd name="connsiteX29" fmla="*/ 123836 w 127466"/>
                <a:gd name="connsiteY29" fmla="*/ 126282 h 130993"/>
                <a:gd name="connsiteX30" fmla="*/ 127110 w 127466"/>
                <a:gd name="connsiteY30" fmla="*/ 112153 h 1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7466" h="130993">
                  <a:moveTo>
                    <a:pt x="119562" y="33377"/>
                  </a:moveTo>
                  <a:cubicBezTo>
                    <a:pt x="119244" y="30859"/>
                    <a:pt x="118484" y="28416"/>
                    <a:pt x="117316" y="26162"/>
                  </a:cubicBezTo>
                  <a:cubicBezTo>
                    <a:pt x="116481" y="24615"/>
                    <a:pt x="115485" y="23161"/>
                    <a:pt x="114343" y="21824"/>
                  </a:cubicBezTo>
                  <a:cubicBezTo>
                    <a:pt x="101157" y="7971"/>
                    <a:pt x="82895" y="90"/>
                    <a:pt x="63769" y="0"/>
                  </a:cubicBezTo>
                  <a:cubicBezTo>
                    <a:pt x="56206" y="-20"/>
                    <a:pt x="48694" y="1229"/>
                    <a:pt x="41544" y="3695"/>
                  </a:cubicBezTo>
                  <a:cubicBezTo>
                    <a:pt x="30646" y="7329"/>
                    <a:pt x="20826" y="13621"/>
                    <a:pt x="12969" y="22003"/>
                  </a:cubicBezTo>
                  <a:cubicBezTo>
                    <a:pt x="11896" y="23290"/>
                    <a:pt x="10956" y="24682"/>
                    <a:pt x="10163" y="26158"/>
                  </a:cubicBezTo>
                  <a:cubicBezTo>
                    <a:pt x="8970" y="28474"/>
                    <a:pt x="8201" y="30985"/>
                    <a:pt x="7893" y="33572"/>
                  </a:cubicBezTo>
                  <a:lnTo>
                    <a:pt x="376" y="111986"/>
                  </a:lnTo>
                  <a:cubicBezTo>
                    <a:pt x="-679" y="116995"/>
                    <a:pt x="509" y="122215"/>
                    <a:pt x="3627" y="126274"/>
                  </a:cubicBezTo>
                  <a:cubicBezTo>
                    <a:pt x="6595" y="129497"/>
                    <a:pt x="10853" y="131221"/>
                    <a:pt x="15227" y="130969"/>
                  </a:cubicBezTo>
                  <a:cubicBezTo>
                    <a:pt x="17419" y="130969"/>
                    <a:pt x="19196" y="129192"/>
                    <a:pt x="19196" y="127000"/>
                  </a:cubicBezTo>
                  <a:cubicBezTo>
                    <a:pt x="19196" y="124808"/>
                    <a:pt x="17419" y="123031"/>
                    <a:pt x="15227" y="123031"/>
                  </a:cubicBezTo>
                  <a:cubicBezTo>
                    <a:pt x="13159" y="123226"/>
                    <a:pt x="11109" y="122510"/>
                    <a:pt x="9612" y="121071"/>
                  </a:cubicBezTo>
                  <a:cubicBezTo>
                    <a:pt x="8040" y="118658"/>
                    <a:pt x="7548" y="115698"/>
                    <a:pt x="8254" y="112907"/>
                  </a:cubicBezTo>
                  <a:lnTo>
                    <a:pt x="15755" y="34528"/>
                  </a:lnTo>
                  <a:cubicBezTo>
                    <a:pt x="15947" y="32922"/>
                    <a:pt x="16419" y="31361"/>
                    <a:pt x="17148" y="29917"/>
                  </a:cubicBezTo>
                  <a:cubicBezTo>
                    <a:pt x="17646" y="28982"/>
                    <a:pt x="18230" y="28097"/>
                    <a:pt x="18895" y="27273"/>
                  </a:cubicBezTo>
                  <a:cubicBezTo>
                    <a:pt x="25835" y="19917"/>
                    <a:pt x="34495" y="14400"/>
                    <a:pt x="44096" y="11220"/>
                  </a:cubicBezTo>
                  <a:cubicBezTo>
                    <a:pt x="50418" y="9009"/>
                    <a:pt x="57072" y="7898"/>
                    <a:pt x="63769" y="7938"/>
                  </a:cubicBezTo>
                  <a:cubicBezTo>
                    <a:pt x="70464" y="7889"/>
                    <a:pt x="77117" y="9003"/>
                    <a:pt x="83430" y="11232"/>
                  </a:cubicBezTo>
                  <a:cubicBezTo>
                    <a:pt x="92937" y="14388"/>
                    <a:pt x="101519" y="19840"/>
                    <a:pt x="108414" y="27107"/>
                  </a:cubicBezTo>
                  <a:cubicBezTo>
                    <a:pt x="109142" y="27980"/>
                    <a:pt x="109779" y="28925"/>
                    <a:pt x="110315" y="29929"/>
                  </a:cubicBezTo>
                  <a:cubicBezTo>
                    <a:pt x="111020" y="31311"/>
                    <a:pt x="111484" y="32804"/>
                    <a:pt x="111688" y="34342"/>
                  </a:cubicBezTo>
                  <a:lnTo>
                    <a:pt x="119229" y="113090"/>
                  </a:lnTo>
                  <a:cubicBezTo>
                    <a:pt x="119906" y="115831"/>
                    <a:pt x="119407" y="118730"/>
                    <a:pt x="117851" y="121087"/>
                  </a:cubicBezTo>
                  <a:cubicBezTo>
                    <a:pt x="116351" y="122520"/>
                    <a:pt x="114301" y="123230"/>
                    <a:pt x="112236" y="123031"/>
                  </a:cubicBezTo>
                  <a:cubicBezTo>
                    <a:pt x="110044" y="123031"/>
                    <a:pt x="108267" y="124808"/>
                    <a:pt x="108267" y="127000"/>
                  </a:cubicBezTo>
                  <a:cubicBezTo>
                    <a:pt x="108267" y="129192"/>
                    <a:pt x="110044" y="130969"/>
                    <a:pt x="112236" y="130969"/>
                  </a:cubicBezTo>
                  <a:cubicBezTo>
                    <a:pt x="116610" y="131224"/>
                    <a:pt x="120867" y="129504"/>
                    <a:pt x="123836" y="126282"/>
                  </a:cubicBezTo>
                  <a:cubicBezTo>
                    <a:pt x="126935" y="122275"/>
                    <a:pt x="128131" y="117115"/>
                    <a:pt x="127110" y="112153"/>
                  </a:cubicBezTo>
                  <a:close/>
                </a:path>
              </a:pathLst>
            </a:custGeom>
            <a:grpFill/>
            <a:ln w="3175" cap="flat">
              <a:noFill/>
              <a:prstDash val="solid"/>
              <a:miter/>
            </a:ln>
          </p:spPr>
          <p:txBody>
            <a:bodyPr rtlCol="0" anchor="ctr"/>
            <a:lstStyle/>
            <a:p>
              <a:endParaRPr lang="ko-KR" altLang="en-US"/>
            </a:p>
          </p:txBody>
        </p:sp>
      </p:grpSp>
      <p:grpSp>
        <p:nvGrpSpPr>
          <p:cNvPr id="100" name="그래픽 13" descr="스마트폰 윤곽선">
            <a:extLst>
              <a:ext uri="{FF2B5EF4-FFF2-40B4-BE49-F238E27FC236}">
                <a16:creationId xmlns:a16="http://schemas.microsoft.com/office/drawing/2014/main" id="{8A854C42-04B0-176E-01D0-79891086EB36}"/>
              </a:ext>
            </a:extLst>
          </p:cNvPr>
          <p:cNvGrpSpPr/>
          <p:nvPr/>
        </p:nvGrpSpPr>
        <p:grpSpPr>
          <a:xfrm>
            <a:off x="2081824" y="4936293"/>
            <a:ext cx="164814" cy="277152"/>
            <a:chOff x="1946350" y="4887057"/>
            <a:chExt cx="208807" cy="367605"/>
          </a:xfrm>
          <a:solidFill>
            <a:srgbClr val="1C48E2"/>
          </a:solidFill>
        </p:grpSpPr>
        <p:sp>
          <p:nvSpPr>
            <p:cNvPr id="101" name="자유형: 도형 100">
              <a:extLst>
                <a:ext uri="{FF2B5EF4-FFF2-40B4-BE49-F238E27FC236}">
                  <a16:creationId xmlns:a16="http://schemas.microsoft.com/office/drawing/2014/main" id="{199749F0-E254-0E2B-676A-36A0524E6DEF}"/>
                </a:ext>
              </a:extLst>
            </p:cNvPr>
            <p:cNvSpPr/>
            <p:nvPr/>
          </p:nvSpPr>
          <p:spPr>
            <a:xfrm>
              <a:off x="1967231" y="4928819"/>
              <a:ext cx="167045" cy="284069"/>
            </a:xfrm>
            <a:custGeom>
              <a:avLst/>
              <a:gdLst>
                <a:gd name="connsiteX0" fmla="*/ 8352 w 167045"/>
                <a:gd name="connsiteY0" fmla="*/ 0 h 284069"/>
                <a:gd name="connsiteX1" fmla="*/ 0 w 167045"/>
                <a:gd name="connsiteY1" fmla="*/ 0 h 284069"/>
                <a:gd name="connsiteX2" fmla="*/ 0 w 167045"/>
                <a:gd name="connsiteY2" fmla="*/ 284070 h 284069"/>
                <a:gd name="connsiteX3" fmla="*/ 167046 w 167045"/>
                <a:gd name="connsiteY3" fmla="*/ 284070 h 284069"/>
                <a:gd name="connsiteX4" fmla="*/ 167046 w 167045"/>
                <a:gd name="connsiteY4" fmla="*/ 0 h 284069"/>
                <a:gd name="connsiteX5" fmla="*/ 8352 w 167045"/>
                <a:gd name="connsiteY5" fmla="*/ 0 h 284069"/>
                <a:gd name="connsiteX6" fmla="*/ 158694 w 167045"/>
                <a:gd name="connsiteY6" fmla="*/ 275718 h 284069"/>
                <a:gd name="connsiteX7" fmla="*/ 8352 w 167045"/>
                <a:gd name="connsiteY7" fmla="*/ 275718 h 284069"/>
                <a:gd name="connsiteX8" fmla="*/ 8352 w 167045"/>
                <a:gd name="connsiteY8" fmla="*/ 8352 h 284069"/>
                <a:gd name="connsiteX9" fmla="*/ 158694 w 167045"/>
                <a:gd name="connsiteY9" fmla="*/ 8352 h 2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045" h="284069">
                  <a:moveTo>
                    <a:pt x="8352" y="0"/>
                  </a:moveTo>
                  <a:lnTo>
                    <a:pt x="0" y="0"/>
                  </a:lnTo>
                  <a:lnTo>
                    <a:pt x="0" y="284070"/>
                  </a:lnTo>
                  <a:lnTo>
                    <a:pt x="167046" y="284070"/>
                  </a:lnTo>
                  <a:lnTo>
                    <a:pt x="167046" y="0"/>
                  </a:lnTo>
                  <a:lnTo>
                    <a:pt x="8352" y="0"/>
                  </a:lnTo>
                  <a:close/>
                  <a:moveTo>
                    <a:pt x="158694" y="275718"/>
                  </a:moveTo>
                  <a:lnTo>
                    <a:pt x="8352" y="275718"/>
                  </a:lnTo>
                  <a:lnTo>
                    <a:pt x="8352" y="8352"/>
                  </a:lnTo>
                  <a:lnTo>
                    <a:pt x="158694" y="8352"/>
                  </a:lnTo>
                  <a:close/>
                </a:path>
              </a:pathLst>
            </a:custGeom>
            <a:grpFill/>
            <a:ln w="4167" cap="flat">
              <a:noFill/>
              <a:prstDash val="solid"/>
              <a:miter/>
            </a:ln>
          </p:spPr>
          <p:txBody>
            <a:bodyPr rtlCol="0" anchor="ctr"/>
            <a:lstStyle/>
            <a:p>
              <a:endParaRPr lang="ko-KR" altLang="en-US"/>
            </a:p>
          </p:txBody>
        </p:sp>
        <p:sp>
          <p:nvSpPr>
            <p:cNvPr id="102" name="자유형: 도형 101">
              <a:extLst>
                <a:ext uri="{FF2B5EF4-FFF2-40B4-BE49-F238E27FC236}">
                  <a16:creationId xmlns:a16="http://schemas.microsoft.com/office/drawing/2014/main" id="{EBBFBA76-456C-2AF8-1A4B-835471D7B5C9}"/>
                </a:ext>
              </a:extLst>
            </p:cNvPr>
            <p:cNvSpPr/>
            <p:nvPr/>
          </p:nvSpPr>
          <p:spPr>
            <a:xfrm>
              <a:off x="1946350" y="4887057"/>
              <a:ext cx="208807" cy="367605"/>
            </a:xfrm>
            <a:custGeom>
              <a:avLst/>
              <a:gdLst>
                <a:gd name="connsiteX0" fmla="*/ 200455 w 208807"/>
                <a:gd name="connsiteY0" fmla="*/ 0 h 367605"/>
                <a:gd name="connsiteX1" fmla="*/ 8352 w 208807"/>
                <a:gd name="connsiteY1" fmla="*/ 0 h 367605"/>
                <a:gd name="connsiteX2" fmla="*/ 0 w 208807"/>
                <a:gd name="connsiteY2" fmla="*/ 8352 h 367605"/>
                <a:gd name="connsiteX3" fmla="*/ 0 w 208807"/>
                <a:gd name="connsiteY3" fmla="*/ 359253 h 367605"/>
                <a:gd name="connsiteX4" fmla="*/ 8352 w 208807"/>
                <a:gd name="connsiteY4" fmla="*/ 367605 h 367605"/>
                <a:gd name="connsiteX5" fmla="*/ 200455 w 208807"/>
                <a:gd name="connsiteY5" fmla="*/ 367605 h 367605"/>
                <a:gd name="connsiteX6" fmla="*/ 208807 w 208807"/>
                <a:gd name="connsiteY6" fmla="*/ 359253 h 367605"/>
                <a:gd name="connsiteX7" fmla="*/ 208807 w 208807"/>
                <a:gd name="connsiteY7" fmla="*/ 8352 h 367605"/>
                <a:gd name="connsiteX8" fmla="*/ 200455 w 208807"/>
                <a:gd name="connsiteY8" fmla="*/ 0 h 367605"/>
                <a:gd name="connsiteX9" fmla="*/ 200455 w 208807"/>
                <a:gd name="connsiteY9" fmla="*/ 359253 h 367605"/>
                <a:gd name="connsiteX10" fmla="*/ 8352 w 208807"/>
                <a:gd name="connsiteY10" fmla="*/ 359253 h 367605"/>
                <a:gd name="connsiteX11" fmla="*/ 8352 w 208807"/>
                <a:gd name="connsiteY11" fmla="*/ 8352 h 367605"/>
                <a:gd name="connsiteX12" fmla="*/ 200455 w 208807"/>
                <a:gd name="connsiteY12" fmla="*/ 8352 h 36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807" h="367605">
                  <a:moveTo>
                    <a:pt x="200455" y="0"/>
                  </a:moveTo>
                  <a:lnTo>
                    <a:pt x="8352" y="0"/>
                  </a:lnTo>
                  <a:cubicBezTo>
                    <a:pt x="3745" y="14"/>
                    <a:pt x="14" y="3745"/>
                    <a:pt x="0" y="8352"/>
                  </a:cubicBezTo>
                  <a:lnTo>
                    <a:pt x="0" y="359253"/>
                  </a:lnTo>
                  <a:cubicBezTo>
                    <a:pt x="16" y="363859"/>
                    <a:pt x="3746" y="367589"/>
                    <a:pt x="8352" y="367605"/>
                  </a:cubicBezTo>
                  <a:lnTo>
                    <a:pt x="200455" y="367605"/>
                  </a:lnTo>
                  <a:cubicBezTo>
                    <a:pt x="205060" y="367587"/>
                    <a:pt x="208789" y="363858"/>
                    <a:pt x="208807" y="359253"/>
                  </a:cubicBezTo>
                  <a:lnTo>
                    <a:pt x="208807" y="8352"/>
                  </a:lnTo>
                  <a:cubicBezTo>
                    <a:pt x="208791" y="3746"/>
                    <a:pt x="205061" y="16"/>
                    <a:pt x="200455" y="0"/>
                  </a:cubicBezTo>
                  <a:close/>
                  <a:moveTo>
                    <a:pt x="200455" y="359253"/>
                  </a:moveTo>
                  <a:lnTo>
                    <a:pt x="8352" y="359253"/>
                  </a:lnTo>
                  <a:lnTo>
                    <a:pt x="8352" y="8352"/>
                  </a:lnTo>
                  <a:lnTo>
                    <a:pt x="200455" y="8352"/>
                  </a:lnTo>
                  <a:close/>
                </a:path>
              </a:pathLst>
            </a:custGeom>
            <a:grpFill/>
            <a:ln w="4167" cap="flat">
              <a:noFill/>
              <a:prstDash val="solid"/>
              <a:miter/>
            </a:ln>
          </p:spPr>
          <p:txBody>
            <a:bodyPr rtlCol="0" anchor="ctr"/>
            <a:lstStyle/>
            <a:p>
              <a:endParaRPr lang="ko-KR" altLang="en-US"/>
            </a:p>
          </p:txBody>
        </p:sp>
        <p:sp>
          <p:nvSpPr>
            <p:cNvPr id="103" name="자유형: 도형 102">
              <a:extLst>
                <a:ext uri="{FF2B5EF4-FFF2-40B4-BE49-F238E27FC236}">
                  <a16:creationId xmlns:a16="http://schemas.microsoft.com/office/drawing/2014/main" id="{672044AD-F367-9F89-F1EE-BFBA02232B3C}"/>
                </a:ext>
              </a:extLst>
            </p:cNvPr>
            <p:cNvSpPr/>
            <p:nvPr/>
          </p:nvSpPr>
          <p:spPr>
            <a:xfrm>
              <a:off x="2029873" y="4907938"/>
              <a:ext cx="45937" cy="8352"/>
            </a:xfrm>
            <a:custGeom>
              <a:avLst/>
              <a:gdLst>
                <a:gd name="connsiteX0" fmla="*/ 4176 w 45937"/>
                <a:gd name="connsiteY0" fmla="*/ 8352 h 8352"/>
                <a:gd name="connsiteX1" fmla="*/ 41761 w 45937"/>
                <a:gd name="connsiteY1" fmla="*/ 8352 h 8352"/>
                <a:gd name="connsiteX2" fmla="*/ 45938 w 45937"/>
                <a:gd name="connsiteY2" fmla="*/ 4176 h 8352"/>
                <a:gd name="connsiteX3" fmla="*/ 41761 w 45937"/>
                <a:gd name="connsiteY3" fmla="*/ 0 h 8352"/>
                <a:gd name="connsiteX4" fmla="*/ 4176 w 45937"/>
                <a:gd name="connsiteY4" fmla="*/ 0 h 8352"/>
                <a:gd name="connsiteX5" fmla="*/ 0 w 45937"/>
                <a:gd name="connsiteY5" fmla="*/ 4176 h 8352"/>
                <a:gd name="connsiteX6" fmla="*/ 4176 w 45937"/>
                <a:gd name="connsiteY6" fmla="*/ 8352 h 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37" h="8352">
                  <a:moveTo>
                    <a:pt x="4176" y="8352"/>
                  </a:moveTo>
                  <a:lnTo>
                    <a:pt x="41761" y="8352"/>
                  </a:lnTo>
                  <a:cubicBezTo>
                    <a:pt x="44068" y="8352"/>
                    <a:pt x="45938" y="6483"/>
                    <a:pt x="45938" y="4176"/>
                  </a:cubicBezTo>
                  <a:cubicBezTo>
                    <a:pt x="45938" y="1870"/>
                    <a:pt x="44068" y="0"/>
                    <a:pt x="41761" y="0"/>
                  </a:cubicBezTo>
                  <a:lnTo>
                    <a:pt x="4176" y="0"/>
                  </a:lnTo>
                  <a:cubicBezTo>
                    <a:pt x="1870" y="0"/>
                    <a:pt x="0" y="1870"/>
                    <a:pt x="0" y="4176"/>
                  </a:cubicBezTo>
                  <a:cubicBezTo>
                    <a:pt x="0" y="6483"/>
                    <a:pt x="1870" y="8352"/>
                    <a:pt x="4176" y="8352"/>
                  </a:cubicBezTo>
                  <a:close/>
                </a:path>
              </a:pathLst>
            </a:custGeom>
            <a:grpFill/>
            <a:ln w="4167" cap="flat">
              <a:noFill/>
              <a:prstDash val="solid"/>
              <a:miter/>
            </a:ln>
          </p:spPr>
          <p:txBody>
            <a:bodyPr rtlCol="0" anchor="ctr"/>
            <a:lstStyle/>
            <a:p>
              <a:endParaRPr lang="ko-KR" altLang="en-US"/>
            </a:p>
          </p:txBody>
        </p:sp>
      </p:grpSp>
      <p:grpSp>
        <p:nvGrpSpPr>
          <p:cNvPr id="37" name="그래픽 20" descr="신용 카드 윤곽선">
            <a:extLst>
              <a:ext uri="{FF2B5EF4-FFF2-40B4-BE49-F238E27FC236}">
                <a16:creationId xmlns:a16="http://schemas.microsoft.com/office/drawing/2014/main" id="{94F79501-9C60-319C-27AE-628E62D25CC3}"/>
              </a:ext>
            </a:extLst>
          </p:cNvPr>
          <p:cNvGrpSpPr/>
          <p:nvPr/>
        </p:nvGrpSpPr>
        <p:grpSpPr>
          <a:xfrm>
            <a:off x="649472" y="5440274"/>
            <a:ext cx="283814" cy="196486"/>
            <a:chOff x="664525" y="5481013"/>
            <a:chExt cx="325739" cy="225511"/>
          </a:xfrm>
          <a:solidFill>
            <a:srgbClr val="1C48E2"/>
          </a:solidFill>
        </p:grpSpPr>
        <p:sp>
          <p:nvSpPr>
            <p:cNvPr id="60" name="자유형: 도형 59">
              <a:extLst>
                <a:ext uri="{FF2B5EF4-FFF2-40B4-BE49-F238E27FC236}">
                  <a16:creationId xmlns:a16="http://schemas.microsoft.com/office/drawing/2014/main" id="{EC7336EC-F58D-DE12-55A2-1C22B60A6660}"/>
                </a:ext>
              </a:extLst>
            </p:cNvPr>
            <p:cNvSpPr/>
            <p:nvPr/>
          </p:nvSpPr>
          <p:spPr>
            <a:xfrm>
              <a:off x="664525" y="5481013"/>
              <a:ext cx="325739" cy="225511"/>
            </a:xfrm>
            <a:custGeom>
              <a:avLst/>
              <a:gdLst>
                <a:gd name="connsiteX0" fmla="*/ 309035 w 325739"/>
                <a:gd name="connsiteY0" fmla="*/ 0 h 225511"/>
                <a:gd name="connsiteX1" fmla="*/ 16705 w 325739"/>
                <a:gd name="connsiteY1" fmla="*/ 0 h 225511"/>
                <a:gd name="connsiteX2" fmla="*/ 0 w 325739"/>
                <a:gd name="connsiteY2" fmla="*/ 16705 h 225511"/>
                <a:gd name="connsiteX3" fmla="*/ 0 w 325739"/>
                <a:gd name="connsiteY3" fmla="*/ 208807 h 225511"/>
                <a:gd name="connsiteX4" fmla="*/ 16705 w 325739"/>
                <a:gd name="connsiteY4" fmla="*/ 225512 h 225511"/>
                <a:gd name="connsiteX5" fmla="*/ 309035 w 325739"/>
                <a:gd name="connsiteY5" fmla="*/ 225512 h 225511"/>
                <a:gd name="connsiteX6" fmla="*/ 325739 w 325739"/>
                <a:gd name="connsiteY6" fmla="*/ 208807 h 225511"/>
                <a:gd name="connsiteX7" fmla="*/ 325739 w 325739"/>
                <a:gd name="connsiteY7" fmla="*/ 16705 h 225511"/>
                <a:gd name="connsiteX8" fmla="*/ 309035 w 325739"/>
                <a:gd name="connsiteY8" fmla="*/ 0 h 225511"/>
                <a:gd name="connsiteX9" fmla="*/ 16705 w 325739"/>
                <a:gd name="connsiteY9" fmla="*/ 8352 h 225511"/>
                <a:gd name="connsiteX10" fmla="*/ 309035 w 325739"/>
                <a:gd name="connsiteY10" fmla="*/ 8352 h 225511"/>
                <a:gd name="connsiteX11" fmla="*/ 317387 w 325739"/>
                <a:gd name="connsiteY11" fmla="*/ 16705 h 225511"/>
                <a:gd name="connsiteX12" fmla="*/ 317387 w 325739"/>
                <a:gd name="connsiteY12" fmla="*/ 87699 h 225511"/>
                <a:gd name="connsiteX13" fmla="*/ 8352 w 325739"/>
                <a:gd name="connsiteY13" fmla="*/ 87699 h 225511"/>
                <a:gd name="connsiteX14" fmla="*/ 8352 w 325739"/>
                <a:gd name="connsiteY14" fmla="*/ 16705 h 225511"/>
                <a:gd name="connsiteX15" fmla="*/ 16705 w 325739"/>
                <a:gd name="connsiteY15" fmla="*/ 8352 h 225511"/>
                <a:gd name="connsiteX16" fmla="*/ 317387 w 325739"/>
                <a:gd name="connsiteY16" fmla="*/ 96051 h 225511"/>
                <a:gd name="connsiteX17" fmla="*/ 317387 w 325739"/>
                <a:gd name="connsiteY17" fmla="*/ 129461 h 225511"/>
                <a:gd name="connsiteX18" fmla="*/ 8352 w 325739"/>
                <a:gd name="connsiteY18" fmla="*/ 129461 h 225511"/>
                <a:gd name="connsiteX19" fmla="*/ 8352 w 325739"/>
                <a:gd name="connsiteY19" fmla="*/ 96051 h 225511"/>
                <a:gd name="connsiteX20" fmla="*/ 309035 w 325739"/>
                <a:gd name="connsiteY20" fmla="*/ 217160 h 225511"/>
                <a:gd name="connsiteX21" fmla="*/ 16705 w 325739"/>
                <a:gd name="connsiteY21" fmla="*/ 217160 h 225511"/>
                <a:gd name="connsiteX22" fmla="*/ 8352 w 325739"/>
                <a:gd name="connsiteY22" fmla="*/ 208807 h 225511"/>
                <a:gd name="connsiteX23" fmla="*/ 8352 w 325739"/>
                <a:gd name="connsiteY23" fmla="*/ 137813 h 225511"/>
                <a:gd name="connsiteX24" fmla="*/ 317387 w 325739"/>
                <a:gd name="connsiteY24" fmla="*/ 137813 h 225511"/>
                <a:gd name="connsiteX25" fmla="*/ 317387 w 325739"/>
                <a:gd name="connsiteY25" fmla="*/ 208807 h 225511"/>
                <a:gd name="connsiteX26" fmla="*/ 309035 w 325739"/>
                <a:gd name="connsiteY26" fmla="*/ 217160 h 22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5739" h="225511">
                  <a:moveTo>
                    <a:pt x="309035" y="0"/>
                  </a:moveTo>
                  <a:lnTo>
                    <a:pt x="16705" y="0"/>
                  </a:lnTo>
                  <a:cubicBezTo>
                    <a:pt x="7479" y="0"/>
                    <a:pt x="0" y="7479"/>
                    <a:pt x="0" y="16705"/>
                  </a:cubicBezTo>
                  <a:lnTo>
                    <a:pt x="0" y="208807"/>
                  </a:lnTo>
                  <a:cubicBezTo>
                    <a:pt x="0" y="218033"/>
                    <a:pt x="7479" y="225512"/>
                    <a:pt x="16705" y="225512"/>
                  </a:cubicBezTo>
                  <a:lnTo>
                    <a:pt x="309035" y="225512"/>
                  </a:lnTo>
                  <a:cubicBezTo>
                    <a:pt x="318260" y="225512"/>
                    <a:pt x="325739" y="218033"/>
                    <a:pt x="325739" y="208807"/>
                  </a:cubicBezTo>
                  <a:lnTo>
                    <a:pt x="325739" y="16705"/>
                  </a:lnTo>
                  <a:cubicBezTo>
                    <a:pt x="325739" y="7479"/>
                    <a:pt x="318260" y="0"/>
                    <a:pt x="309035" y="0"/>
                  </a:cubicBezTo>
                  <a:close/>
                  <a:moveTo>
                    <a:pt x="16705" y="8352"/>
                  </a:moveTo>
                  <a:lnTo>
                    <a:pt x="309035" y="8352"/>
                  </a:lnTo>
                  <a:cubicBezTo>
                    <a:pt x="313648" y="8352"/>
                    <a:pt x="317387" y="12092"/>
                    <a:pt x="317387" y="16705"/>
                  </a:cubicBezTo>
                  <a:lnTo>
                    <a:pt x="317387" y="87699"/>
                  </a:lnTo>
                  <a:lnTo>
                    <a:pt x="8352" y="87699"/>
                  </a:lnTo>
                  <a:lnTo>
                    <a:pt x="8352" y="16705"/>
                  </a:lnTo>
                  <a:cubicBezTo>
                    <a:pt x="8352" y="12092"/>
                    <a:pt x="12092" y="8352"/>
                    <a:pt x="16705" y="8352"/>
                  </a:cubicBezTo>
                  <a:close/>
                  <a:moveTo>
                    <a:pt x="317387" y="96051"/>
                  </a:moveTo>
                  <a:lnTo>
                    <a:pt x="317387" y="129461"/>
                  </a:lnTo>
                  <a:lnTo>
                    <a:pt x="8352" y="129461"/>
                  </a:lnTo>
                  <a:lnTo>
                    <a:pt x="8352" y="96051"/>
                  </a:lnTo>
                  <a:close/>
                  <a:moveTo>
                    <a:pt x="309035" y="217160"/>
                  </a:moveTo>
                  <a:lnTo>
                    <a:pt x="16705" y="217160"/>
                  </a:lnTo>
                  <a:cubicBezTo>
                    <a:pt x="12092" y="217160"/>
                    <a:pt x="8352" y="213420"/>
                    <a:pt x="8352" y="208807"/>
                  </a:cubicBezTo>
                  <a:lnTo>
                    <a:pt x="8352" y="137813"/>
                  </a:lnTo>
                  <a:lnTo>
                    <a:pt x="317387" y="137813"/>
                  </a:lnTo>
                  <a:lnTo>
                    <a:pt x="317387" y="208807"/>
                  </a:lnTo>
                  <a:cubicBezTo>
                    <a:pt x="317387" y="213420"/>
                    <a:pt x="313648" y="217160"/>
                    <a:pt x="309035" y="217160"/>
                  </a:cubicBezTo>
                  <a:close/>
                </a:path>
              </a:pathLst>
            </a:custGeom>
            <a:grpFill/>
            <a:ln w="3175" cap="flat">
              <a:noFill/>
              <a:prstDash val="solid"/>
              <a:miter/>
            </a:ln>
          </p:spPr>
          <p:txBody>
            <a:bodyPr rtlCol="0" anchor="ctr"/>
            <a:lstStyle/>
            <a:p>
              <a:endParaRPr lang="ko-KR" altLang="en-US" dirty="0"/>
            </a:p>
          </p:txBody>
        </p:sp>
        <p:sp>
          <p:nvSpPr>
            <p:cNvPr id="88" name="자유형: 도형 87">
              <a:extLst>
                <a:ext uri="{FF2B5EF4-FFF2-40B4-BE49-F238E27FC236}">
                  <a16:creationId xmlns:a16="http://schemas.microsoft.com/office/drawing/2014/main" id="{3DC2215C-C9CF-5E24-947F-7BE7CEE42C5B}"/>
                </a:ext>
              </a:extLst>
            </p:cNvPr>
            <p:cNvSpPr/>
            <p:nvPr/>
          </p:nvSpPr>
          <p:spPr>
            <a:xfrm>
              <a:off x="710462" y="5652235"/>
              <a:ext cx="66818" cy="8352"/>
            </a:xfrm>
            <a:custGeom>
              <a:avLst/>
              <a:gdLst>
                <a:gd name="connsiteX0" fmla="*/ 0 w 66818"/>
                <a:gd name="connsiteY0" fmla="*/ 0 h 8352"/>
                <a:gd name="connsiteX1" fmla="*/ 66818 w 66818"/>
                <a:gd name="connsiteY1" fmla="*/ 0 h 8352"/>
                <a:gd name="connsiteX2" fmla="*/ 66818 w 66818"/>
                <a:gd name="connsiteY2" fmla="*/ 8352 h 8352"/>
                <a:gd name="connsiteX3" fmla="*/ 0 w 66818"/>
                <a:gd name="connsiteY3" fmla="*/ 8352 h 8352"/>
              </a:gdLst>
              <a:ahLst/>
              <a:cxnLst>
                <a:cxn ang="0">
                  <a:pos x="connsiteX0" y="connsiteY0"/>
                </a:cxn>
                <a:cxn ang="0">
                  <a:pos x="connsiteX1" y="connsiteY1"/>
                </a:cxn>
                <a:cxn ang="0">
                  <a:pos x="connsiteX2" y="connsiteY2"/>
                </a:cxn>
                <a:cxn ang="0">
                  <a:pos x="connsiteX3" y="connsiteY3"/>
                </a:cxn>
              </a:cxnLst>
              <a:rect l="l" t="t" r="r" b="b"/>
              <a:pathLst>
                <a:path w="66818" h="8352">
                  <a:moveTo>
                    <a:pt x="0" y="0"/>
                  </a:moveTo>
                  <a:lnTo>
                    <a:pt x="66818" y="0"/>
                  </a:lnTo>
                  <a:lnTo>
                    <a:pt x="66818" y="8352"/>
                  </a:lnTo>
                  <a:lnTo>
                    <a:pt x="0" y="8352"/>
                  </a:lnTo>
                  <a:close/>
                </a:path>
              </a:pathLst>
            </a:custGeom>
            <a:grpFill/>
            <a:ln w="3175" cap="flat">
              <a:noFill/>
              <a:prstDash val="solid"/>
              <a:miter/>
            </a:ln>
          </p:spPr>
          <p:txBody>
            <a:bodyPr rtlCol="0" anchor="ctr"/>
            <a:lstStyle/>
            <a:p>
              <a:endParaRPr lang="ko-KR" altLang="en-US"/>
            </a:p>
          </p:txBody>
        </p:sp>
        <p:sp>
          <p:nvSpPr>
            <p:cNvPr id="89" name="자유형: 도형 88">
              <a:extLst>
                <a:ext uri="{FF2B5EF4-FFF2-40B4-BE49-F238E27FC236}">
                  <a16:creationId xmlns:a16="http://schemas.microsoft.com/office/drawing/2014/main" id="{B5B95B87-C566-F615-9B56-0AF0FFD6FE27}"/>
                </a:ext>
              </a:extLst>
            </p:cNvPr>
            <p:cNvSpPr/>
            <p:nvPr/>
          </p:nvSpPr>
          <p:spPr>
            <a:xfrm>
              <a:off x="793985" y="5652235"/>
              <a:ext cx="33409" cy="8352"/>
            </a:xfrm>
            <a:custGeom>
              <a:avLst/>
              <a:gdLst>
                <a:gd name="connsiteX0" fmla="*/ 0 w 33409"/>
                <a:gd name="connsiteY0" fmla="*/ 0 h 8352"/>
                <a:gd name="connsiteX1" fmla="*/ 33409 w 33409"/>
                <a:gd name="connsiteY1" fmla="*/ 0 h 8352"/>
                <a:gd name="connsiteX2" fmla="*/ 33409 w 33409"/>
                <a:gd name="connsiteY2" fmla="*/ 8352 h 8352"/>
                <a:gd name="connsiteX3" fmla="*/ 0 w 33409"/>
                <a:gd name="connsiteY3" fmla="*/ 8352 h 8352"/>
              </a:gdLst>
              <a:ahLst/>
              <a:cxnLst>
                <a:cxn ang="0">
                  <a:pos x="connsiteX0" y="connsiteY0"/>
                </a:cxn>
                <a:cxn ang="0">
                  <a:pos x="connsiteX1" y="connsiteY1"/>
                </a:cxn>
                <a:cxn ang="0">
                  <a:pos x="connsiteX2" y="connsiteY2"/>
                </a:cxn>
                <a:cxn ang="0">
                  <a:pos x="connsiteX3" y="connsiteY3"/>
                </a:cxn>
              </a:cxnLst>
              <a:rect l="l" t="t" r="r" b="b"/>
              <a:pathLst>
                <a:path w="33409" h="8352">
                  <a:moveTo>
                    <a:pt x="0" y="0"/>
                  </a:moveTo>
                  <a:lnTo>
                    <a:pt x="33409" y="0"/>
                  </a:lnTo>
                  <a:lnTo>
                    <a:pt x="33409" y="8352"/>
                  </a:lnTo>
                  <a:lnTo>
                    <a:pt x="0" y="8352"/>
                  </a:lnTo>
                  <a:close/>
                </a:path>
              </a:pathLst>
            </a:custGeom>
            <a:grpFill/>
            <a:ln w="3175" cap="flat">
              <a:noFill/>
              <a:prstDash val="solid"/>
              <a:miter/>
            </a:ln>
          </p:spPr>
          <p:txBody>
            <a:bodyPr rtlCol="0" anchor="ctr"/>
            <a:lstStyle/>
            <a:p>
              <a:endParaRPr lang="ko-KR" altLang="en-US"/>
            </a:p>
          </p:txBody>
        </p:sp>
      </p:grpSp>
      <p:sp>
        <p:nvSpPr>
          <p:cNvPr id="24" name="TextBox 23">
            <a:extLst>
              <a:ext uri="{FF2B5EF4-FFF2-40B4-BE49-F238E27FC236}">
                <a16:creationId xmlns:a16="http://schemas.microsoft.com/office/drawing/2014/main" id="{7D142427-C874-23B4-F0FD-0BCE0DB2B5AE}"/>
              </a:ext>
            </a:extLst>
          </p:cNvPr>
          <p:cNvSpPr txBox="1"/>
          <p:nvPr/>
        </p:nvSpPr>
        <p:spPr>
          <a:xfrm>
            <a:off x="1010336" y="4955184"/>
            <a:ext cx="566274" cy="246221"/>
          </a:xfrm>
          <a:prstGeom prst="rect">
            <a:avLst/>
          </a:prstGeom>
          <a:noFill/>
          <a:ln>
            <a:noFill/>
          </a:ln>
        </p:spPr>
        <p:txBody>
          <a:bodyPr wrap="square" lIns="0" tIns="0" rIns="0" bIns="0" rtlCol="0">
            <a:spAutoFit/>
          </a:bodyPr>
          <a:lstStyle/>
          <a:p>
            <a:pPr algn="ct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결제 사용자</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gn="ctr"/>
            <a:r>
              <a:rPr lang="en-US" altLang="ko-KR" sz="800" b="1" dirty="0">
                <a:ln>
                  <a:solidFill>
                    <a:schemeClr val="bg1">
                      <a:lumMod val="75000"/>
                      <a:alpha val="0"/>
                    </a:schemeClr>
                  </a:solidFill>
                </a:ln>
                <a:solidFill>
                  <a:srgbClr val="1C48E2"/>
                </a:solidFill>
                <a:latin typeface="KoPub돋움체 Medium" panose="00000600000000000000" pitchFamily="2" charset="-127"/>
                <a:ea typeface="KoPub돋움체 Medium" panose="00000600000000000000" pitchFamily="2" charset="-127"/>
              </a:rPr>
              <a:t>1,200</a:t>
            </a:r>
            <a:r>
              <a:rPr lang="ko-KR" altLang="en-US" sz="800" b="1" dirty="0">
                <a:ln>
                  <a:solidFill>
                    <a:schemeClr val="bg1">
                      <a:lumMod val="75000"/>
                      <a:alpha val="0"/>
                    </a:schemeClr>
                  </a:solidFill>
                </a:ln>
                <a:solidFill>
                  <a:srgbClr val="1C48E2"/>
                </a:solidFill>
                <a:latin typeface="KoPub돋움체 Medium" panose="00000600000000000000" pitchFamily="2" charset="-127"/>
                <a:ea typeface="KoPub돋움체 Medium" panose="00000600000000000000" pitchFamily="2" charset="-127"/>
              </a:rPr>
              <a:t>만 명</a:t>
            </a:r>
          </a:p>
        </p:txBody>
      </p:sp>
      <p:sp>
        <p:nvSpPr>
          <p:cNvPr id="26" name="TextBox 25">
            <a:extLst>
              <a:ext uri="{FF2B5EF4-FFF2-40B4-BE49-F238E27FC236}">
                <a16:creationId xmlns:a16="http://schemas.microsoft.com/office/drawing/2014/main" id="{8226248B-0C90-682B-2ABE-B66B83DC9D4C}"/>
              </a:ext>
            </a:extLst>
          </p:cNvPr>
          <p:cNvSpPr txBox="1"/>
          <p:nvPr/>
        </p:nvSpPr>
        <p:spPr>
          <a:xfrm>
            <a:off x="2412074" y="4947698"/>
            <a:ext cx="566274" cy="246221"/>
          </a:xfrm>
          <a:prstGeom prst="rect">
            <a:avLst/>
          </a:prstGeom>
          <a:noFill/>
          <a:ln>
            <a:noFill/>
          </a:ln>
        </p:spPr>
        <p:txBody>
          <a:bodyPr wrap="square" lIns="0" tIns="0" rIns="0" bIns="0" rtlCol="0">
            <a:spAutoFit/>
          </a:bodyPr>
          <a:lstStyle/>
          <a:p>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MAU</a:t>
            </a:r>
          </a:p>
          <a:p>
            <a:r>
              <a:rPr lang="en-US" altLang="ko-KR" sz="800" b="1" dirty="0">
                <a:ln>
                  <a:solidFill>
                    <a:schemeClr val="bg1">
                      <a:lumMod val="75000"/>
                      <a:alpha val="0"/>
                    </a:schemeClr>
                  </a:solidFill>
                </a:ln>
                <a:solidFill>
                  <a:srgbClr val="1C48E2"/>
                </a:solidFill>
                <a:latin typeface="KoPub돋움체 Medium" panose="00000600000000000000" pitchFamily="2" charset="-127"/>
                <a:ea typeface="KoPub돋움체 Medium" panose="00000600000000000000" pitchFamily="2" charset="-127"/>
              </a:rPr>
              <a:t>410</a:t>
            </a:r>
            <a:r>
              <a:rPr lang="ko-KR" altLang="en-US" sz="800" b="1" dirty="0">
                <a:ln>
                  <a:solidFill>
                    <a:schemeClr val="bg1">
                      <a:lumMod val="75000"/>
                      <a:alpha val="0"/>
                    </a:schemeClr>
                  </a:solidFill>
                </a:ln>
                <a:solidFill>
                  <a:srgbClr val="1C48E2"/>
                </a:solidFill>
                <a:latin typeface="KoPub돋움체 Medium" panose="00000600000000000000" pitchFamily="2" charset="-127"/>
                <a:ea typeface="KoPub돋움체 Medium" panose="00000600000000000000" pitchFamily="2" charset="-127"/>
              </a:rPr>
              <a:t>만 명</a:t>
            </a:r>
          </a:p>
        </p:txBody>
      </p:sp>
      <p:sp>
        <p:nvSpPr>
          <p:cNvPr id="32" name="TextBox 31">
            <a:extLst>
              <a:ext uri="{FF2B5EF4-FFF2-40B4-BE49-F238E27FC236}">
                <a16:creationId xmlns:a16="http://schemas.microsoft.com/office/drawing/2014/main" id="{3D37D79F-B585-A6B2-35FD-8B02F1BA183D}"/>
              </a:ext>
            </a:extLst>
          </p:cNvPr>
          <p:cNvSpPr txBox="1"/>
          <p:nvPr/>
        </p:nvSpPr>
        <p:spPr>
          <a:xfrm>
            <a:off x="1045391" y="5417913"/>
            <a:ext cx="566274" cy="246221"/>
          </a:xfrm>
          <a:prstGeom prst="rect">
            <a:avLst/>
          </a:prstGeom>
          <a:noFill/>
          <a:ln>
            <a:noFill/>
          </a:ln>
        </p:spPr>
        <p:txBody>
          <a:bodyPr wrap="square" lIns="0" tIns="0" rIns="0" bIns="0" rtlCol="0">
            <a:spAutoFit/>
          </a:bodyPr>
          <a:lstStyle/>
          <a:p>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연간거래금액</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r>
              <a:rPr lang="en-US" altLang="ko-KR" sz="800" b="1" dirty="0">
                <a:ln>
                  <a:solidFill>
                    <a:schemeClr val="bg1">
                      <a:lumMod val="75000"/>
                      <a:alpha val="0"/>
                    </a:schemeClr>
                  </a:solidFill>
                </a:ln>
                <a:solidFill>
                  <a:srgbClr val="1C48E2"/>
                </a:solidFill>
                <a:latin typeface="KoPub돋움체 Medium" panose="00000600000000000000" pitchFamily="2" charset="-127"/>
                <a:ea typeface="KoPub돋움체 Medium" panose="00000600000000000000" pitchFamily="2" charset="-127"/>
              </a:rPr>
              <a:t>7.4</a:t>
            </a:r>
            <a:r>
              <a:rPr lang="ko-KR" altLang="en-US" sz="800" b="1" dirty="0">
                <a:ln>
                  <a:solidFill>
                    <a:schemeClr val="bg1">
                      <a:lumMod val="75000"/>
                      <a:alpha val="0"/>
                    </a:schemeClr>
                  </a:solidFill>
                </a:ln>
                <a:solidFill>
                  <a:srgbClr val="1C48E2"/>
                </a:solidFill>
                <a:latin typeface="KoPub돋움체 Medium" panose="00000600000000000000" pitchFamily="2" charset="-127"/>
                <a:ea typeface="KoPub돋움체 Medium" panose="00000600000000000000" pitchFamily="2" charset="-127"/>
              </a:rPr>
              <a:t>조 원</a:t>
            </a:r>
          </a:p>
        </p:txBody>
      </p:sp>
      <p:sp>
        <p:nvSpPr>
          <p:cNvPr id="33" name="TextBox 32">
            <a:extLst>
              <a:ext uri="{FF2B5EF4-FFF2-40B4-BE49-F238E27FC236}">
                <a16:creationId xmlns:a16="http://schemas.microsoft.com/office/drawing/2014/main" id="{1AD64D1A-7E2A-47CD-AF9A-14A404FFCA0F}"/>
              </a:ext>
            </a:extLst>
          </p:cNvPr>
          <p:cNvSpPr txBox="1"/>
          <p:nvPr/>
        </p:nvSpPr>
        <p:spPr>
          <a:xfrm>
            <a:off x="2412074" y="5419665"/>
            <a:ext cx="729137" cy="246221"/>
          </a:xfrm>
          <a:prstGeom prst="rect">
            <a:avLst/>
          </a:prstGeom>
          <a:noFill/>
          <a:ln>
            <a:noFill/>
          </a:ln>
        </p:spPr>
        <p:txBody>
          <a:bodyPr wrap="square" lIns="0" tIns="0" rIns="0" bIns="0" rtlCol="0">
            <a:spAutoFit/>
          </a:bodyPr>
          <a:lstStyle/>
          <a:p>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2030 </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사용비율</a:t>
            </a:r>
            <a:endPar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r>
              <a:rPr lang="en-US" altLang="ko-KR" sz="800" b="1" dirty="0">
                <a:ln>
                  <a:solidFill>
                    <a:schemeClr val="bg1">
                      <a:lumMod val="75000"/>
                      <a:alpha val="0"/>
                    </a:schemeClr>
                  </a:solidFill>
                </a:ln>
                <a:solidFill>
                  <a:srgbClr val="1C48E2"/>
                </a:solidFill>
                <a:latin typeface="KoPub돋움체 Medium" panose="00000600000000000000" pitchFamily="2" charset="-127"/>
                <a:ea typeface="KoPub돋움체 Medium" panose="00000600000000000000" pitchFamily="2" charset="-127"/>
              </a:rPr>
              <a:t>66%</a:t>
            </a:r>
            <a:endParaRPr lang="ko-KR" altLang="en-US" sz="800" b="1" dirty="0">
              <a:ln>
                <a:solidFill>
                  <a:schemeClr val="bg1">
                    <a:lumMod val="75000"/>
                    <a:alpha val="0"/>
                  </a:schemeClr>
                </a:solidFill>
              </a:ln>
              <a:solidFill>
                <a:srgbClr val="1C48E2"/>
              </a:solidFill>
              <a:latin typeface="KoPub돋움체 Medium" panose="00000600000000000000" pitchFamily="2" charset="-127"/>
              <a:ea typeface="KoPub돋움체 Medium" panose="00000600000000000000" pitchFamily="2" charset="-127"/>
            </a:endParaRPr>
          </a:p>
        </p:txBody>
      </p:sp>
      <p:sp>
        <p:nvSpPr>
          <p:cNvPr id="27" name="직사각형 26">
            <a:extLst>
              <a:ext uri="{FF2B5EF4-FFF2-40B4-BE49-F238E27FC236}">
                <a16:creationId xmlns:a16="http://schemas.microsoft.com/office/drawing/2014/main" id="{9F704010-B57B-8CA1-BD69-062922C178C2}"/>
              </a:ext>
            </a:extLst>
          </p:cNvPr>
          <p:cNvSpPr/>
          <p:nvPr/>
        </p:nvSpPr>
        <p:spPr>
          <a:xfrm>
            <a:off x="561788" y="4668114"/>
            <a:ext cx="2616293" cy="154858"/>
          </a:xfrm>
          <a:prstGeom prst="rect">
            <a:avLst/>
          </a:prstGeom>
          <a:solidFill>
            <a:srgbClr val="1C48E2"/>
          </a:solidFill>
          <a:ln>
            <a:solidFill>
              <a:srgbClr val="1C48E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800" b="1" dirty="0" err="1">
                <a:ln>
                  <a:solidFill>
                    <a:schemeClr val="accent1">
                      <a:alpha val="0"/>
                    </a:schemeClr>
                  </a:solidFill>
                </a:ln>
                <a:solidFill>
                  <a:schemeClr val="bg1"/>
                </a:solidFill>
                <a:latin typeface="+mn-ea"/>
              </a:rPr>
              <a:t>페이코</a:t>
            </a:r>
            <a:r>
              <a:rPr lang="ko-KR" altLang="en-US" sz="800" b="1" dirty="0">
                <a:ln>
                  <a:solidFill>
                    <a:schemeClr val="accent1">
                      <a:alpha val="0"/>
                    </a:schemeClr>
                  </a:solidFill>
                </a:ln>
                <a:solidFill>
                  <a:schemeClr val="bg1"/>
                </a:solidFill>
                <a:latin typeface="+mn-ea"/>
              </a:rPr>
              <a:t> 이용 현황 </a:t>
            </a:r>
            <a:r>
              <a:rPr lang="en-US" altLang="ko-KR" sz="800" b="1" dirty="0">
                <a:ln>
                  <a:solidFill>
                    <a:schemeClr val="accent1">
                      <a:alpha val="0"/>
                    </a:schemeClr>
                  </a:solidFill>
                </a:ln>
                <a:solidFill>
                  <a:schemeClr val="bg1"/>
                </a:solidFill>
                <a:latin typeface="+mn-ea"/>
              </a:rPr>
              <a:t>(2022</a:t>
            </a:r>
            <a:r>
              <a:rPr lang="ko-KR" altLang="en-US" sz="800" b="1" dirty="0">
                <a:ln>
                  <a:solidFill>
                    <a:schemeClr val="accent1">
                      <a:alpha val="0"/>
                    </a:schemeClr>
                  </a:solidFill>
                </a:ln>
                <a:solidFill>
                  <a:schemeClr val="bg1"/>
                </a:solidFill>
                <a:latin typeface="+mn-ea"/>
              </a:rPr>
              <a:t>년 </a:t>
            </a:r>
            <a:r>
              <a:rPr lang="en-US" altLang="ko-KR" sz="800" b="1" dirty="0">
                <a:ln>
                  <a:solidFill>
                    <a:schemeClr val="accent1">
                      <a:alpha val="0"/>
                    </a:schemeClr>
                  </a:solidFill>
                </a:ln>
                <a:solidFill>
                  <a:schemeClr val="bg1"/>
                </a:solidFill>
                <a:latin typeface="+mn-ea"/>
              </a:rPr>
              <a:t>1</a:t>
            </a:r>
            <a:r>
              <a:rPr lang="ko-KR" altLang="en-US" sz="800" b="1" dirty="0">
                <a:ln>
                  <a:solidFill>
                    <a:schemeClr val="accent1">
                      <a:alpha val="0"/>
                    </a:schemeClr>
                  </a:solidFill>
                </a:ln>
                <a:solidFill>
                  <a:schemeClr val="bg1"/>
                </a:solidFill>
                <a:latin typeface="+mn-ea"/>
              </a:rPr>
              <a:t>월 기준</a:t>
            </a:r>
            <a:r>
              <a:rPr lang="en-US" altLang="ko-KR" sz="800" b="1" dirty="0">
                <a:ln>
                  <a:solidFill>
                    <a:schemeClr val="accent1">
                      <a:alpha val="0"/>
                    </a:schemeClr>
                  </a:solidFill>
                </a:ln>
                <a:solidFill>
                  <a:schemeClr val="bg1"/>
                </a:solidFill>
                <a:latin typeface="+mn-ea"/>
              </a:rPr>
              <a:t>)</a:t>
            </a:r>
          </a:p>
        </p:txBody>
      </p:sp>
      <p:sp>
        <p:nvSpPr>
          <p:cNvPr id="104" name="그래픽 18" descr="원형 차트 윤곽선">
            <a:extLst>
              <a:ext uri="{FF2B5EF4-FFF2-40B4-BE49-F238E27FC236}">
                <a16:creationId xmlns:a16="http://schemas.microsoft.com/office/drawing/2014/main" id="{E8C64B8E-C5A1-3773-26CA-FF7603D0D43E}"/>
              </a:ext>
            </a:extLst>
          </p:cNvPr>
          <p:cNvSpPr/>
          <p:nvPr/>
        </p:nvSpPr>
        <p:spPr>
          <a:xfrm>
            <a:off x="2025830" y="5404506"/>
            <a:ext cx="276538" cy="276538"/>
          </a:xfrm>
          <a:custGeom>
            <a:avLst/>
            <a:gdLst>
              <a:gd name="connsiteX0" fmla="*/ 158694 w 317387"/>
              <a:gd name="connsiteY0" fmla="*/ 0 h 317387"/>
              <a:gd name="connsiteX1" fmla="*/ 0 w 317387"/>
              <a:gd name="connsiteY1" fmla="*/ 158694 h 317387"/>
              <a:gd name="connsiteX2" fmla="*/ 158694 w 317387"/>
              <a:gd name="connsiteY2" fmla="*/ 317387 h 317387"/>
              <a:gd name="connsiteX3" fmla="*/ 317387 w 317387"/>
              <a:gd name="connsiteY3" fmla="*/ 158694 h 317387"/>
              <a:gd name="connsiteX4" fmla="*/ 158694 w 317387"/>
              <a:gd name="connsiteY4" fmla="*/ 0 h 317387"/>
              <a:gd name="connsiteX5" fmla="*/ 308930 w 317387"/>
              <a:gd name="connsiteY5" fmla="*/ 154517 h 317387"/>
              <a:gd name="connsiteX6" fmla="*/ 162870 w 317387"/>
              <a:gd name="connsiteY6" fmla="*/ 154517 h 317387"/>
              <a:gd name="connsiteX7" fmla="*/ 162870 w 317387"/>
              <a:gd name="connsiteY7" fmla="*/ 8457 h 317387"/>
              <a:gd name="connsiteX8" fmla="*/ 308930 w 317387"/>
              <a:gd name="connsiteY8" fmla="*/ 154517 h 317387"/>
              <a:gd name="connsiteX9" fmla="*/ 8352 w 317387"/>
              <a:gd name="connsiteY9" fmla="*/ 158694 h 317387"/>
              <a:gd name="connsiteX10" fmla="*/ 154517 w 317387"/>
              <a:gd name="connsiteY10" fmla="*/ 8457 h 317387"/>
              <a:gd name="connsiteX11" fmla="*/ 154517 w 317387"/>
              <a:gd name="connsiteY11" fmla="*/ 160422 h 317387"/>
              <a:gd name="connsiteX12" fmla="*/ 261928 w 317387"/>
              <a:gd name="connsiteY12" fmla="*/ 267833 h 317387"/>
              <a:gd name="connsiteX13" fmla="*/ 49554 w 317387"/>
              <a:gd name="connsiteY13" fmla="*/ 262162 h 317387"/>
              <a:gd name="connsiteX14" fmla="*/ 8352 w 317387"/>
              <a:gd name="connsiteY14" fmla="*/ 158694 h 317387"/>
              <a:gd name="connsiteX15" fmla="*/ 267833 w 317387"/>
              <a:gd name="connsiteY15" fmla="*/ 261928 h 317387"/>
              <a:gd name="connsiteX16" fmla="*/ 168858 w 317387"/>
              <a:gd name="connsiteY16" fmla="*/ 162953 h 317387"/>
              <a:gd name="connsiteX17" fmla="*/ 168888 w 317387"/>
              <a:gd name="connsiteY17" fmla="*/ 162882 h 317387"/>
              <a:gd name="connsiteX18" fmla="*/ 308930 w 317387"/>
              <a:gd name="connsiteY18" fmla="*/ 162882 h 317387"/>
              <a:gd name="connsiteX19" fmla="*/ 267833 w 317387"/>
              <a:gd name="connsiteY19" fmla="*/ 261928 h 31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7387" h="317387">
                <a:moveTo>
                  <a:pt x="158694" y="0"/>
                </a:moveTo>
                <a:cubicBezTo>
                  <a:pt x="71050" y="0"/>
                  <a:pt x="0" y="71050"/>
                  <a:pt x="0" y="158694"/>
                </a:cubicBezTo>
                <a:cubicBezTo>
                  <a:pt x="0" y="246337"/>
                  <a:pt x="71050" y="317387"/>
                  <a:pt x="158694" y="317387"/>
                </a:cubicBezTo>
                <a:cubicBezTo>
                  <a:pt x="246337" y="317387"/>
                  <a:pt x="317387" y="246337"/>
                  <a:pt x="317387" y="158694"/>
                </a:cubicBezTo>
                <a:cubicBezTo>
                  <a:pt x="317387" y="71050"/>
                  <a:pt x="246337" y="0"/>
                  <a:pt x="158694" y="0"/>
                </a:cubicBezTo>
                <a:close/>
                <a:moveTo>
                  <a:pt x="308930" y="154517"/>
                </a:moveTo>
                <a:lnTo>
                  <a:pt x="162870" y="154517"/>
                </a:lnTo>
                <a:lnTo>
                  <a:pt x="162870" y="8457"/>
                </a:lnTo>
                <a:cubicBezTo>
                  <a:pt x="242562" y="10762"/>
                  <a:pt x="306625" y="74825"/>
                  <a:pt x="308930" y="154517"/>
                </a:cubicBezTo>
                <a:close/>
                <a:moveTo>
                  <a:pt x="8352" y="158694"/>
                </a:moveTo>
                <a:cubicBezTo>
                  <a:pt x="8454" y="77338"/>
                  <a:pt x="73195" y="10793"/>
                  <a:pt x="154517" y="8457"/>
                </a:cubicBezTo>
                <a:lnTo>
                  <a:pt x="154517" y="160422"/>
                </a:lnTo>
                <a:lnTo>
                  <a:pt x="261928" y="267833"/>
                </a:lnTo>
                <a:cubicBezTo>
                  <a:pt x="201717" y="324912"/>
                  <a:pt x="106634" y="322373"/>
                  <a:pt x="49554" y="262162"/>
                </a:cubicBezTo>
                <a:cubicBezTo>
                  <a:pt x="23071" y="234225"/>
                  <a:pt x="8322" y="197188"/>
                  <a:pt x="8352" y="158694"/>
                </a:cubicBezTo>
                <a:close/>
                <a:moveTo>
                  <a:pt x="267833" y="261928"/>
                </a:moveTo>
                <a:lnTo>
                  <a:pt x="168858" y="162953"/>
                </a:lnTo>
                <a:cubicBezTo>
                  <a:pt x="168821" y="162916"/>
                  <a:pt x="168833" y="162882"/>
                  <a:pt x="168888" y="162882"/>
                </a:cubicBezTo>
                <a:lnTo>
                  <a:pt x="308930" y="162882"/>
                </a:lnTo>
                <a:cubicBezTo>
                  <a:pt x="307927" y="199839"/>
                  <a:pt x="293289" y="235118"/>
                  <a:pt x="267833" y="261928"/>
                </a:cubicBezTo>
                <a:close/>
              </a:path>
            </a:pathLst>
          </a:custGeom>
          <a:solidFill>
            <a:srgbClr val="1C48E2"/>
          </a:solidFill>
          <a:ln w="4167" cap="flat">
            <a:noFill/>
            <a:prstDash val="solid"/>
            <a:miter/>
          </a:ln>
        </p:spPr>
        <p:txBody>
          <a:bodyPr rtlCol="0" anchor="ctr"/>
          <a:lstStyle/>
          <a:p>
            <a:endParaRPr lang="ko-KR" altLang="en-US"/>
          </a:p>
        </p:txBody>
      </p:sp>
      <p:cxnSp>
        <p:nvCxnSpPr>
          <p:cNvPr id="106" name="직선 연결선 105">
            <a:extLst>
              <a:ext uri="{FF2B5EF4-FFF2-40B4-BE49-F238E27FC236}">
                <a16:creationId xmlns:a16="http://schemas.microsoft.com/office/drawing/2014/main" id="{D0279C1D-B893-B7B8-0F33-A5293BD51C47}"/>
              </a:ext>
            </a:extLst>
          </p:cNvPr>
          <p:cNvCxnSpPr/>
          <p:nvPr/>
        </p:nvCxnSpPr>
        <p:spPr>
          <a:xfrm>
            <a:off x="561788" y="5766179"/>
            <a:ext cx="2616293" cy="0"/>
          </a:xfrm>
          <a:prstGeom prst="line">
            <a:avLst/>
          </a:prstGeom>
          <a:ln w="12700">
            <a:solidFill>
              <a:srgbClr val="1C48E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357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242429331"/>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간편결제 개요 및 시장 현황</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이슈</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0" dirty="0">
                          <a:ln>
                            <a:solidFill>
                              <a:schemeClr val="accent1">
                                <a:alpha val="0"/>
                              </a:schemeClr>
                            </a:solidFill>
                          </a:ln>
                          <a:solidFill>
                            <a:srgbClr val="00338D"/>
                          </a:solidFill>
                          <a:latin typeface="+mn-lt"/>
                        </a:rPr>
                        <a:t>8</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rPr>
                        <a:t>국내 간편결제 시장 주요 플레이어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0" dirty="0">
                          <a:ln>
                            <a:solidFill>
                              <a:schemeClr val="accent1">
                                <a:alpha val="0"/>
                              </a:schemeClr>
                            </a:solidFill>
                          </a:ln>
                          <a:solidFill>
                            <a:schemeClr val="tx2"/>
                          </a:solidFill>
                          <a:latin typeface="+mn-lt"/>
                        </a:rPr>
                        <a:t>22</a:t>
                      </a:r>
                      <a:endParaRPr lang="en-GB" sz="1500" b="0" dirty="0">
                        <a:ln>
                          <a:solidFill>
                            <a:schemeClr val="accent1">
                              <a:alpha val="0"/>
                            </a:schemeClr>
                          </a:solidFill>
                        </a:ln>
                        <a:solidFill>
                          <a:schemeClr val="tx2"/>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IV.</a:t>
                      </a:r>
                      <a:endParaRPr kumimoji="0" lang="en-GB"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1" dirty="0">
                          <a:ln>
                            <a:solidFill>
                              <a:schemeClr val="accent1">
                                <a:alpha val="0"/>
                              </a:schemeClr>
                            </a:solidFill>
                          </a:ln>
                          <a:solidFill>
                            <a:schemeClr val="bg1"/>
                          </a:solidFill>
                          <a:latin typeface="+mn-lt"/>
                        </a:rPr>
                        <a:t>30</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5488321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0" marR="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pic>
        <p:nvPicPr>
          <p:cNvPr id="18" name="그림 17">
            <a:extLst>
              <a:ext uri="{FF2B5EF4-FFF2-40B4-BE49-F238E27FC236}">
                <a16:creationId xmlns:a16="http://schemas.microsoft.com/office/drawing/2014/main" id="{DE2072AD-7408-4BC9-A49A-8D7F9FD95B14}"/>
              </a:ext>
            </a:extLst>
          </p:cNvPr>
          <p:cNvPicPr>
            <a:picLocks noChangeAspect="1"/>
          </p:cNvPicPr>
          <p:nvPr/>
        </p:nvPicPr>
        <p:blipFill>
          <a:blip r:embed="rId3"/>
          <a:stretch>
            <a:fillRect/>
          </a:stretch>
        </p:blipFill>
        <p:spPr>
          <a:xfrm>
            <a:off x="488950" y="6426758"/>
            <a:ext cx="766820" cy="172800"/>
          </a:xfrm>
          <a:prstGeom prst="rect">
            <a:avLst/>
          </a:prstGeom>
        </p:spPr>
      </p:pic>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30</a:t>
            </a:fld>
            <a:endParaRPr lang="en-GB" dirty="0">
              <a:ln>
                <a:solidFill>
                  <a:schemeClr val="accent1">
                    <a:alpha val="0"/>
                  </a:schemeClr>
                </a:solidFill>
              </a:ln>
              <a:solidFill>
                <a:schemeClr val="tx2"/>
              </a:solidFill>
              <a:cs typeface="Arial" panose="020B0604020202020204" pitchFamily="34" charset="0"/>
            </a:endParaRPr>
          </a:p>
        </p:txBody>
      </p:sp>
      <p:sp>
        <p:nvSpPr>
          <p:cNvPr id="20" name="TextBox 19">
            <a:extLst>
              <a:ext uri="{FF2B5EF4-FFF2-40B4-BE49-F238E27FC236}">
                <a16:creationId xmlns:a16="http://schemas.microsoft.com/office/drawing/2014/main" id="{7497FC91-BEC0-4A35-ADBB-FD9EFE54701F}"/>
              </a:ext>
              <a:ext uri="{C183D7F6-B498-43B3-948B-1728B52AA6E4}">
                <adec:decorative xmlns:adec="http://schemas.microsoft.com/office/drawing/2017/decorative" val="1"/>
              </a:ext>
            </a:extLst>
          </p:cNvPr>
          <p:cNvSpPr txBox="1"/>
          <p:nvPr/>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2022 KPMG Samjong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947652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C0285C8C-8F68-FCFA-9258-9FCC1EE9E486}"/>
              </a:ext>
            </a:extLst>
          </p:cNvPr>
          <p:cNvSpPr/>
          <p:nvPr/>
        </p:nvSpPr>
        <p:spPr>
          <a:xfrm>
            <a:off x="488899" y="1203619"/>
            <a:ext cx="8940851" cy="805933"/>
          </a:xfrm>
          <a:prstGeom prst="rect">
            <a:avLst/>
          </a:prstGeom>
          <a:solidFill>
            <a:srgbClr val="1C48E2"/>
          </a:solidFill>
          <a:ln>
            <a:noFill/>
          </a:ln>
        </p:spPr>
        <p:style>
          <a:lnRef idx="0">
            <a:scrgbClr r="0" g="0" b="0"/>
          </a:lnRef>
          <a:fillRef idx="0">
            <a:scrgbClr r="0" g="0" b="0"/>
          </a:fillRef>
          <a:effectRef idx="0">
            <a:scrgbClr r="0" g="0" b="0"/>
          </a:effectRef>
          <a:fontRef idx="minor">
            <a:schemeClr val="lt1"/>
          </a:fontRef>
        </p:style>
        <p:txBody>
          <a:bodyPr rtlCol="0" anchor="ctr"/>
          <a:lstStyle/>
          <a:p>
            <a:pPr marL="85725">
              <a:lnSpc>
                <a:spcPct val="120000"/>
              </a:lnSpc>
            </a:pPr>
            <a:r>
              <a:rPr lang="ko-KR" altLang="en-US" sz="1400"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온라인</a:t>
            </a:r>
            <a:r>
              <a:rPr lang="en-US" altLang="ko-KR" sz="1400"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1400"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비대면 트렌드에 발맞춘 </a:t>
            </a:r>
            <a:r>
              <a:rPr lang="ko-KR" altLang="en-US" b="1"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간편결제의 성장 </a:t>
            </a:r>
            <a:endParaRPr lang="ko-KR" altLang="en-US" sz="1400" b="1"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p:txBody>
          <a:bodyPr/>
          <a:lstStyle/>
          <a:p>
            <a:pPr marL="0" marR="0" lvl="0" indent="0" defTabSz="914400" eaLnBrk="1" fontAlgn="auto" latinLnBrk="1" hangingPunct="1">
              <a:lnSpc>
                <a:spcPct val="100000"/>
              </a:lnSpc>
              <a:spcBef>
                <a:spcPts val="0"/>
              </a:spcBef>
              <a:spcAft>
                <a:spcPts val="600"/>
              </a:spcAft>
              <a:buClrTx/>
              <a:buSzTx/>
              <a:buFontTx/>
              <a:buNone/>
              <a:tabLst/>
              <a:defRPr/>
            </a:pPr>
            <a:r>
              <a:rPr lang="en-US" altLang="ko-KR" dirty="0"/>
              <a:t>IV</a:t>
            </a:r>
            <a:r>
              <a:rPr kumimoji="0" lang="en-US" altLang="ko-KR" sz="1200" b="0" i="0" u="none" strike="noStrike" kern="0" cap="none" spc="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a:t>
            </a:r>
            <a:r>
              <a:rPr kumimoji="0" lang="ko-KR" altLang="en-US" sz="1200" b="0" i="0" u="none" strike="noStrike" kern="0" cap="none" spc="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 결론 및 시사점</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p:txBody>
          <a:bodyPr/>
          <a:lstStyle/>
          <a:p>
            <a:pPr marL="0" marR="0" lvl="0" indent="0" defTabSz="91440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Key Takeaways</a:t>
            </a:r>
            <a:endPar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endParaRPr>
          </a:p>
        </p:txBody>
      </p:sp>
      <p:sp>
        <p:nvSpPr>
          <p:cNvPr id="63" name="TextBox 62">
            <a:extLst>
              <a:ext uri="{FF2B5EF4-FFF2-40B4-BE49-F238E27FC236}">
                <a16:creationId xmlns:a16="http://schemas.microsoft.com/office/drawing/2014/main" id="{D3613C38-D087-48A7-83CE-0AD6C0E0EB71}"/>
              </a:ext>
            </a:extLst>
          </p:cNvPr>
          <p:cNvSpPr txBox="1"/>
          <p:nvPr/>
        </p:nvSpPr>
        <p:spPr>
          <a:xfrm>
            <a:off x="489000"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23" name="그룹 22">
            <a:extLst>
              <a:ext uri="{FF2B5EF4-FFF2-40B4-BE49-F238E27FC236}">
                <a16:creationId xmlns:a16="http://schemas.microsoft.com/office/drawing/2014/main" id="{082C1CFE-6016-357B-EA75-BBF4C7338C5E}"/>
              </a:ext>
            </a:extLst>
          </p:cNvPr>
          <p:cNvGrpSpPr/>
          <p:nvPr/>
        </p:nvGrpSpPr>
        <p:grpSpPr>
          <a:xfrm>
            <a:off x="3562917" y="2174974"/>
            <a:ext cx="2873733" cy="712155"/>
            <a:chOff x="534625" y="2116697"/>
            <a:chExt cx="2720761" cy="712155"/>
          </a:xfrm>
        </p:grpSpPr>
        <p:sp>
          <p:nvSpPr>
            <p:cNvPr id="5" name="TextBox 4">
              <a:extLst>
                <a:ext uri="{FF2B5EF4-FFF2-40B4-BE49-F238E27FC236}">
                  <a16:creationId xmlns:a16="http://schemas.microsoft.com/office/drawing/2014/main" id="{C3BB8D95-B37B-D760-F917-EB8633CBCDBE}"/>
                </a:ext>
              </a:extLst>
            </p:cNvPr>
            <p:cNvSpPr txBox="1"/>
            <p:nvPr/>
          </p:nvSpPr>
          <p:spPr>
            <a:xfrm>
              <a:off x="667677" y="2166555"/>
              <a:ext cx="2587709" cy="662297"/>
            </a:xfrm>
            <a:prstGeom prst="rect">
              <a:avLst/>
            </a:prstGeom>
            <a:noFill/>
          </p:spPr>
          <p:txBody>
            <a:bodyPr wrap="square">
              <a:spAutoFit/>
            </a:bodyPr>
            <a:lstStyle/>
            <a:p>
              <a:pPr marR="0" lvl="0" defTabSz="914400" rtl="0" eaLnBrk="1" fontAlgn="auto" latinLnBrk="0" hangingPunct="1">
                <a:lnSpc>
                  <a:spcPct val="120000"/>
                </a:lnSpc>
                <a:spcBef>
                  <a:spcPts val="600"/>
                </a:spcBef>
                <a:spcAft>
                  <a:spcPts val="600"/>
                </a:spcAft>
                <a:buClr>
                  <a:schemeClr val="accent1"/>
                </a:buClr>
                <a:buSzTx/>
                <a:tabLst/>
                <a:defRPr/>
              </a:pPr>
              <a:r>
                <a:rPr kumimoji="0" lang="ko-KR" altLang="en-US" sz="105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플랫폼 경제 활성화</a:t>
              </a:r>
              <a:r>
                <a:rPr kumimoji="0" lang="en-US" altLang="ko-KR" sz="105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비대면 문화의 일상화</a:t>
              </a:r>
              <a:r>
                <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등으로 전자적으로 이루어지는 금융 서비스는 일반화됨</a:t>
              </a:r>
              <a:endPar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sp>
          <p:nvSpPr>
            <p:cNvPr id="13" name="TextBox 12">
              <a:extLst>
                <a:ext uri="{FF2B5EF4-FFF2-40B4-BE49-F238E27FC236}">
                  <a16:creationId xmlns:a16="http://schemas.microsoft.com/office/drawing/2014/main" id="{8DB00F83-99A9-0E10-3291-7EEF21640ACF}"/>
                </a:ext>
              </a:extLst>
            </p:cNvPr>
            <p:cNvSpPr txBox="1"/>
            <p:nvPr/>
          </p:nvSpPr>
          <p:spPr>
            <a:xfrm>
              <a:off x="534625" y="2116697"/>
              <a:ext cx="114907" cy="590787"/>
            </a:xfrm>
            <a:prstGeom prst="rect">
              <a:avLst/>
            </a:prstGeom>
            <a:noFill/>
          </p:spPr>
          <p:txBody>
            <a:bodyPr wrap="none" lIns="0" tIns="0" rIns="0" bIns="0" rtlCol="0">
              <a:spAutoFit/>
            </a:bodyPr>
            <a:lstStyle/>
            <a:p>
              <a:pPr algn="l"/>
              <a:r>
                <a:rPr lang="en-US" altLang="ko-KR" sz="2800" dirty="0">
                  <a:ln>
                    <a:solidFill>
                      <a:schemeClr val="tx2">
                        <a:alpha val="0"/>
                      </a:schemeClr>
                    </a:solidFill>
                  </a:ln>
                  <a:solidFill>
                    <a:srgbClr val="1C48E2"/>
                  </a:solidFill>
                  <a:latin typeface="KPMG Bold" panose="020B0803030202040204" pitchFamily="34" charset="0"/>
                  <a:ea typeface="KoPub돋움체 Medium" panose="00000600000000000000" pitchFamily="2" charset="-127"/>
                  <a:cs typeface="Univers for KPMG"/>
                </a:rPr>
                <a:t>1</a:t>
              </a:r>
              <a:endParaRPr lang="ko-KR" altLang="en-US" sz="2800" dirty="0" err="1">
                <a:ln>
                  <a:solidFill>
                    <a:schemeClr val="tx2">
                      <a:alpha val="0"/>
                    </a:schemeClr>
                  </a:solidFill>
                </a:ln>
                <a:solidFill>
                  <a:srgbClr val="1C48E2"/>
                </a:solidFill>
                <a:latin typeface="KPMG Bold" panose="020B0803030202040204" pitchFamily="34" charset="0"/>
                <a:ea typeface="KoPub돋움체 Medium" panose="00000600000000000000" pitchFamily="2" charset="-127"/>
                <a:cs typeface="Univers for KPMG"/>
              </a:endParaRPr>
            </a:p>
          </p:txBody>
        </p:sp>
        <p:cxnSp>
          <p:nvCxnSpPr>
            <p:cNvPr id="12" name="직선 연결선 11">
              <a:extLst>
                <a:ext uri="{FF2B5EF4-FFF2-40B4-BE49-F238E27FC236}">
                  <a16:creationId xmlns:a16="http://schemas.microsoft.com/office/drawing/2014/main" id="{244B7DF8-5948-584F-44EC-A90B6C8D8FFA}"/>
                </a:ext>
              </a:extLst>
            </p:cNvPr>
            <p:cNvCxnSpPr>
              <a:cxnSpLocks/>
            </p:cNvCxnSpPr>
            <p:nvPr/>
          </p:nvCxnSpPr>
          <p:spPr>
            <a:xfrm flipH="1">
              <a:off x="775266" y="2181513"/>
              <a:ext cx="2419124"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2" name="그룹 91">
            <a:extLst>
              <a:ext uri="{FF2B5EF4-FFF2-40B4-BE49-F238E27FC236}">
                <a16:creationId xmlns:a16="http://schemas.microsoft.com/office/drawing/2014/main" id="{AA540C16-4536-97DF-6B67-CA0E77FA637C}"/>
              </a:ext>
            </a:extLst>
          </p:cNvPr>
          <p:cNvGrpSpPr/>
          <p:nvPr/>
        </p:nvGrpSpPr>
        <p:grpSpPr>
          <a:xfrm>
            <a:off x="6682624" y="2196240"/>
            <a:ext cx="2840756" cy="1091306"/>
            <a:chOff x="6682624" y="2196240"/>
            <a:chExt cx="2840756" cy="1091306"/>
          </a:xfrm>
        </p:grpSpPr>
        <p:sp>
          <p:nvSpPr>
            <p:cNvPr id="15" name="TextBox 14">
              <a:extLst>
                <a:ext uri="{FF2B5EF4-FFF2-40B4-BE49-F238E27FC236}">
                  <a16:creationId xmlns:a16="http://schemas.microsoft.com/office/drawing/2014/main" id="{37993119-7819-D242-996E-86F726691B8D}"/>
                </a:ext>
              </a:extLst>
            </p:cNvPr>
            <p:cNvSpPr txBox="1"/>
            <p:nvPr/>
          </p:nvSpPr>
          <p:spPr>
            <a:xfrm>
              <a:off x="6776644" y="2237450"/>
              <a:ext cx="2746736" cy="1050096"/>
            </a:xfrm>
            <a:prstGeom prst="rect">
              <a:avLst/>
            </a:prstGeom>
            <a:noFill/>
          </p:spPr>
          <p:txBody>
            <a:bodyPr wrap="square">
              <a:spAutoFit/>
            </a:bodyPr>
            <a:lstStyle/>
            <a:p>
              <a:pPr marR="0" lvl="0" defTabSz="914400" rtl="0" eaLnBrk="1" fontAlgn="auto" latinLnBrk="0" hangingPunct="1">
                <a:lnSpc>
                  <a:spcPct val="120000"/>
                </a:lnSpc>
                <a:spcBef>
                  <a:spcPts val="600"/>
                </a:spcBef>
                <a:spcAft>
                  <a:spcPts val="600"/>
                </a:spcAft>
                <a:buClr>
                  <a:schemeClr val="accent1"/>
                </a:buClr>
                <a:buSzTx/>
                <a:tabLst/>
                <a:defRPr/>
              </a:pP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온라인을 통한 경제 활동이 확산되면서 기업들은 오프라인처럼 </a:t>
              </a:r>
              <a:r>
                <a:rPr lang="ko-KR" altLang="en-US" sz="1050" dirty="0">
                  <a:ln>
                    <a:solidFill>
                      <a:srgbClr val="1E49E2">
                        <a:alpha val="0"/>
                      </a:srgbClr>
                    </a:solidFill>
                  </a:ln>
                  <a:solidFill>
                    <a:schemeClr val="accent1"/>
                  </a:solidFill>
                  <a:latin typeface="KoPub돋움체 Medium" panose="02020603020101020101" pitchFamily="18" charset="-127"/>
                  <a:ea typeface="KoPub돋움체 Medium" panose="02020603020101020101" pitchFamily="18" charset="-127"/>
                </a:rPr>
                <a:t>온라인에서도 소비에서 결제까지</a:t>
              </a:r>
              <a:r>
                <a:rPr lang="en-US" altLang="ko-KR" sz="1050" dirty="0">
                  <a:ln>
                    <a:solidFill>
                      <a:srgbClr val="1E49E2">
                        <a:alpha val="0"/>
                      </a:srgb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chemeClr val="accent1"/>
                  </a:solidFill>
                  <a:latin typeface="KoPub돋움체 Medium" panose="02020603020101020101" pitchFamily="18" charset="-127"/>
                  <a:ea typeface="KoPub돋움체 Medium" panose="02020603020101020101" pitchFamily="18" charset="-127"/>
                </a:rPr>
                <a:t>엔드 투 엔드</a:t>
              </a:r>
              <a:r>
                <a:rPr lang="en-US" altLang="ko-KR" sz="1050" dirty="0">
                  <a:ln>
                    <a:solidFill>
                      <a:srgbClr val="1E49E2">
                        <a:alpha val="0"/>
                      </a:srgbClr>
                    </a:solidFill>
                  </a:ln>
                  <a:solidFill>
                    <a:schemeClr val="accent1"/>
                  </a:solidFill>
                  <a:latin typeface="KoPub돋움체 Medium" panose="02020603020101020101" pitchFamily="18" charset="-127"/>
                  <a:ea typeface="KoPub돋움체 Medium" panose="02020603020101020101" pitchFamily="18" charset="-127"/>
                </a:rPr>
                <a:t>(End-to-End)</a:t>
              </a:r>
              <a:r>
                <a:rPr lang="ko-KR" altLang="en-US" sz="1050" dirty="0">
                  <a:ln>
                    <a:solidFill>
                      <a:srgbClr val="1E49E2">
                        <a:alpha val="0"/>
                      </a:srgbClr>
                    </a:solidFill>
                  </a:ln>
                  <a:solidFill>
                    <a:schemeClr val="accent1"/>
                  </a:solidFill>
                  <a:latin typeface="KoPub돋움체 Medium" panose="02020603020101020101" pitchFamily="18" charset="-127"/>
                  <a:ea typeface="KoPub돋움체 Medium" panose="02020603020101020101" pitchFamily="18" charset="-127"/>
                </a:rPr>
                <a:t>의 과정이 끊김 없이</a:t>
              </a:r>
              <a:r>
                <a:rPr lang="en-US" altLang="ko-KR" sz="1050" dirty="0">
                  <a:ln>
                    <a:solidFill>
                      <a:srgbClr val="1E49E2">
                        <a:alpha val="0"/>
                      </a:srgbClr>
                    </a:solidFill>
                  </a:ln>
                  <a:solidFill>
                    <a:schemeClr val="accent1"/>
                  </a:solidFill>
                  <a:latin typeface="KoPub돋움체 Medium" panose="02020603020101020101" pitchFamily="18" charset="-127"/>
                  <a:ea typeface="KoPub돋움체 Medium" panose="02020603020101020101" pitchFamily="18" charset="-127"/>
                </a:rPr>
                <a:t>(Seamless) </a:t>
              </a:r>
              <a:r>
                <a:rPr lang="ko-KR" altLang="en-US" sz="1050" dirty="0">
                  <a:ln>
                    <a:solidFill>
                      <a:srgbClr val="1E49E2">
                        <a:alpha val="0"/>
                      </a:srgbClr>
                    </a:solidFill>
                  </a:ln>
                  <a:solidFill>
                    <a:schemeClr val="accent1"/>
                  </a:solidFill>
                  <a:latin typeface="KoPub돋움체 Medium" panose="02020603020101020101" pitchFamily="18" charset="-127"/>
                  <a:ea typeface="KoPub돋움체 Medium" panose="02020603020101020101" pitchFamily="18" charset="-127"/>
                </a:rPr>
                <a:t>이루어지도록 환경을 조성하는 것이 중요</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해짐</a:t>
              </a:r>
              <a:endPar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cxnSp>
          <p:nvCxnSpPr>
            <p:cNvPr id="7" name="직선 연결선 6">
              <a:extLst>
                <a:ext uri="{FF2B5EF4-FFF2-40B4-BE49-F238E27FC236}">
                  <a16:creationId xmlns:a16="http://schemas.microsoft.com/office/drawing/2014/main" id="{4805484B-51D5-5856-1924-7940BB5E4FC2}"/>
                </a:ext>
              </a:extLst>
            </p:cNvPr>
            <p:cNvCxnSpPr>
              <a:cxnSpLocks/>
            </p:cNvCxnSpPr>
            <p:nvPr/>
          </p:nvCxnSpPr>
          <p:spPr>
            <a:xfrm flipH="1">
              <a:off x="6888480" y="2245958"/>
              <a:ext cx="254127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82AAD5F-6CC0-8DB1-9DF1-CD9E87D1FC27}"/>
                </a:ext>
              </a:extLst>
            </p:cNvPr>
            <p:cNvSpPr txBox="1"/>
            <p:nvPr/>
          </p:nvSpPr>
          <p:spPr>
            <a:xfrm>
              <a:off x="6682624" y="2196240"/>
              <a:ext cx="108724" cy="590787"/>
            </a:xfrm>
            <a:prstGeom prst="rect">
              <a:avLst/>
            </a:prstGeom>
            <a:noFill/>
          </p:spPr>
          <p:txBody>
            <a:bodyPr wrap="none" lIns="0" tIns="0" rIns="0" bIns="0" rtlCol="0">
              <a:spAutoFit/>
            </a:bodyPr>
            <a:lstStyle/>
            <a:p>
              <a:pPr algn="l"/>
              <a:r>
                <a:rPr lang="en-US" altLang="ko-KR" sz="2800" dirty="0">
                  <a:ln>
                    <a:solidFill>
                      <a:schemeClr val="tx2">
                        <a:alpha val="0"/>
                      </a:schemeClr>
                    </a:solidFill>
                  </a:ln>
                  <a:solidFill>
                    <a:srgbClr val="1C48E2"/>
                  </a:solidFill>
                  <a:latin typeface="KPMG Bold" panose="020B0803030202040204" pitchFamily="34" charset="0"/>
                  <a:ea typeface="KoPub돋움체 Medium" panose="00000600000000000000" pitchFamily="2" charset="-127"/>
                  <a:cs typeface="Univers for KPMG"/>
                </a:rPr>
                <a:t>2</a:t>
              </a:r>
              <a:endParaRPr lang="ko-KR" altLang="en-US" sz="2800" dirty="0" err="1">
                <a:ln>
                  <a:solidFill>
                    <a:schemeClr val="tx2">
                      <a:alpha val="0"/>
                    </a:schemeClr>
                  </a:solidFill>
                </a:ln>
                <a:solidFill>
                  <a:srgbClr val="1C48E2"/>
                </a:solidFill>
                <a:latin typeface="KPMG Bold" panose="020B0803030202040204" pitchFamily="34" charset="0"/>
                <a:ea typeface="KoPub돋움체 Medium" panose="00000600000000000000" pitchFamily="2" charset="-127"/>
                <a:cs typeface="Univers for KPMG"/>
              </a:endParaRPr>
            </a:p>
          </p:txBody>
        </p:sp>
      </p:grpSp>
      <p:grpSp>
        <p:nvGrpSpPr>
          <p:cNvPr id="91" name="그룹 90">
            <a:extLst>
              <a:ext uri="{FF2B5EF4-FFF2-40B4-BE49-F238E27FC236}">
                <a16:creationId xmlns:a16="http://schemas.microsoft.com/office/drawing/2014/main" id="{50C919A6-6EE1-55F6-CF0D-5300CF6AB4B9}"/>
              </a:ext>
            </a:extLst>
          </p:cNvPr>
          <p:cNvGrpSpPr/>
          <p:nvPr/>
        </p:nvGrpSpPr>
        <p:grpSpPr>
          <a:xfrm>
            <a:off x="488897" y="3563995"/>
            <a:ext cx="2921262" cy="897406"/>
            <a:chOff x="488897" y="3563995"/>
            <a:chExt cx="2921262" cy="897406"/>
          </a:xfrm>
        </p:grpSpPr>
        <p:sp>
          <p:nvSpPr>
            <p:cNvPr id="19" name="TextBox 18">
              <a:extLst>
                <a:ext uri="{FF2B5EF4-FFF2-40B4-BE49-F238E27FC236}">
                  <a16:creationId xmlns:a16="http://schemas.microsoft.com/office/drawing/2014/main" id="{BFEE2FF1-CFEE-2117-FA3B-D3BBF22280CC}"/>
                </a:ext>
              </a:extLst>
            </p:cNvPr>
            <p:cNvSpPr txBox="1"/>
            <p:nvPr/>
          </p:nvSpPr>
          <p:spPr>
            <a:xfrm>
              <a:off x="581891" y="3605205"/>
              <a:ext cx="2828268" cy="856196"/>
            </a:xfrm>
            <a:prstGeom prst="rect">
              <a:avLst/>
            </a:prstGeom>
            <a:noFill/>
          </p:spPr>
          <p:txBody>
            <a:bodyPr wrap="square">
              <a:spAutoFit/>
            </a:bodyPr>
            <a:lstStyle/>
            <a:p>
              <a:pPr marR="0" lvl="0" defTabSz="914400" rtl="0" eaLnBrk="1" fontAlgn="auto" latinLnBrk="0" hangingPunct="1">
                <a:lnSpc>
                  <a:spcPct val="120000"/>
                </a:lnSpc>
                <a:spcBef>
                  <a:spcPts val="600"/>
                </a:spcBef>
                <a:spcAft>
                  <a:spcPts val="600"/>
                </a:spcAft>
                <a:buClr>
                  <a:schemeClr val="accent1"/>
                </a:buClr>
                <a:buSzTx/>
                <a:tabLst/>
                <a:defRPr/>
              </a:pP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지급결제 서비스는 가장 기본적이고 보편적으로 사용하는 금융 서비스로</a:t>
              </a:r>
              <a:r>
                <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상품이나 서비스의 실질적 구매까지 이어지게 하는 첫 단계이자 핵심 단계</a:t>
              </a:r>
              <a:endPar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cxnSp>
          <p:nvCxnSpPr>
            <p:cNvPr id="11" name="직선 연결선 10">
              <a:extLst>
                <a:ext uri="{FF2B5EF4-FFF2-40B4-BE49-F238E27FC236}">
                  <a16:creationId xmlns:a16="http://schemas.microsoft.com/office/drawing/2014/main" id="{9933BCCC-628C-DCFE-EFCB-7DBE2EE05EEB}"/>
                </a:ext>
              </a:extLst>
            </p:cNvPr>
            <p:cNvCxnSpPr>
              <a:cxnSpLocks/>
            </p:cNvCxnSpPr>
            <p:nvPr/>
          </p:nvCxnSpPr>
          <p:spPr>
            <a:xfrm flipH="1">
              <a:off x="687977" y="3613713"/>
              <a:ext cx="256004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C0AD709-1E3B-8B80-4C9E-EC0A53A6C9D4}"/>
                </a:ext>
              </a:extLst>
            </p:cNvPr>
            <p:cNvSpPr txBox="1"/>
            <p:nvPr/>
          </p:nvSpPr>
          <p:spPr>
            <a:xfrm>
              <a:off x="488897" y="3563995"/>
              <a:ext cx="125465" cy="430887"/>
            </a:xfrm>
            <a:prstGeom prst="rect">
              <a:avLst/>
            </a:prstGeom>
            <a:noFill/>
          </p:spPr>
          <p:txBody>
            <a:bodyPr wrap="none" lIns="0" tIns="0" rIns="0" bIns="0" rtlCol="0">
              <a:spAutoFit/>
            </a:bodyPr>
            <a:lstStyle/>
            <a:p>
              <a:pPr algn="l"/>
              <a:r>
                <a:rPr lang="en-US" altLang="ko-KR" sz="2800" dirty="0">
                  <a:ln>
                    <a:solidFill>
                      <a:schemeClr val="tx2">
                        <a:alpha val="0"/>
                      </a:schemeClr>
                    </a:solidFill>
                  </a:ln>
                  <a:solidFill>
                    <a:srgbClr val="1C48E2"/>
                  </a:solidFill>
                  <a:latin typeface="KPMG Bold" panose="020B0803030202040204" pitchFamily="34" charset="0"/>
                  <a:ea typeface="KoPub돋움체 Medium" panose="00000600000000000000" pitchFamily="2" charset="-127"/>
                  <a:cs typeface="Univers for KPMG"/>
                </a:rPr>
                <a:t>3</a:t>
              </a:r>
              <a:endParaRPr lang="ko-KR" altLang="en-US" sz="2800" dirty="0" err="1">
                <a:ln>
                  <a:solidFill>
                    <a:schemeClr val="tx2">
                      <a:alpha val="0"/>
                    </a:schemeClr>
                  </a:solidFill>
                </a:ln>
                <a:solidFill>
                  <a:srgbClr val="1C48E2"/>
                </a:solidFill>
                <a:latin typeface="KPMG Bold" panose="020B0803030202040204" pitchFamily="34" charset="0"/>
                <a:ea typeface="KoPub돋움체 Medium" panose="00000600000000000000" pitchFamily="2" charset="-127"/>
                <a:cs typeface="Univers for KPMG"/>
              </a:endParaRPr>
            </a:p>
          </p:txBody>
        </p:sp>
      </p:grpSp>
      <p:sp>
        <p:nvSpPr>
          <p:cNvPr id="22" name="TextBox 21">
            <a:extLst>
              <a:ext uri="{FF2B5EF4-FFF2-40B4-BE49-F238E27FC236}">
                <a16:creationId xmlns:a16="http://schemas.microsoft.com/office/drawing/2014/main" id="{A965EB89-ED93-93F2-E048-B9272EE8C178}"/>
              </a:ext>
            </a:extLst>
          </p:cNvPr>
          <p:cNvSpPr txBox="1"/>
          <p:nvPr/>
        </p:nvSpPr>
        <p:spPr>
          <a:xfrm>
            <a:off x="614363" y="4594233"/>
            <a:ext cx="2595561" cy="567784"/>
          </a:xfrm>
          <a:prstGeom prst="rect">
            <a:avLst/>
          </a:prstGeom>
          <a:noFill/>
        </p:spPr>
        <p:txBody>
          <a:bodyPr wrap="square">
            <a:spAutoFit/>
          </a:bodyPr>
          <a:lstStyle>
            <a:defPPr>
              <a:defRPr lang="en-US"/>
            </a:defPPr>
            <a:lvl1pPr marL="171450" marR="0" lvl="0" indent="-171450" fontAlgn="auto">
              <a:lnSpc>
                <a:spcPct val="110000"/>
              </a:lnSpc>
              <a:spcBef>
                <a:spcPts val="600"/>
              </a:spcBef>
              <a:spcAft>
                <a:spcPts val="600"/>
              </a:spcAft>
              <a:buClr>
                <a:schemeClr val="accent1"/>
              </a:buClr>
              <a:buSzTx/>
              <a:buFont typeface="Arial" panose="020B0604020202020204" pitchFamily="34" charset="0"/>
              <a:buChar char="−"/>
              <a:tabLst/>
              <a:defRPr sz="100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defRPr>
            </a:lvl1pPr>
          </a:lstStyle>
          <a:p>
            <a:r>
              <a:rPr lang="ko-KR" altLang="en-US" sz="950" dirty="0"/>
              <a:t>즉</a:t>
            </a:r>
            <a:r>
              <a:rPr lang="en-US" altLang="ko-KR" sz="950" dirty="0"/>
              <a:t>, </a:t>
            </a:r>
            <a:r>
              <a:rPr lang="ko-KR" altLang="en-US" sz="950" dirty="0"/>
              <a:t>온라인 시장에서 결제하는 행위 자체가 소비의 시작점으로써 갖는 게이트웨이</a:t>
            </a:r>
            <a:r>
              <a:rPr lang="en-US" altLang="ko-KR" sz="950" dirty="0"/>
              <a:t>(Gateway)</a:t>
            </a:r>
            <a:r>
              <a:rPr lang="ko-KR" altLang="en-US" sz="950" dirty="0"/>
              <a:t>적인 성격이 강함</a:t>
            </a:r>
          </a:p>
        </p:txBody>
      </p:sp>
      <p:grpSp>
        <p:nvGrpSpPr>
          <p:cNvPr id="90" name="그룹 89">
            <a:extLst>
              <a:ext uri="{FF2B5EF4-FFF2-40B4-BE49-F238E27FC236}">
                <a16:creationId xmlns:a16="http://schemas.microsoft.com/office/drawing/2014/main" id="{8C26A00E-33FD-DB4C-DABD-6F54D4A39A2F}"/>
              </a:ext>
            </a:extLst>
          </p:cNvPr>
          <p:cNvGrpSpPr/>
          <p:nvPr/>
        </p:nvGrpSpPr>
        <p:grpSpPr>
          <a:xfrm>
            <a:off x="3583616" y="3564115"/>
            <a:ext cx="2961319" cy="906054"/>
            <a:chOff x="3583616" y="3564115"/>
            <a:chExt cx="2961319" cy="906054"/>
          </a:xfrm>
        </p:grpSpPr>
        <p:sp>
          <p:nvSpPr>
            <p:cNvPr id="32" name="TextBox 31">
              <a:extLst>
                <a:ext uri="{FF2B5EF4-FFF2-40B4-BE49-F238E27FC236}">
                  <a16:creationId xmlns:a16="http://schemas.microsoft.com/office/drawing/2014/main" id="{67F8AB42-3804-0C33-B57E-907DC3513464}"/>
                </a:ext>
              </a:extLst>
            </p:cNvPr>
            <p:cNvSpPr txBox="1"/>
            <p:nvPr/>
          </p:nvSpPr>
          <p:spPr>
            <a:xfrm>
              <a:off x="3716667" y="3613973"/>
              <a:ext cx="2828268" cy="856196"/>
            </a:xfrm>
            <a:prstGeom prst="rect">
              <a:avLst/>
            </a:prstGeom>
            <a:noFill/>
          </p:spPr>
          <p:txBody>
            <a:bodyPr wrap="square">
              <a:spAutoFit/>
            </a:bodyPr>
            <a:lstStyle/>
            <a:p>
              <a:pPr>
                <a:lnSpc>
                  <a:spcPct val="120000"/>
                </a:lnSpc>
                <a:spcBef>
                  <a:spcPts val="600"/>
                </a:spcBef>
                <a:spcAft>
                  <a:spcPts val="600"/>
                </a:spcAft>
                <a:buClr>
                  <a:schemeClr val="accent1"/>
                </a:buClr>
                <a:defRPr/>
              </a:pP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비금융기업들은 상대적으로 접근이 용이한 </a:t>
              </a:r>
              <a:r>
                <a:rPr lang="ko-KR" altLang="en-US" sz="1050" dirty="0">
                  <a:ln>
                    <a:solidFill>
                      <a:srgbClr val="1E49E2">
                        <a:alpha val="0"/>
                      </a:srgbClr>
                    </a:solidFill>
                  </a:ln>
                  <a:solidFill>
                    <a:schemeClr val="accent1"/>
                  </a:solidFill>
                  <a:latin typeface="KoPub돋움체 Medium" panose="02020603020101020101" pitchFamily="18" charset="-127"/>
                  <a:ea typeface="KoPub돋움체 Medium" panose="02020603020101020101" pitchFamily="18" charset="-127"/>
                </a:rPr>
                <a:t>지급결제 서비스를 시작으로 소비자에게 편의성을 제고</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할 수 있으며</a:t>
              </a:r>
              <a:r>
                <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chemeClr val="accent1"/>
                  </a:solidFill>
                  <a:latin typeface="KoPub돋움체 Medium" panose="02020603020101020101" pitchFamily="18" charset="-127"/>
                  <a:ea typeface="KoPub돋움체 Medium" panose="02020603020101020101" pitchFamily="18" charset="-127"/>
                </a:rPr>
                <a:t>결제 데이터를 기반으로 새로운 서비스를 준비할 수 있는 기회</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로 활용 가능</a:t>
              </a:r>
              <a:endPar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sp>
          <p:nvSpPr>
            <p:cNvPr id="33" name="TextBox 32">
              <a:extLst>
                <a:ext uri="{FF2B5EF4-FFF2-40B4-BE49-F238E27FC236}">
                  <a16:creationId xmlns:a16="http://schemas.microsoft.com/office/drawing/2014/main" id="{54D83019-5016-E90C-6002-4428CCB2060B}"/>
                </a:ext>
              </a:extLst>
            </p:cNvPr>
            <p:cNvSpPr txBox="1"/>
            <p:nvPr/>
          </p:nvSpPr>
          <p:spPr>
            <a:xfrm>
              <a:off x="3583616" y="3564115"/>
              <a:ext cx="141064" cy="430887"/>
            </a:xfrm>
            <a:prstGeom prst="rect">
              <a:avLst/>
            </a:prstGeom>
            <a:noFill/>
          </p:spPr>
          <p:txBody>
            <a:bodyPr wrap="none" lIns="0" tIns="0" rIns="0" bIns="0" rtlCol="0">
              <a:spAutoFit/>
            </a:bodyPr>
            <a:lstStyle/>
            <a:p>
              <a:pPr algn="l"/>
              <a:r>
                <a:rPr lang="en-US" altLang="ko-KR" sz="2800" dirty="0">
                  <a:ln>
                    <a:solidFill>
                      <a:schemeClr val="tx2">
                        <a:alpha val="0"/>
                      </a:schemeClr>
                    </a:solidFill>
                  </a:ln>
                  <a:solidFill>
                    <a:srgbClr val="1C48E2"/>
                  </a:solidFill>
                  <a:latin typeface="KPMG Bold" panose="020B0803030202040204" pitchFamily="34" charset="0"/>
                  <a:ea typeface="KoPub돋움체 Medium" panose="00000600000000000000" pitchFamily="2" charset="-127"/>
                  <a:cs typeface="Univers for KPMG"/>
                </a:rPr>
                <a:t>4</a:t>
              </a:r>
              <a:endParaRPr lang="ko-KR" altLang="en-US" sz="2800" dirty="0" err="1">
                <a:ln>
                  <a:solidFill>
                    <a:schemeClr val="tx2">
                      <a:alpha val="0"/>
                    </a:schemeClr>
                  </a:solidFill>
                </a:ln>
                <a:solidFill>
                  <a:srgbClr val="1C48E2"/>
                </a:solidFill>
                <a:latin typeface="KPMG Bold" panose="020B0803030202040204" pitchFamily="34" charset="0"/>
                <a:ea typeface="KoPub돋움체 Medium" panose="00000600000000000000" pitchFamily="2" charset="-127"/>
                <a:cs typeface="Univers for KPMG"/>
              </a:endParaRPr>
            </a:p>
          </p:txBody>
        </p:sp>
        <p:cxnSp>
          <p:nvCxnSpPr>
            <p:cNvPr id="35" name="직선 연결선 34">
              <a:extLst>
                <a:ext uri="{FF2B5EF4-FFF2-40B4-BE49-F238E27FC236}">
                  <a16:creationId xmlns:a16="http://schemas.microsoft.com/office/drawing/2014/main" id="{D7601430-689C-FDC7-2C03-13546AD89129}"/>
                </a:ext>
              </a:extLst>
            </p:cNvPr>
            <p:cNvCxnSpPr>
              <a:cxnSpLocks/>
            </p:cNvCxnSpPr>
            <p:nvPr/>
          </p:nvCxnSpPr>
          <p:spPr>
            <a:xfrm flipH="1">
              <a:off x="3823063" y="3618298"/>
              <a:ext cx="2539637"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05461CEC-EE1D-ACC9-F1A2-EF31554F577F}"/>
              </a:ext>
            </a:extLst>
          </p:cNvPr>
          <p:cNvSpPr txBox="1"/>
          <p:nvPr/>
        </p:nvSpPr>
        <p:spPr>
          <a:xfrm>
            <a:off x="3494312" y="4605625"/>
            <a:ext cx="2895525" cy="1364925"/>
          </a:xfrm>
          <a:prstGeom prst="rect">
            <a:avLst/>
          </a:prstGeom>
          <a:noFill/>
        </p:spPr>
        <p:txBody>
          <a:bodyPr wrap="square">
            <a:spAutoFit/>
          </a:bodyPr>
          <a:lstStyle>
            <a:defPPr>
              <a:defRPr lang="en-US"/>
            </a:defPPr>
            <a:lvl1pPr marL="171450" marR="0" lvl="0" indent="-171450" fontAlgn="auto">
              <a:lnSpc>
                <a:spcPct val="120000"/>
              </a:lnSpc>
              <a:spcBef>
                <a:spcPts val="600"/>
              </a:spcBef>
              <a:spcAft>
                <a:spcPts val="600"/>
              </a:spcAft>
              <a:buClr>
                <a:schemeClr val="accent1"/>
              </a:buClr>
              <a:buSzTx/>
              <a:buFont typeface="Arial" panose="020B0604020202020204" pitchFamily="34" charset="0"/>
              <a:buChar char="−"/>
              <a:tabLst/>
              <a:defRPr sz="100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defRPr>
            </a:lvl1pPr>
          </a:lstStyle>
          <a:p>
            <a:pPr>
              <a:lnSpc>
                <a:spcPct val="110000"/>
              </a:lnSpc>
            </a:pPr>
            <a:r>
              <a:rPr lang="ko-KR" altLang="en-US" sz="950" dirty="0"/>
              <a:t>이 같은 간편결제의 확장성과 잠재력에 주목하며 유통</a:t>
            </a:r>
            <a:r>
              <a:rPr lang="en-US" altLang="ko-KR" sz="950" dirty="0"/>
              <a:t>, </a:t>
            </a:r>
            <a:r>
              <a:rPr lang="ko-KR" altLang="en-US" sz="950" dirty="0"/>
              <a:t>통신</a:t>
            </a:r>
            <a:r>
              <a:rPr lang="en-US" altLang="ko-KR" sz="950" dirty="0"/>
              <a:t>, </a:t>
            </a:r>
            <a:r>
              <a:rPr lang="ko-KR" altLang="en-US" sz="950" dirty="0"/>
              <a:t>배달 등 다양한 </a:t>
            </a:r>
            <a:r>
              <a:rPr lang="ko-KR" altLang="en-US" sz="950" dirty="0" err="1"/>
              <a:t>비금융</a:t>
            </a:r>
            <a:r>
              <a:rPr lang="ko-KR" altLang="en-US" sz="950" dirty="0"/>
              <a:t> 기업들이 간편결제 서비스를 제공하고 있음 </a:t>
            </a:r>
          </a:p>
          <a:p>
            <a:pPr>
              <a:lnSpc>
                <a:spcPct val="110000"/>
              </a:lnSpc>
            </a:pPr>
            <a:r>
              <a:rPr lang="ko-KR" altLang="en-US" sz="950" dirty="0"/>
              <a:t>특히 코로나</a:t>
            </a:r>
            <a:r>
              <a:rPr lang="en-US" altLang="ko-KR" sz="950" dirty="0"/>
              <a:t>19</a:t>
            </a:r>
            <a:r>
              <a:rPr lang="ko-KR" altLang="en-US" sz="950" dirty="0"/>
              <a:t>로 인해 온라인 쇼핑 거래가 크게 확대되었고</a:t>
            </a:r>
            <a:r>
              <a:rPr lang="en-US" altLang="ko-KR" sz="950" dirty="0"/>
              <a:t>, </a:t>
            </a:r>
            <a:r>
              <a:rPr lang="ko-KR" altLang="en-US" sz="950" dirty="0"/>
              <a:t>이러한 추세가 간편결제 이용을 촉진하고 간편결제 서비스 고도화</a:t>
            </a:r>
            <a:r>
              <a:rPr lang="en-US" altLang="ko-KR" sz="950" dirty="0"/>
              <a:t>, </a:t>
            </a:r>
            <a:r>
              <a:rPr lang="ko-KR" altLang="en-US" sz="950" dirty="0"/>
              <a:t>편의성 강화 및 신규 서비스 출시 등으로 이어지는 선순환 구조가 형성 </a:t>
            </a:r>
          </a:p>
        </p:txBody>
      </p:sp>
      <p:grpSp>
        <p:nvGrpSpPr>
          <p:cNvPr id="42" name="그룹 41">
            <a:extLst>
              <a:ext uri="{FF2B5EF4-FFF2-40B4-BE49-F238E27FC236}">
                <a16:creationId xmlns:a16="http://schemas.microsoft.com/office/drawing/2014/main" id="{4C6DE83E-5675-29EB-A1D9-9A46CDF3F26D}"/>
              </a:ext>
            </a:extLst>
          </p:cNvPr>
          <p:cNvGrpSpPr/>
          <p:nvPr/>
        </p:nvGrpSpPr>
        <p:grpSpPr>
          <a:xfrm>
            <a:off x="6674815" y="3564115"/>
            <a:ext cx="2969223" cy="712155"/>
            <a:chOff x="534625" y="2116697"/>
            <a:chExt cx="2969223" cy="712155"/>
          </a:xfrm>
        </p:grpSpPr>
        <p:sp>
          <p:nvSpPr>
            <p:cNvPr id="44" name="TextBox 43">
              <a:extLst>
                <a:ext uri="{FF2B5EF4-FFF2-40B4-BE49-F238E27FC236}">
                  <a16:creationId xmlns:a16="http://schemas.microsoft.com/office/drawing/2014/main" id="{75C3EB01-4602-0834-4CFD-B2737BC37184}"/>
                </a:ext>
              </a:extLst>
            </p:cNvPr>
            <p:cNvSpPr txBox="1"/>
            <p:nvPr/>
          </p:nvSpPr>
          <p:spPr>
            <a:xfrm>
              <a:off x="667676" y="2166555"/>
              <a:ext cx="2836172" cy="662297"/>
            </a:xfrm>
            <a:prstGeom prst="rect">
              <a:avLst/>
            </a:prstGeom>
            <a:noFill/>
          </p:spPr>
          <p:txBody>
            <a:bodyPr wrap="square">
              <a:spAutoFit/>
            </a:bodyPr>
            <a:lstStyle/>
            <a:p>
              <a:pPr>
                <a:lnSpc>
                  <a:spcPct val="120000"/>
                </a:lnSpc>
                <a:spcBef>
                  <a:spcPts val="600"/>
                </a:spcBef>
                <a:spcAft>
                  <a:spcPts val="600"/>
                </a:spcAft>
                <a:buClr>
                  <a:schemeClr val="accent1"/>
                </a:buClr>
                <a:defRPr/>
              </a:pPr>
              <a:r>
                <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2023</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년 상반기 중 국내 간편결제 이용 실적은 일평균 </a:t>
              </a:r>
              <a:r>
                <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2,628</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만 건</a:t>
              </a:r>
              <a:r>
                <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8,451</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억 원으로 지속 증가하는 중 </a:t>
              </a:r>
              <a:endPar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sp>
          <p:nvSpPr>
            <p:cNvPr id="46" name="TextBox 45">
              <a:extLst>
                <a:ext uri="{FF2B5EF4-FFF2-40B4-BE49-F238E27FC236}">
                  <a16:creationId xmlns:a16="http://schemas.microsoft.com/office/drawing/2014/main" id="{97F5C881-2AD2-36CC-EECF-D7B46CD988F2}"/>
                </a:ext>
              </a:extLst>
            </p:cNvPr>
            <p:cNvSpPr txBox="1"/>
            <p:nvPr/>
          </p:nvSpPr>
          <p:spPr>
            <a:xfrm>
              <a:off x="534625" y="2116697"/>
              <a:ext cx="134652" cy="430887"/>
            </a:xfrm>
            <a:prstGeom prst="rect">
              <a:avLst/>
            </a:prstGeom>
            <a:noFill/>
          </p:spPr>
          <p:txBody>
            <a:bodyPr wrap="none" lIns="0" tIns="0" rIns="0" bIns="0" rtlCol="0">
              <a:spAutoFit/>
            </a:bodyPr>
            <a:lstStyle/>
            <a:p>
              <a:pPr algn="l"/>
              <a:r>
                <a:rPr lang="en-US" altLang="ko-KR" sz="2800" dirty="0">
                  <a:ln>
                    <a:solidFill>
                      <a:schemeClr val="tx2">
                        <a:alpha val="0"/>
                      </a:schemeClr>
                    </a:solidFill>
                  </a:ln>
                  <a:solidFill>
                    <a:srgbClr val="1C48E2"/>
                  </a:solidFill>
                  <a:latin typeface="KPMG Bold" panose="020B0803030202040204" pitchFamily="34" charset="0"/>
                  <a:ea typeface="KoPub돋움체 Medium" panose="00000600000000000000" pitchFamily="2" charset="-127"/>
                  <a:cs typeface="Univers for KPMG"/>
                </a:rPr>
                <a:t>5</a:t>
              </a:r>
              <a:endParaRPr lang="ko-KR" altLang="en-US" sz="2800" dirty="0" err="1">
                <a:ln>
                  <a:solidFill>
                    <a:schemeClr val="tx2">
                      <a:alpha val="0"/>
                    </a:schemeClr>
                  </a:solidFill>
                </a:ln>
                <a:solidFill>
                  <a:srgbClr val="1C48E2"/>
                </a:solidFill>
                <a:latin typeface="KPMG Bold" panose="020B0803030202040204" pitchFamily="34" charset="0"/>
                <a:ea typeface="KoPub돋움체 Medium" panose="00000600000000000000" pitchFamily="2" charset="-127"/>
                <a:cs typeface="Univers for KPMG"/>
              </a:endParaRPr>
            </a:p>
          </p:txBody>
        </p:sp>
        <p:cxnSp>
          <p:nvCxnSpPr>
            <p:cNvPr id="48" name="직선 연결선 47">
              <a:extLst>
                <a:ext uri="{FF2B5EF4-FFF2-40B4-BE49-F238E27FC236}">
                  <a16:creationId xmlns:a16="http://schemas.microsoft.com/office/drawing/2014/main" id="{20F4F843-8EA2-1EE2-4C3A-BE0D90AE0712}"/>
                </a:ext>
              </a:extLst>
            </p:cNvPr>
            <p:cNvCxnSpPr>
              <a:cxnSpLocks/>
            </p:cNvCxnSpPr>
            <p:nvPr/>
          </p:nvCxnSpPr>
          <p:spPr>
            <a:xfrm flipH="1">
              <a:off x="774416" y="2170880"/>
              <a:ext cx="2515144"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DC9720D1-4D87-E959-89CD-AAFF4F8819F0}"/>
              </a:ext>
            </a:extLst>
          </p:cNvPr>
          <p:cNvSpPr txBox="1"/>
          <p:nvPr/>
        </p:nvSpPr>
        <p:spPr>
          <a:xfrm>
            <a:off x="6585511" y="4605075"/>
            <a:ext cx="2895525" cy="889411"/>
          </a:xfrm>
          <a:prstGeom prst="rect">
            <a:avLst/>
          </a:prstGeom>
          <a:noFill/>
        </p:spPr>
        <p:txBody>
          <a:bodyPr wrap="square">
            <a:spAutoFit/>
          </a:bodyPr>
          <a:lstStyle>
            <a:defPPr>
              <a:defRPr lang="en-US"/>
            </a:defPPr>
            <a:lvl1pPr marL="171450" marR="0" lvl="0" indent="-171450" fontAlgn="auto">
              <a:lnSpc>
                <a:spcPct val="120000"/>
              </a:lnSpc>
              <a:spcBef>
                <a:spcPts val="600"/>
              </a:spcBef>
              <a:spcAft>
                <a:spcPts val="600"/>
              </a:spcAft>
              <a:buClr>
                <a:schemeClr val="accent1"/>
              </a:buClr>
              <a:buSzTx/>
              <a:buFont typeface="Arial" panose="020B0604020202020204" pitchFamily="34" charset="0"/>
              <a:buChar char="−"/>
              <a:tabLst/>
              <a:defRPr sz="100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defRPr>
            </a:lvl1pPr>
          </a:lstStyle>
          <a:p>
            <a:pPr>
              <a:lnSpc>
                <a:spcPct val="110000"/>
              </a:lnSpc>
            </a:pPr>
            <a:r>
              <a:rPr lang="ko-KR" altLang="en-US" sz="950" dirty="0"/>
              <a:t>결제 편의성 제공</a:t>
            </a:r>
            <a:r>
              <a:rPr lang="en-US" altLang="ko-KR" sz="950" dirty="0"/>
              <a:t>, </a:t>
            </a:r>
            <a:r>
              <a:rPr lang="ko-KR" altLang="en-US" sz="950" dirty="0"/>
              <a:t>고객 </a:t>
            </a:r>
            <a:r>
              <a:rPr lang="ko-KR" altLang="en-US" sz="950" dirty="0" err="1"/>
              <a:t>락인</a:t>
            </a:r>
            <a:r>
              <a:rPr lang="en-US" altLang="ko-KR" sz="950" dirty="0"/>
              <a:t>(Lock-in) </a:t>
            </a:r>
            <a:r>
              <a:rPr lang="ko-KR" altLang="en-US" sz="950" dirty="0"/>
              <a:t>효과 등을 위해 수많은 기업들이 간편결제 시장에 진출하고 있는 가운데</a:t>
            </a:r>
            <a:r>
              <a:rPr lang="en-US" altLang="ko-KR" sz="950" dirty="0"/>
              <a:t>, </a:t>
            </a:r>
            <a:r>
              <a:rPr lang="ko-KR" altLang="en-US" sz="950" dirty="0"/>
              <a:t>플랫폼 내 고객 편의를 높이고 자체 데이터를 집적하고자 하는 전략의 일환으로 간편결제 서비스를 제공하고자 하는 유인은 지속될 것으로 전망</a:t>
            </a:r>
          </a:p>
        </p:txBody>
      </p:sp>
    </p:spTree>
    <p:extLst>
      <p:ext uri="{BB962C8B-B14F-4D97-AF65-F5344CB8AC3E}">
        <p14:creationId xmlns:p14="http://schemas.microsoft.com/office/powerpoint/2010/main" val="2105679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6D13602F-716E-92DE-DEBD-BD1438C8C440}"/>
              </a:ext>
            </a:extLst>
          </p:cNvPr>
          <p:cNvSpPr/>
          <p:nvPr/>
        </p:nvSpPr>
        <p:spPr>
          <a:xfrm>
            <a:off x="488898" y="1203619"/>
            <a:ext cx="8928151" cy="80417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marL="180975">
              <a:lnSpc>
                <a:spcPct val="120000"/>
              </a:lnSpc>
            </a:pPr>
            <a:r>
              <a:rPr lang="ko-KR" altLang="en-US" sz="1400"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경쟁 심화 속 시장에서 살아남을 </a:t>
            </a:r>
            <a:r>
              <a:rPr lang="ko-KR" altLang="en-US" b="1"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간편결제 강자는</a:t>
            </a:r>
            <a:r>
              <a:rPr lang="en-US" altLang="ko-KR" b="1"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 </a:t>
            </a:r>
            <a:r>
              <a:rPr lang="en-US" altLang="ko-KR" sz="1400" b="1"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(1/2)</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p:txBody>
          <a:bodyPr/>
          <a:lstStyle/>
          <a:p>
            <a:pPr marL="0" marR="0" lvl="0" indent="0" defTabSz="914400" eaLnBrk="1" fontAlgn="auto" latinLnBrk="1" hangingPunct="1">
              <a:lnSpc>
                <a:spcPct val="100000"/>
              </a:lnSpc>
              <a:spcBef>
                <a:spcPts val="0"/>
              </a:spcBef>
              <a:spcAft>
                <a:spcPts val="600"/>
              </a:spcAft>
              <a:buClrTx/>
              <a:buSzTx/>
              <a:buFontTx/>
              <a:buNone/>
              <a:tabLst/>
              <a:defRPr/>
            </a:pPr>
            <a:r>
              <a:rPr lang="en-US" altLang="ko-KR" dirty="0"/>
              <a:t>IV</a:t>
            </a:r>
            <a:r>
              <a:rPr kumimoji="0" lang="en-US" altLang="ko-KR" sz="1200" b="0" i="0" u="none" strike="noStrike" kern="0" cap="none" spc="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a:t>
            </a:r>
            <a:r>
              <a:rPr kumimoji="0" lang="ko-KR" altLang="en-US" sz="1200" b="0" i="0" u="none" strike="noStrike" kern="0" cap="none" spc="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 결론 및 시사점</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p:txBody>
          <a:bodyPr/>
          <a:lstStyle/>
          <a:p>
            <a:pPr marL="0" marR="0" lvl="0" indent="0" defTabSz="91440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Key Takeaways</a:t>
            </a:r>
            <a:endPar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endParaRPr>
          </a:p>
        </p:txBody>
      </p:sp>
      <p:grpSp>
        <p:nvGrpSpPr>
          <p:cNvPr id="23" name="그룹 22">
            <a:extLst>
              <a:ext uri="{FF2B5EF4-FFF2-40B4-BE49-F238E27FC236}">
                <a16:creationId xmlns:a16="http://schemas.microsoft.com/office/drawing/2014/main" id="{082C1CFE-6016-357B-EA75-BBF4C7338C5E}"/>
              </a:ext>
            </a:extLst>
          </p:cNvPr>
          <p:cNvGrpSpPr/>
          <p:nvPr/>
        </p:nvGrpSpPr>
        <p:grpSpPr>
          <a:xfrm>
            <a:off x="489541" y="2179158"/>
            <a:ext cx="4200452" cy="712155"/>
            <a:chOff x="534625" y="2116697"/>
            <a:chExt cx="2883473" cy="712155"/>
          </a:xfrm>
        </p:grpSpPr>
        <p:sp>
          <p:nvSpPr>
            <p:cNvPr id="5" name="TextBox 4">
              <a:extLst>
                <a:ext uri="{FF2B5EF4-FFF2-40B4-BE49-F238E27FC236}">
                  <a16:creationId xmlns:a16="http://schemas.microsoft.com/office/drawing/2014/main" id="{C3BB8D95-B37B-D760-F917-EB8633CBCDBE}"/>
                </a:ext>
              </a:extLst>
            </p:cNvPr>
            <p:cNvSpPr txBox="1"/>
            <p:nvPr/>
          </p:nvSpPr>
          <p:spPr>
            <a:xfrm>
              <a:off x="631180" y="2166555"/>
              <a:ext cx="2786918" cy="662297"/>
            </a:xfrm>
            <a:prstGeom prst="rect">
              <a:avLst/>
            </a:prstGeom>
            <a:noFill/>
          </p:spPr>
          <p:txBody>
            <a:bodyPr wrap="square">
              <a:spAutoFit/>
            </a:bodyPr>
            <a:lstStyle/>
            <a:p>
              <a:pPr>
                <a:lnSpc>
                  <a:spcPct val="120000"/>
                </a:lnSpc>
                <a:spcBef>
                  <a:spcPts val="600"/>
                </a:spcBef>
                <a:spcAft>
                  <a:spcPts val="600"/>
                </a:spcAft>
                <a:buClr>
                  <a:schemeClr val="accent4"/>
                </a:buClr>
                <a:defRPr/>
              </a:pP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간편결제 서비스를 제공하는 </a:t>
              </a:r>
              <a:r>
                <a:rPr lang="ko-KR" altLang="en-US" sz="1050" dirty="0">
                  <a:ln>
                    <a:solidFill>
                      <a:srgbClr val="1E49E2">
                        <a:alpha val="0"/>
                      </a:srgbClr>
                    </a:solidFill>
                  </a:ln>
                  <a:solidFill>
                    <a:schemeClr val="accent4"/>
                  </a:solidFill>
                  <a:latin typeface="KoPub돋움체 Medium" panose="02020603020101020101" pitchFamily="18" charset="-127"/>
                  <a:ea typeface="KoPub돋움체 Medium" panose="02020603020101020101" pitchFamily="18" charset="-127"/>
                </a:rPr>
                <a:t>플랫폼 기업</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들은 </a:t>
              </a:r>
              <a:r>
                <a:rPr lang="ko-KR" altLang="en-US" sz="1050" dirty="0">
                  <a:ln>
                    <a:solidFill>
                      <a:srgbClr val="1E49E2">
                        <a:alpha val="0"/>
                      </a:srgbClr>
                    </a:solidFill>
                  </a:ln>
                  <a:solidFill>
                    <a:schemeClr val="accent4"/>
                  </a:solidFill>
                  <a:latin typeface="KoPub돋움체 Medium" panose="02020603020101020101" pitchFamily="18" charset="-127"/>
                  <a:ea typeface="KoPub돋움체 Medium" panose="02020603020101020101" pitchFamily="18" charset="-127"/>
                </a:rPr>
                <a:t>자회사 서비스와의 연계성을 강화하며 차별화된 서비스를 선보여야</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함 </a:t>
              </a:r>
              <a:endPar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sp>
          <p:nvSpPr>
            <p:cNvPr id="13" name="TextBox 12">
              <a:extLst>
                <a:ext uri="{FF2B5EF4-FFF2-40B4-BE49-F238E27FC236}">
                  <a16:creationId xmlns:a16="http://schemas.microsoft.com/office/drawing/2014/main" id="{8DB00F83-99A9-0E10-3291-7EEF21640ACF}"/>
                </a:ext>
              </a:extLst>
            </p:cNvPr>
            <p:cNvSpPr txBox="1"/>
            <p:nvPr/>
          </p:nvSpPr>
          <p:spPr>
            <a:xfrm>
              <a:off x="534625" y="2116697"/>
              <a:ext cx="94578" cy="430887"/>
            </a:xfrm>
            <a:prstGeom prst="rect">
              <a:avLst/>
            </a:prstGeom>
            <a:noFill/>
          </p:spPr>
          <p:txBody>
            <a:bodyPr wrap="none" lIns="0" tIns="0" rIns="0" bIns="0" rtlCol="0">
              <a:spAutoFit/>
            </a:bodyPr>
            <a:lstStyle/>
            <a:p>
              <a:pPr algn="l"/>
              <a:r>
                <a:rPr lang="en-US" altLang="ko-KR" sz="2800" dirty="0">
                  <a:ln>
                    <a:solidFill>
                      <a:schemeClr val="tx2">
                        <a:alpha val="0"/>
                      </a:schemeClr>
                    </a:solidFill>
                  </a:ln>
                  <a:solidFill>
                    <a:srgbClr val="00B0F0"/>
                  </a:solidFill>
                  <a:latin typeface="KPMG Bold" panose="020B0803030202040204" pitchFamily="34" charset="0"/>
                  <a:ea typeface="KoPub돋움체 Medium" panose="00000600000000000000" pitchFamily="2" charset="-127"/>
                  <a:cs typeface="Univers for KPMG"/>
                </a:rPr>
                <a:t>1</a:t>
              </a:r>
              <a:endParaRPr lang="ko-KR" altLang="en-US" sz="2800" dirty="0" err="1">
                <a:ln>
                  <a:solidFill>
                    <a:schemeClr val="tx2">
                      <a:alpha val="0"/>
                    </a:schemeClr>
                  </a:solidFill>
                </a:ln>
                <a:solidFill>
                  <a:srgbClr val="00B0F0"/>
                </a:solidFill>
                <a:latin typeface="KPMG Bold" panose="020B0803030202040204" pitchFamily="34" charset="0"/>
                <a:ea typeface="KoPub돋움체 Medium" panose="00000600000000000000" pitchFamily="2" charset="-127"/>
                <a:cs typeface="Univers for KPMG"/>
              </a:endParaRPr>
            </a:p>
          </p:txBody>
        </p:sp>
        <p:cxnSp>
          <p:nvCxnSpPr>
            <p:cNvPr id="12" name="직선 연결선 11">
              <a:extLst>
                <a:ext uri="{FF2B5EF4-FFF2-40B4-BE49-F238E27FC236}">
                  <a16:creationId xmlns:a16="http://schemas.microsoft.com/office/drawing/2014/main" id="{244B7DF8-5948-584F-44EC-A90B6C8D8FFA}"/>
                </a:ext>
              </a:extLst>
            </p:cNvPr>
            <p:cNvCxnSpPr>
              <a:cxnSpLocks/>
            </p:cNvCxnSpPr>
            <p:nvPr/>
          </p:nvCxnSpPr>
          <p:spPr>
            <a:xfrm flipH="1">
              <a:off x="700109" y="2181513"/>
              <a:ext cx="2666186" cy="0"/>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535AE3B-C2EC-1990-AD1E-BEFFA1B5FE97}"/>
              </a:ext>
            </a:extLst>
          </p:cNvPr>
          <p:cNvSpPr txBox="1"/>
          <p:nvPr/>
        </p:nvSpPr>
        <p:spPr>
          <a:xfrm>
            <a:off x="400237" y="2903254"/>
            <a:ext cx="4373376" cy="2798395"/>
          </a:xfrm>
          <a:prstGeom prst="rect">
            <a:avLst/>
          </a:prstGeom>
          <a:noFill/>
        </p:spPr>
        <p:txBody>
          <a:bodyPr wrap="square">
            <a:spAutoFit/>
          </a:bodyPr>
          <a:lstStyle>
            <a:defPPr>
              <a:defRPr lang="en-US"/>
            </a:defPPr>
            <a:lvl1pPr marL="171450" marR="0" lvl="0" indent="-171450" fontAlgn="auto">
              <a:lnSpc>
                <a:spcPct val="120000"/>
              </a:lnSpc>
              <a:spcBef>
                <a:spcPts val="600"/>
              </a:spcBef>
              <a:spcAft>
                <a:spcPts val="600"/>
              </a:spcAft>
              <a:buClr>
                <a:schemeClr val="accent1"/>
              </a:buClr>
              <a:buSzTx/>
              <a:buFont typeface="Arial" panose="020B0604020202020204" pitchFamily="34" charset="0"/>
              <a:buChar char="−"/>
              <a:tabLst/>
              <a:defRPr sz="100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defRPr>
            </a:lvl1pPr>
          </a:lstStyle>
          <a:p>
            <a:pPr>
              <a:lnSpc>
                <a:spcPct val="110000"/>
              </a:lnSpc>
              <a:buClr>
                <a:srgbClr val="00B0F0"/>
              </a:buClr>
            </a:pPr>
            <a:r>
              <a:rPr lang="ko-KR" altLang="en-US" sz="950" dirty="0"/>
              <a:t>예를 들어</a:t>
            </a:r>
            <a:r>
              <a:rPr lang="en-US" altLang="ko-KR" sz="950" dirty="0"/>
              <a:t>, </a:t>
            </a:r>
            <a:r>
              <a:rPr lang="ko-KR" altLang="en-US" sz="950" dirty="0"/>
              <a:t>애플의 경우 아이폰 생태계를 통한 </a:t>
            </a:r>
            <a:r>
              <a:rPr lang="ko-KR" altLang="en-US" sz="950" dirty="0" err="1"/>
              <a:t>빅테크로서의</a:t>
            </a:r>
            <a:r>
              <a:rPr lang="ko-KR" altLang="en-US" sz="950" dirty="0"/>
              <a:t> 지위를 활용</a:t>
            </a:r>
            <a:r>
              <a:rPr lang="en-US" altLang="ko-KR" sz="950" dirty="0"/>
              <a:t>, </a:t>
            </a:r>
            <a:r>
              <a:rPr lang="ko-KR" altLang="en-US" sz="950" dirty="0"/>
              <a:t>지급결제 부문에서 소비자</a:t>
            </a:r>
            <a:r>
              <a:rPr lang="en-US" altLang="ko-KR" sz="950" dirty="0"/>
              <a:t>(</a:t>
            </a:r>
            <a:r>
              <a:rPr lang="ko-KR" altLang="en-US" sz="950" dirty="0"/>
              <a:t>애플페이</a:t>
            </a:r>
            <a:r>
              <a:rPr lang="en-US" altLang="ko-KR" sz="950" dirty="0"/>
              <a:t>)</a:t>
            </a:r>
            <a:r>
              <a:rPr lang="ko-KR" altLang="en-US" sz="950" dirty="0"/>
              <a:t>와 가맹점</a:t>
            </a:r>
            <a:r>
              <a:rPr lang="en-US" altLang="ko-KR" sz="950" dirty="0"/>
              <a:t>(</a:t>
            </a:r>
            <a:r>
              <a:rPr lang="ko-KR" altLang="en-US" sz="950" dirty="0" err="1"/>
              <a:t>탭투페이</a:t>
            </a:r>
            <a:r>
              <a:rPr lang="en-US" altLang="ko-KR" sz="950" dirty="0"/>
              <a:t>)</a:t>
            </a:r>
            <a:r>
              <a:rPr lang="ko-KR" altLang="en-US" sz="950" dirty="0"/>
              <a:t>을 유인하고 후불결제 서비스</a:t>
            </a:r>
            <a:r>
              <a:rPr lang="en-US" altLang="ko-KR" sz="950" dirty="0"/>
              <a:t>(</a:t>
            </a:r>
            <a:r>
              <a:rPr lang="ko-KR" altLang="en-US" sz="950" dirty="0"/>
              <a:t>애플 페이 </a:t>
            </a:r>
            <a:r>
              <a:rPr lang="ko-KR" altLang="en-US" sz="950" dirty="0" err="1"/>
              <a:t>레이터</a:t>
            </a:r>
            <a:r>
              <a:rPr lang="en-US" altLang="ko-KR" sz="950" dirty="0"/>
              <a:t>)</a:t>
            </a:r>
            <a:r>
              <a:rPr lang="ko-KR" altLang="en-US" sz="950" dirty="0"/>
              <a:t>를 선보임으로써 자체적인 생태계를 확장적으로 구축하고 지속가능한 수익 창출을 위해 전략을 펼치고 있음</a:t>
            </a:r>
          </a:p>
          <a:p>
            <a:pPr>
              <a:lnSpc>
                <a:spcPct val="110000"/>
              </a:lnSpc>
              <a:buClr>
                <a:srgbClr val="00B0F0"/>
              </a:buClr>
            </a:pPr>
            <a:r>
              <a:rPr lang="ko-KR" altLang="en-US" sz="950" dirty="0"/>
              <a:t>국내 플랫폼 기업들 또한 자회사 서비스와 연계한 간편결제 서비스를 제공함으로써 천편일률적 간편결제 서비스에서 차별성을 갖고 새로운 수익원을 발굴해야 함 </a:t>
            </a:r>
          </a:p>
          <a:p>
            <a:pPr>
              <a:lnSpc>
                <a:spcPct val="110000"/>
              </a:lnSpc>
              <a:buClr>
                <a:srgbClr val="00B0F0"/>
              </a:buClr>
            </a:pPr>
            <a:r>
              <a:rPr lang="ko-KR" altLang="en-US" sz="950" dirty="0"/>
              <a:t>신세계그룹의 경우 최근 자사 간편결제 서비스인 </a:t>
            </a:r>
            <a:r>
              <a:rPr lang="ko-KR" altLang="en-US" sz="950" dirty="0" err="1"/>
              <a:t>쓱페이</a:t>
            </a:r>
            <a:r>
              <a:rPr lang="ko-KR" altLang="en-US" sz="950" dirty="0"/>
              <a:t> 및 스마일페이의 매각을 검토하며 토스를 우선협상대상자로 선정하는 등 크고 작은 간편결제 제공업체들이 경쟁을 벌이고 있는 시장에서</a:t>
            </a:r>
            <a:r>
              <a:rPr lang="en-US" altLang="ko-KR" sz="950" dirty="0"/>
              <a:t>,</a:t>
            </a:r>
            <a:r>
              <a:rPr lang="ko-KR" altLang="en-US" sz="950" dirty="0"/>
              <a:t> 경쟁도가 높아짐에 따라</a:t>
            </a:r>
            <a:r>
              <a:rPr lang="en-US" altLang="ko-KR" sz="950" dirty="0"/>
              <a:t> </a:t>
            </a:r>
            <a:r>
              <a:rPr lang="ko-KR" altLang="en-US" sz="950" dirty="0"/>
              <a:t>시장 점유율이 높지 않으면서 간편결제 시스템 운영에 필요한 인력과 비용이 부담되는 기업의 경우 선택과 집중이 필요한 시점</a:t>
            </a:r>
          </a:p>
          <a:p>
            <a:pPr>
              <a:lnSpc>
                <a:spcPct val="110000"/>
              </a:lnSpc>
              <a:buClr>
                <a:srgbClr val="00B0F0"/>
              </a:buClr>
            </a:pPr>
            <a:r>
              <a:rPr lang="ko-KR" altLang="en-US" sz="950" dirty="0"/>
              <a:t>자체 간편결제 시스템을 도입하며 새롭게 간편결제 시장에 진입하거나 시장 내 관련 서비스 확장을 모색하는 기업들은 기존 비즈니스와의 시너지를 강화하는 효과적인 전략을 마련해야 함 </a:t>
            </a:r>
          </a:p>
        </p:txBody>
      </p:sp>
      <p:sp>
        <p:nvSpPr>
          <p:cNvPr id="4" name="TextBox 3">
            <a:extLst>
              <a:ext uri="{FF2B5EF4-FFF2-40B4-BE49-F238E27FC236}">
                <a16:creationId xmlns:a16="http://schemas.microsoft.com/office/drawing/2014/main" id="{8244BF07-B703-8849-C81A-4DC85DBDE07A}"/>
              </a:ext>
            </a:extLst>
          </p:cNvPr>
          <p:cNvSpPr txBox="1"/>
          <p:nvPr/>
        </p:nvSpPr>
        <p:spPr>
          <a:xfrm>
            <a:off x="5089196" y="2892621"/>
            <a:ext cx="4448465" cy="2315955"/>
          </a:xfrm>
          <a:prstGeom prst="rect">
            <a:avLst/>
          </a:prstGeom>
          <a:noFill/>
        </p:spPr>
        <p:txBody>
          <a:bodyPr wrap="square">
            <a:spAutoFit/>
          </a:bodyPr>
          <a:lstStyle>
            <a:defPPr>
              <a:defRPr lang="en-US"/>
            </a:defPPr>
            <a:lvl1pPr marL="171450" marR="0" lvl="0" indent="-171450" fontAlgn="auto">
              <a:lnSpc>
                <a:spcPct val="120000"/>
              </a:lnSpc>
              <a:spcBef>
                <a:spcPts val="600"/>
              </a:spcBef>
              <a:spcAft>
                <a:spcPts val="600"/>
              </a:spcAft>
              <a:buClr>
                <a:schemeClr val="accent1"/>
              </a:buClr>
              <a:buSzTx/>
              <a:buFont typeface="Arial" panose="020B0604020202020204" pitchFamily="34" charset="0"/>
              <a:buChar char="−"/>
              <a:tabLst/>
              <a:defRPr sz="100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defRPr>
            </a:lvl1pPr>
          </a:lstStyle>
          <a:p>
            <a:pPr>
              <a:lnSpc>
                <a:spcPct val="110000"/>
              </a:lnSpc>
              <a:buClr>
                <a:srgbClr val="00B0F0"/>
              </a:buClr>
            </a:pPr>
            <a:r>
              <a:rPr lang="ko-KR" altLang="en-US" sz="950" dirty="0" err="1"/>
              <a:t>빅테크</a:t>
            </a:r>
            <a:r>
              <a:rPr lang="en-US" altLang="ko-KR" sz="950" dirty="0"/>
              <a:t>·</a:t>
            </a:r>
            <a:r>
              <a:rPr lang="ko-KR" altLang="en-US" sz="950" dirty="0" err="1"/>
              <a:t>핀테크</a:t>
            </a:r>
            <a:r>
              <a:rPr lang="en-US" altLang="ko-KR" sz="950" dirty="0"/>
              <a:t>, </a:t>
            </a:r>
            <a:r>
              <a:rPr lang="ko-KR" altLang="en-US" sz="950" dirty="0"/>
              <a:t>휴대폰 제조사가 주도하고 있는 간편결제 시장에서 카드사는 결제 시장에서의 지위 약화</a:t>
            </a:r>
            <a:r>
              <a:rPr lang="en-US" altLang="ko-KR" sz="950" dirty="0"/>
              <a:t>, </a:t>
            </a:r>
            <a:r>
              <a:rPr lang="ko-KR" altLang="en-US" sz="950" dirty="0"/>
              <a:t>데이터 확보의 어려움이 증가한 상황임</a:t>
            </a:r>
          </a:p>
          <a:p>
            <a:pPr>
              <a:lnSpc>
                <a:spcPct val="110000"/>
              </a:lnSpc>
              <a:buClr>
                <a:srgbClr val="00B0F0"/>
              </a:buClr>
            </a:pPr>
            <a:r>
              <a:rPr lang="ko-KR" altLang="en-US" sz="950" dirty="0"/>
              <a:t>이에 카드사들은 결제 기반 생활 금융 플랫폼 고도화를 통해 고객 접점을 확보하고 나이</a:t>
            </a:r>
            <a:r>
              <a:rPr lang="en-US" altLang="ko-KR" sz="950" dirty="0"/>
              <a:t>·</a:t>
            </a:r>
            <a:r>
              <a:rPr lang="ko-KR" altLang="en-US" sz="950" dirty="0"/>
              <a:t>성별 소비 패턴과 취향 등 개별화된 데이터 분석 등 빅데이터 집적 및 분석 노하우를 활용해 혁신 서비스를 발굴해내야 함</a:t>
            </a:r>
          </a:p>
          <a:p>
            <a:pPr>
              <a:lnSpc>
                <a:spcPct val="110000"/>
              </a:lnSpc>
              <a:buClr>
                <a:srgbClr val="00B0F0"/>
              </a:buClr>
            </a:pPr>
            <a:r>
              <a:rPr lang="ko-KR" altLang="en-US" sz="950" dirty="0"/>
              <a:t>또한 지급결제 인프라에서의 지위를 활용</a:t>
            </a:r>
            <a:r>
              <a:rPr lang="en-US" altLang="ko-KR" sz="950" dirty="0"/>
              <a:t>, QR</a:t>
            </a:r>
            <a:r>
              <a:rPr lang="ko-KR" altLang="en-US" sz="950" dirty="0"/>
              <a:t>코드와 같은 별도의 기준</a:t>
            </a:r>
            <a:r>
              <a:rPr lang="en-US" altLang="ko-KR" sz="950" dirty="0"/>
              <a:t>(Standard)</a:t>
            </a:r>
            <a:r>
              <a:rPr lang="ko-KR" altLang="en-US" sz="950" dirty="0"/>
              <a:t>을 구축하기 위해 신속하게 대응하고</a:t>
            </a:r>
            <a:r>
              <a:rPr lang="en-US" altLang="ko-KR" sz="950" dirty="0"/>
              <a:t>, </a:t>
            </a:r>
            <a:r>
              <a:rPr lang="ko-KR" altLang="en-US" sz="950" dirty="0"/>
              <a:t>보다 많은 카드사가 참여하여 오픈페이 기반 간편결제를 확대</a:t>
            </a:r>
            <a:r>
              <a:rPr lang="en-US" altLang="ko-KR" sz="950" dirty="0"/>
              <a:t>·</a:t>
            </a:r>
            <a:r>
              <a:rPr lang="ko-KR" altLang="en-US" sz="950" dirty="0"/>
              <a:t>발전할 필요가 있음</a:t>
            </a:r>
          </a:p>
          <a:p>
            <a:pPr>
              <a:lnSpc>
                <a:spcPct val="110000"/>
              </a:lnSpc>
              <a:buClr>
                <a:srgbClr val="00B0F0"/>
              </a:buClr>
            </a:pPr>
            <a:r>
              <a:rPr lang="ko-KR" altLang="en-US" sz="950" dirty="0"/>
              <a:t>카드사간 제휴를 통한 특색 있는 카드 상품을 마련하는 방안도 고려해볼 수 있으며</a:t>
            </a:r>
            <a:r>
              <a:rPr lang="en-US" altLang="ko-KR" sz="950" dirty="0"/>
              <a:t>, </a:t>
            </a:r>
            <a:r>
              <a:rPr lang="ko-KR" altLang="en-US" sz="950" dirty="0"/>
              <a:t>금융지주사를 둔 카드사의 경우 연계 강화를 통해 충성고객</a:t>
            </a:r>
            <a:r>
              <a:rPr lang="en-US" altLang="ko-KR" sz="950" dirty="0"/>
              <a:t>·</a:t>
            </a:r>
            <a:r>
              <a:rPr lang="ko-KR" altLang="en-US" sz="950" dirty="0"/>
              <a:t>고객 접점 확대를 위해 노력해야 함</a:t>
            </a:r>
          </a:p>
        </p:txBody>
      </p:sp>
      <p:grpSp>
        <p:nvGrpSpPr>
          <p:cNvPr id="25" name="그룹 24">
            <a:extLst>
              <a:ext uri="{FF2B5EF4-FFF2-40B4-BE49-F238E27FC236}">
                <a16:creationId xmlns:a16="http://schemas.microsoft.com/office/drawing/2014/main" id="{C344C817-F030-B23D-D175-2DFDFA8DDA70}"/>
              </a:ext>
            </a:extLst>
          </p:cNvPr>
          <p:cNvGrpSpPr/>
          <p:nvPr/>
        </p:nvGrpSpPr>
        <p:grpSpPr>
          <a:xfrm>
            <a:off x="5171966" y="2189791"/>
            <a:ext cx="4342360" cy="509608"/>
            <a:chOff x="5140067" y="2439093"/>
            <a:chExt cx="4342360" cy="509608"/>
          </a:xfrm>
        </p:grpSpPr>
        <p:grpSp>
          <p:nvGrpSpPr>
            <p:cNvPr id="68" name="그룹 67">
              <a:extLst>
                <a:ext uri="{FF2B5EF4-FFF2-40B4-BE49-F238E27FC236}">
                  <a16:creationId xmlns:a16="http://schemas.microsoft.com/office/drawing/2014/main" id="{3418A5A4-800D-FFCC-ACB9-765EC8FCEA38}"/>
                </a:ext>
              </a:extLst>
            </p:cNvPr>
            <p:cNvGrpSpPr/>
            <p:nvPr/>
          </p:nvGrpSpPr>
          <p:grpSpPr>
            <a:xfrm>
              <a:off x="5140067" y="2439093"/>
              <a:ext cx="4342360" cy="509608"/>
              <a:chOff x="534625" y="2579719"/>
              <a:chExt cx="4088374" cy="509608"/>
            </a:xfrm>
          </p:grpSpPr>
          <p:sp>
            <p:nvSpPr>
              <p:cNvPr id="15" name="TextBox 14">
                <a:extLst>
                  <a:ext uri="{FF2B5EF4-FFF2-40B4-BE49-F238E27FC236}">
                    <a16:creationId xmlns:a16="http://schemas.microsoft.com/office/drawing/2014/main" id="{37993119-7819-D242-996E-86F726691B8D}"/>
                  </a:ext>
                </a:extLst>
              </p:cNvPr>
              <p:cNvSpPr txBox="1"/>
              <p:nvPr/>
            </p:nvSpPr>
            <p:spPr>
              <a:xfrm>
                <a:off x="667675" y="2620929"/>
                <a:ext cx="3955324" cy="468398"/>
              </a:xfrm>
              <a:prstGeom prst="rect">
                <a:avLst/>
              </a:prstGeom>
              <a:noFill/>
            </p:spPr>
            <p:txBody>
              <a:bodyPr wrap="square">
                <a:spAutoFit/>
              </a:bodyPr>
              <a:lstStyle/>
              <a:p>
                <a:pPr>
                  <a:lnSpc>
                    <a:spcPct val="120000"/>
                  </a:lnSpc>
                  <a:spcBef>
                    <a:spcPts val="600"/>
                  </a:spcBef>
                  <a:spcAft>
                    <a:spcPts val="600"/>
                  </a:spcAft>
                  <a:buClr>
                    <a:schemeClr val="accent4"/>
                  </a:buClr>
                  <a:defRPr/>
                </a:pPr>
                <a:r>
                  <a:rPr lang="ko-KR" altLang="en-US" sz="1050" dirty="0">
                    <a:ln>
                      <a:solidFill>
                        <a:srgbClr val="1E49E2">
                          <a:alpha val="0"/>
                        </a:srgbClr>
                      </a:solidFill>
                    </a:ln>
                    <a:solidFill>
                      <a:schemeClr val="accent4"/>
                    </a:solidFill>
                    <a:latin typeface="KoPub돋움체 Medium" panose="02020603020101020101" pitchFamily="18" charset="-127"/>
                    <a:ea typeface="KoPub돋움체 Medium" panose="02020603020101020101" pitchFamily="18" charset="-127"/>
                  </a:rPr>
                  <a:t>카드사</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는 </a:t>
                </a:r>
                <a:r>
                  <a:rPr lang="ko-KR" altLang="en-US" sz="1050" dirty="0">
                    <a:ln>
                      <a:solidFill>
                        <a:srgbClr val="1E49E2">
                          <a:alpha val="0"/>
                        </a:srgbClr>
                      </a:solidFill>
                    </a:ln>
                    <a:solidFill>
                      <a:schemeClr val="accent4"/>
                    </a:solidFill>
                    <a:latin typeface="KoPub돋움체 Medium" panose="02020603020101020101" pitchFamily="18" charset="-127"/>
                    <a:ea typeface="KoPub돋움체 Medium" panose="02020603020101020101" pitchFamily="18" charset="-127"/>
                  </a:rPr>
                  <a:t>플랫폼 경쟁력 강화하며 고객 접점 확보</a:t>
                </a:r>
                <a:r>
                  <a:rPr lang="en-US" altLang="ko-KR" sz="1050" dirty="0">
                    <a:ln>
                      <a:solidFill>
                        <a:srgbClr val="1E49E2">
                          <a:alpha val="0"/>
                        </a:srgbClr>
                      </a:solidFill>
                    </a:ln>
                    <a:solidFill>
                      <a:schemeClr val="accent4"/>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chemeClr val="accent4"/>
                    </a:solidFill>
                    <a:latin typeface="KoPub돋움체 Medium" panose="02020603020101020101" pitchFamily="18" charset="-127"/>
                    <a:ea typeface="KoPub돋움체 Medium" panose="02020603020101020101" pitchFamily="18" charset="-127"/>
                  </a:rPr>
                  <a:t>맞춤형 서비스 개발 등으로 혁신 서비스 출시</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필요 </a:t>
                </a:r>
                <a:endPar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sp>
            <p:nvSpPr>
              <p:cNvPr id="18" name="TextBox 17">
                <a:extLst>
                  <a:ext uri="{FF2B5EF4-FFF2-40B4-BE49-F238E27FC236}">
                    <a16:creationId xmlns:a16="http://schemas.microsoft.com/office/drawing/2014/main" id="{582AAD5F-6CC0-8DB1-9DF1-CD9E87D1FC27}"/>
                  </a:ext>
                </a:extLst>
              </p:cNvPr>
              <p:cNvSpPr txBox="1"/>
              <p:nvPr/>
            </p:nvSpPr>
            <p:spPr>
              <a:xfrm>
                <a:off x="534625" y="2579719"/>
                <a:ext cx="179208" cy="430887"/>
              </a:xfrm>
              <a:prstGeom prst="rect">
                <a:avLst/>
              </a:prstGeom>
              <a:noFill/>
            </p:spPr>
            <p:txBody>
              <a:bodyPr wrap="none" lIns="0" tIns="0" rIns="0" bIns="0" rtlCol="0">
                <a:spAutoFit/>
              </a:bodyPr>
              <a:lstStyle/>
              <a:p>
                <a:pPr algn="l"/>
                <a:r>
                  <a:rPr lang="en-US" altLang="ko-KR" sz="2800" dirty="0">
                    <a:ln>
                      <a:solidFill>
                        <a:schemeClr val="tx2">
                          <a:alpha val="0"/>
                        </a:schemeClr>
                      </a:solidFill>
                    </a:ln>
                    <a:solidFill>
                      <a:srgbClr val="00B0F0"/>
                    </a:solidFill>
                    <a:latin typeface="KPMG Bold" panose="020B0803030202040204" pitchFamily="34" charset="0"/>
                    <a:ea typeface="KoPub돋움체 Medium" panose="00000600000000000000" pitchFamily="2" charset="-127"/>
                    <a:cs typeface="Univers for KPMG"/>
                  </a:rPr>
                  <a:t>2</a:t>
                </a:r>
                <a:endParaRPr lang="ko-KR" altLang="en-US" sz="2800" dirty="0" err="1">
                  <a:ln>
                    <a:solidFill>
                      <a:schemeClr val="tx2">
                        <a:alpha val="0"/>
                      </a:schemeClr>
                    </a:solidFill>
                  </a:ln>
                  <a:solidFill>
                    <a:srgbClr val="00B0F0"/>
                  </a:solidFill>
                  <a:latin typeface="KPMG Bold" panose="020B0803030202040204" pitchFamily="34" charset="0"/>
                  <a:ea typeface="KoPub돋움체 Medium" panose="00000600000000000000" pitchFamily="2" charset="-127"/>
                  <a:cs typeface="Univers for KPMG"/>
                </a:endParaRPr>
              </a:p>
            </p:txBody>
          </p:sp>
        </p:grpSp>
        <p:cxnSp>
          <p:nvCxnSpPr>
            <p:cNvPr id="7" name="직선 연결선 6">
              <a:extLst>
                <a:ext uri="{FF2B5EF4-FFF2-40B4-BE49-F238E27FC236}">
                  <a16:creationId xmlns:a16="http://schemas.microsoft.com/office/drawing/2014/main" id="{4805484B-51D5-5856-1924-7940BB5E4FC2}"/>
                </a:ext>
              </a:extLst>
            </p:cNvPr>
            <p:cNvCxnSpPr>
              <a:cxnSpLocks/>
            </p:cNvCxnSpPr>
            <p:nvPr/>
          </p:nvCxnSpPr>
          <p:spPr>
            <a:xfrm flipH="1">
              <a:off x="5384832" y="2488811"/>
              <a:ext cx="4000319" cy="0"/>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7E498F7-FAFC-287F-B5C4-C89003068394}"/>
              </a:ext>
            </a:extLst>
          </p:cNvPr>
          <p:cNvSpPr txBox="1"/>
          <p:nvPr/>
        </p:nvSpPr>
        <p:spPr>
          <a:xfrm>
            <a:off x="489000"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Tree>
    <p:extLst>
      <p:ext uri="{BB962C8B-B14F-4D97-AF65-F5344CB8AC3E}">
        <p14:creationId xmlns:p14="http://schemas.microsoft.com/office/powerpoint/2010/main" val="2730992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986AE65-B16B-4D38-9011-32B482080C23}"/>
              </a:ext>
            </a:extLst>
          </p:cNvPr>
          <p:cNvSpPr txBox="1"/>
          <p:nvPr/>
        </p:nvSpPr>
        <p:spPr>
          <a:xfrm>
            <a:off x="6776067" y="2240772"/>
            <a:ext cx="2795038" cy="468398"/>
          </a:xfrm>
          <a:prstGeom prst="rect">
            <a:avLst/>
          </a:prstGeom>
          <a:noFill/>
        </p:spPr>
        <p:txBody>
          <a:bodyPr wrap="square">
            <a:spAutoFit/>
          </a:bodyPr>
          <a:lstStyle/>
          <a:p>
            <a:pPr marR="0" lvl="0" defTabSz="914400" rtl="0" eaLnBrk="1" fontAlgn="auto" latinLnBrk="0" hangingPunct="1">
              <a:lnSpc>
                <a:spcPct val="120000"/>
              </a:lnSpc>
              <a:spcBef>
                <a:spcPts val="600"/>
              </a:spcBef>
              <a:spcAft>
                <a:spcPts val="600"/>
              </a:spcAft>
              <a:buClr>
                <a:schemeClr val="accent4"/>
              </a:buClr>
              <a:buSzTx/>
              <a:tabLst/>
              <a:defRPr/>
            </a:pP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이용자</a:t>
            </a:r>
            <a:r>
              <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수</a:t>
            </a:r>
            <a:r>
              <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이용 금액의 폭발적 성장에 따른 </a:t>
            </a:r>
            <a:r>
              <a:rPr lang="ko-KR" altLang="en-US" sz="1050" dirty="0">
                <a:ln>
                  <a:solidFill>
                    <a:srgbClr val="1E49E2">
                      <a:alpha val="0"/>
                    </a:srgbClr>
                  </a:solidFill>
                </a:ln>
                <a:solidFill>
                  <a:schemeClr val="accent4"/>
                </a:solidFill>
                <a:latin typeface="KoPub돋움체 Medium" panose="02020603020101020101" pitchFamily="18" charset="-127"/>
                <a:ea typeface="KoPub돋움체 Medium" panose="02020603020101020101" pitchFamily="18" charset="-127"/>
              </a:rPr>
              <a:t>안전한 간편결제 서비스 제공이 중요</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한 시점 </a:t>
            </a:r>
            <a:endPar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sp>
        <p:nvSpPr>
          <p:cNvPr id="15" name="TextBox 14">
            <a:extLst>
              <a:ext uri="{FF2B5EF4-FFF2-40B4-BE49-F238E27FC236}">
                <a16:creationId xmlns:a16="http://schemas.microsoft.com/office/drawing/2014/main" id="{37993119-7819-D242-996E-86F726691B8D}"/>
              </a:ext>
            </a:extLst>
          </p:cNvPr>
          <p:cNvSpPr txBox="1"/>
          <p:nvPr/>
        </p:nvSpPr>
        <p:spPr>
          <a:xfrm>
            <a:off x="3671104" y="2241219"/>
            <a:ext cx="2644346" cy="468398"/>
          </a:xfrm>
          <a:prstGeom prst="rect">
            <a:avLst/>
          </a:prstGeom>
          <a:noFill/>
        </p:spPr>
        <p:txBody>
          <a:bodyPr wrap="square">
            <a:spAutoFit/>
          </a:bodyPr>
          <a:lstStyle/>
          <a:p>
            <a:pPr marR="0" lvl="0" defTabSz="914400" rtl="0" eaLnBrk="1" fontAlgn="auto" latinLnBrk="0" hangingPunct="1">
              <a:lnSpc>
                <a:spcPct val="120000"/>
              </a:lnSpc>
              <a:spcBef>
                <a:spcPts val="600"/>
              </a:spcBef>
              <a:spcAft>
                <a:spcPts val="600"/>
              </a:spcAft>
              <a:buClr>
                <a:schemeClr val="accent4"/>
              </a:buClr>
              <a:buSzTx/>
              <a:tabLst/>
              <a:defRPr/>
            </a:pP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포화상태에 이른 국내 간편결제 시장 속</a:t>
            </a:r>
            <a:r>
              <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chemeClr val="accent4"/>
                </a:solidFill>
                <a:latin typeface="KoPub돋움체 Medium" panose="02020603020101020101" pitchFamily="18" charset="-127"/>
                <a:ea typeface="KoPub돋움체 Medium" panose="02020603020101020101" pitchFamily="18" charset="-127"/>
              </a:rPr>
              <a:t>수익성 확보가 관건</a:t>
            </a:r>
            <a:endParaRPr lang="en-US" altLang="ko-KR" sz="1050" dirty="0">
              <a:ln>
                <a:solidFill>
                  <a:srgbClr val="1E49E2">
                    <a:alpha val="0"/>
                  </a:srgbClr>
                </a:solidFill>
              </a:ln>
              <a:solidFill>
                <a:schemeClr val="accent4"/>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C3BB8D95-B37B-D760-F917-EB8633CBCDBE}"/>
              </a:ext>
            </a:extLst>
          </p:cNvPr>
          <p:cNvSpPr txBox="1"/>
          <p:nvPr/>
        </p:nvSpPr>
        <p:spPr>
          <a:xfrm>
            <a:off x="629790" y="2249867"/>
            <a:ext cx="2645732" cy="468398"/>
          </a:xfrm>
          <a:prstGeom prst="rect">
            <a:avLst/>
          </a:prstGeom>
          <a:noFill/>
        </p:spPr>
        <p:txBody>
          <a:bodyPr wrap="square">
            <a:spAutoFit/>
          </a:bodyPr>
          <a:lstStyle/>
          <a:p>
            <a:pPr marR="0" lvl="0" defTabSz="914400" rtl="0" eaLnBrk="1" fontAlgn="auto" latinLnBrk="0" hangingPunct="1">
              <a:lnSpc>
                <a:spcPct val="120000"/>
              </a:lnSpc>
              <a:spcBef>
                <a:spcPts val="600"/>
              </a:spcBef>
              <a:spcAft>
                <a:spcPts val="600"/>
              </a:spcAft>
              <a:buClr>
                <a:schemeClr val="accent4"/>
              </a:buClr>
              <a:buSzTx/>
              <a:tabLst/>
              <a:defRPr/>
            </a:pP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온라인에서 외연 확장하는 간편결제사들 </a:t>
            </a:r>
            <a:r>
              <a:rPr lang="en-US" altLang="ko-KR"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결국 </a:t>
            </a:r>
            <a:r>
              <a:rPr lang="ko-KR" altLang="en-US" sz="1050" dirty="0">
                <a:ln>
                  <a:solidFill>
                    <a:srgbClr val="1E49E2">
                      <a:alpha val="0"/>
                    </a:srgbClr>
                  </a:solidFill>
                </a:ln>
                <a:solidFill>
                  <a:schemeClr val="accent4"/>
                </a:solidFill>
                <a:latin typeface="KoPub돋움체 Medium" panose="02020603020101020101" pitchFamily="18" charset="-127"/>
                <a:ea typeface="KoPub돋움체 Medium" panose="02020603020101020101" pitchFamily="18" charset="-127"/>
              </a:rPr>
              <a:t>소비자들이 원하는 것은 편의성과 혜택</a:t>
            </a:r>
            <a:endParaRPr lang="en-US" altLang="ko-KR" sz="1050" dirty="0">
              <a:ln>
                <a:solidFill>
                  <a:srgbClr val="1E49E2">
                    <a:alpha val="0"/>
                  </a:srgbClr>
                </a:solidFill>
              </a:ln>
              <a:solidFill>
                <a:schemeClr val="accent4"/>
              </a:solidFill>
              <a:latin typeface="KoPub돋움체 Medium" panose="02020603020101020101" pitchFamily="18" charset="-127"/>
              <a:ea typeface="KoPub돋움체 Medium" panose="02020603020101020101" pitchFamily="18" charset="-127"/>
            </a:endParaRPr>
          </a:p>
        </p:txBody>
      </p:sp>
      <p:cxnSp>
        <p:nvCxnSpPr>
          <p:cNvPr id="7" name="직선 연결선 6">
            <a:extLst>
              <a:ext uri="{FF2B5EF4-FFF2-40B4-BE49-F238E27FC236}">
                <a16:creationId xmlns:a16="http://schemas.microsoft.com/office/drawing/2014/main" id="{4805484B-51D5-5856-1924-7940BB5E4FC2}"/>
              </a:ext>
            </a:extLst>
          </p:cNvPr>
          <p:cNvCxnSpPr>
            <a:cxnSpLocks/>
          </p:cNvCxnSpPr>
          <p:nvPr/>
        </p:nvCxnSpPr>
        <p:spPr>
          <a:xfrm flipH="1">
            <a:off x="3788229" y="2249727"/>
            <a:ext cx="2560320" cy="0"/>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82AAD5F-6CC0-8DB1-9DF1-CD9E87D1FC27}"/>
              </a:ext>
            </a:extLst>
          </p:cNvPr>
          <p:cNvSpPr txBox="1"/>
          <p:nvPr/>
        </p:nvSpPr>
        <p:spPr>
          <a:xfrm>
            <a:off x="3577084" y="2200009"/>
            <a:ext cx="141064" cy="430887"/>
          </a:xfrm>
          <a:prstGeom prst="rect">
            <a:avLst/>
          </a:prstGeom>
          <a:noFill/>
        </p:spPr>
        <p:txBody>
          <a:bodyPr wrap="none" lIns="0" tIns="0" rIns="0" bIns="0" rtlCol="0">
            <a:spAutoFit/>
          </a:bodyPr>
          <a:lstStyle/>
          <a:p>
            <a:pPr algn="l"/>
            <a:r>
              <a:rPr lang="en-US" altLang="ko-KR" sz="2800" dirty="0">
                <a:ln>
                  <a:solidFill>
                    <a:schemeClr val="tx2">
                      <a:alpha val="0"/>
                    </a:schemeClr>
                  </a:solidFill>
                </a:ln>
                <a:solidFill>
                  <a:srgbClr val="00B0F0"/>
                </a:solidFill>
                <a:latin typeface="KPMG Bold" panose="020B0803030202040204" pitchFamily="34" charset="0"/>
                <a:ea typeface="KoPub돋움체 Medium" panose="00000600000000000000" pitchFamily="2" charset="-127"/>
                <a:cs typeface="Univers for KPMG"/>
              </a:rPr>
              <a:t>4</a:t>
            </a:r>
            <a:endParaRPr lang="ko-KR" altLang="en-US" sz="2800" dirty="0" err="1">
              <a:ln>
                <a:solidFill>
                  <a:schemeClr val="tx2">
                    <a:alpha val="0"/>
                  </a:schemeClr>
                </a:solidFill>
              </a:ln>
              <a:solidFill>
                <a:srgbClr val="00B0F0"/>
              </a:solidFill>
              <a:latin typeface="KPMG Bold" panose="020B0803030202040204" pitchFamily="34" charset="0"/>
              <a:ea typeface="KoPub돋움체 Medium" panose="00000600000000000000" pitchFamily="2" charset="-127"/>
              <a:cs typeface="Univers for KPMG"/>
            </a:endParaRPr>
          </a:p>
        </p:txBody>
      </p:sp>
      <p:sp>
        <p:nvSpPr>
          <p:cNvPr id="4" name="TextBox 3">
            <a:extLst>
              <a:ext uri="{FF2B5EF4-FFF2-40B4-BE49-F238E27FC236}">
                <a16:creationId xmlns:a16="http://schemas.microsoft.com/office/drawing/2014/main" id="{8244BF07-B703-8849-C81A-4DC85DBDE07A}"/>
              </a:ext>
            </a:extLst>
          </p:cNvPr>
          <p:cNvSpPr txBox="1"/>
          <p:nvPr/>
        </p:nvSpPr>
        <p:spPr>
          <a:xfrm>
            <a:off x="3494315" y="2913472"/>
            <a:ext cx="3012812" cy="1686552"/>
          </a:xfrm>
          <a:prstGeom prst="rect">
            <a:avLst/>
          </a:prstGeom>
          <a:noFill/>
        </p:spPr>
        <p:txBody>
          <a:bodyPr wrap="square">
            <a:spAutoFit/>
          </a:bodyPr>
          <a:lstStyle>
            <a:defPPr>
              <a:defRPr lang="en-US"/>
            </a:defPPr>
            <a:lvl1pPr marL="171450" marR="0" lvl="0" indent="-171450" fontAlgn="auto">
              <a:lnSpc>
                <a:spcPct val="120000"/>
              </a:lnSpc>
              <a:spcBef>
                <a:spcPts val="600"/>
              </a:spcBef>
              <a:spcAft>
                <a:spcPts val="600"/>
              </a:spcAft>
              <a:buClr>
                <a:schemeClr val="accent1"/>
              </a:buClr>
              <a:buSzTx/>
              <a:buFont typeface="Arial" panose="020B0604020202020204" pitchFamily="34" charset="0"/>
              <a:buChar char="−"/>
              <a:tabLst/>
              <a:defRPr sz="100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defRPr>
            </a:lvl1pPr>
          </a:lstStyle>
          <a:p>
            <a:pPr>
              <a:lnSpc>
                <a:spcPct val="110000"/>
              </a:lnSpc>
              <a:buClr>
                <a:srgbClr val="00B0F0"/>
              </a:buClr>
            </a:pPr>
            <a:r>
              <a:rPr lang="en-US" altLang="ko-KR" sz="950" dirty="0"/>
              <a:t>2023</a:t>
            </a:r>
            <a:r>
              <a:rPr lang="ko-KR" altLang="en-US" sz="950" dirty="0"/>
              <a:t>년 상반기 기준 국내 간편결제사는 </a:t>
            </a:r>
            <a:r>
              <a:rPr lang="en-US" altLang="ko-KR" sz="950" dirty="0"/>
              <a:t>55</a:t>
            </a:r>
            <a:r>
              <a:rPr lang="ko-KR" altLang="en-US" sz="950" dirty="0"/>
              <a:t>개에 달하는 등 레드오션</a:t>
            </a:r>
            <a:r>
              <a:rPr lang="en-US" altLang="ko-KR" sz="950" dirty="0"/>
              <a:t>(Red Ocean)</a:t>
            </a:r>
            <a:r>
              <a:rPr lang="ko-KR" altLang="en-US" sz="950" dirty="0"/>
              <a:t>이라는 평가가 지배적인 가운데</a:t>
            </a:r>
            <a:r>
              <a:rPr lang="en-US" altLang="ko-KR" sz="950" dirty="0"/>
              <a:t>, </a:t>
            </a:r>
            <a:r>
              <a:rPr lang="ko-KR" altLang="en-US" sz="950" dirty="0"/>
              <a:t>간편결제 서비스 수익성 확보가 서비스 지속에 중요한 요소임</a:t>
            </a:r>
          </a:p>
          <a:p>
            <a:pPr>
              <a:lnSpc>
                <a:spcPct val="110000"/>
              </a:lnSpc>
              <a:buClr>
                <a:srgbClr val="00B0F0"/>
              </a:buClr>
            </a:pPr>
            <a:r>
              <a:rPr lang="ko-KR" altLang="en-US" sz="950" dirty="0"/>
              <a:t>이를 극복하기 위해 국내 소비자의 해외 결제 편의성 </a:t>
            </a:r>
            <a:r>
              <a:rPr lang="ko-KR" altLang="en-US" sz="950" dirty="0" err="1"/>
              <a:t>증진뿐만</a:t>
            </a:r>
            <a:r>
              <a:rPr lang="ko-KR" altLang="en-US" sz="950" dirty="0"/>
              <a:t> 아니라</a:t>
            </a:r>
            <a:r>
              <a:rPr lang="en-US" altLang="ko-KR" sz="950" dirty="0"/>
              <a:t>, </a:t>
            </a:r>
            <a:r>
              <a:rPr lang="ko-KR" altLang="en-US" sz="950" dirty="0"/>
              <a:t>글로벌 소비자를 공략한 </a:t>
            </a:r>
            <a:r>
              <a:rPr lang="ko-KR" altLang="en-US" sz="950" dirty="0" err="1"/>
              <a:t>크로스보더</a:t>
            </a:r>
            <a:r>
              <a:rPr lang="en-US" altLang="ko-KR" sz="950" dirty="0"/>
              <a:t>(Cross Border) </a:t>
            </a:r>
            <a:r>
              <a:rPr lang="ko-KR" altLang="en-US" sz="950" dirty="0"/>
              <a:t>간편결제 확장 등을 통해 다양한 관련 서비스를 사용할 수 있도록 자사 브랜드를 알리고 보다 많은 소비자를 유인해야 함</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p:txBody>
          <a:bodyPr/>
          <a:lstStyle/>
          <a:p>
            <a:pPr marL="0" marR="0" lvl="0" indent="0" defTabSz="914400" eaLnBrk="1" fontAlgn="auto" latinLnBrk="1" hangingPunct="1">
              <a:lnSpc>
                <a:spcPct val="100000"/>
              </a:lnSpc>
              <a:spcBef>
                <a:spcPts val="0"/>
              </a:spcBef>
              <a:spcAft>
                <a:spcPts val="600"/>
              </a:spcAft>
              <a:buClrTx/>
              <a:buSzTx/>
              <a:buFontTx/>
              <a:buNone/>
              <a:tabLst/>
              <a:defRPr/>
            </a:pPr>
            <a:r>
              <a:rPr lang="en-US" altLang="ko-KR" dirty="0"/>
              <a:t>IV</a:t>
            </a:r>
            <a:r>
              <a:rPr kumimoji="0" lang="en-US" altLang="ko-KR" sz="1200" b="0" i="0" u="none" strike="noStrike" kern="0" cap="none" spc="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a:t>
            </a:r>
            <a:r>
              <a:rPr kumimoji="0" lang="ko-KR" altLang="en-US" sz="1200" b="0" i="0" u="none" strike="noStrike" kern="0" cap="none" spc="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 결론 및 시사점</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p:txBody>
          <a:bodyPr/>
          <a:lstStyle/>
          <a:p>
            <a:pPr marL="0" marR="0" lvl="0" indent="0" defTabSz="91440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Key Takeaways</a:t>
            </a:r>
            <a:endPar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endParaRPr>
          </a:p>
        </p:txBody>
      </p:sp>
      <p:sp>
        <p:nvSpPr>
          <p:cNvPr id="13" name="TextBox 12">
            <a:extLst>
              <a:ext uri="{FF2B5EF4-FFF2-40B4-BE49-F238E27FC236}">
                <a16:creationId xmlns:a16="http://schemas.microsoft.com/office/drawing/2014/main" id="{8DB00F83-99A9-0E10-3291-7EEF21640ACF}"/>
              </a:ext>
            </a:extLst>
          </p:cNvPr>
          <p:cNvSpPr txBox="1"/>
          <p:nvPr/>
        </p:nvSpPr>
        <p:spPr>
          <a:xfrm>
            <a:off x="496739" y="2200009"/>
            <a:ext cx="133050" cy="430887"/>
          </a:xfrm>
          <a:prstGeom prst="rect">
            <a:avLst/>
          </a:prstGeom>
          <a:noFill/>
        </p:spPr>
        <p:txBody>
          <a:bodyPr wrap="none" lIns="0" tIns="0" rIns="0" bIns="0" rtlCol="0">
            <a:spAutoFit/>
          </a:bodyPr>
          <a:lstStyle/>
          <a:p>
            <a:pPr algn="l"/>
            <a:r>
              <a:rPr lang="en-US" altLang="ko-KR" sz="2800" dirty="0">
                <a:ln>
                  <a:solidFill>
                    <a:schemeClr val="tx2">
                      <a:alpha val="0"/>
                    </a:schemeClr>
                  </a:solidFill>
                </a:ln>
                <a:solidFill>
                  <a:srgbClr val="00B0F0"/>
                </a:solidFill>
                <a:latin typeface="KPMG Bold" panose="020B0803030202040204" pitchFamily="34" charset="0"/>
                <a:ea typeface="KoPub돋움체 Medium" panose="00000600000000000000" pitchFamily="2" charset="-127"/>
                <a:cs typeface="Univers for KPMG"/>
              </a:rPr>
              <a:t>3</a:t>
            </a:r>
            <a:endParaRPr lang="ko-KR" altLang="en-US" sz="2800" dirty="0" err="1">
              <a:ln>
                <a:solidFill>
                  <a:schemeClr val="tx2">
                    <a:alpha val="0"/>
                  </a:schemeClr>
                </a:solidFill>
              </a:ln>
              <a:solidFill>
                <a:srgbClr val="00B0F0"/>
              </a:solidFill>
              <a:latin typeface="KPMG Bold" panose="020B0803030202040204" pitchFamily="34" charset="0"/>
              <a:ea typeface="KoPub돋움체 Medium" panose="00000600000000000000" pitchFamily="2" charset="-127"/>
              <a:cs typeface="Univers for KPMG"/>
            </a:endParaRPr>
          </a:p>
        </p:txBody>
      </p:sp>
      <p:cxnSp>
        <p:nvCxnSpPr>
          <p:cNvPr id="12" name="직선 연결선 11">
            <a:extLst>
              <a:ext uri="{FF2B5EF4-FFF2-40B4-BE49-F238E27FC236}">
                <a16:creationId xmlns:a16="http://schemas.microsoft.com/office/drawing/2014/main" id="{244B7DF8-5948-584F-44EC-A90B6C8D8FFA}"/>
              </a:ext>
            </a:extLst>
          </p:cNvPr>
          <p:cNvCxnSpPr>
            <a:cxnSpLocks/>
          </p:cNvCxnSpPr>
          <p:nvPr/>
        </p:nvCxnSpPr>
        <p:spPr>
          <a:xfrm flipH="1">
            <a:off x="731520" y="2254192"/>
            <a:ext cx="2516777" cy="0"/>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535AE3B-C2EC-1990-AD1E-BEFFA1B5FE97}"/>
              </a:ext>
            </a:extLst>
          </p:cNvPr>
          <p:cNvSpPr txBox="1"/>
          <p:nvPr/>
        </p:nvSpPr>
        <p:spPr>
          <a:xfrm>
            <a:off x="407435" y="2913472"/>
            <a:ext cx="2878720" cy="1525739"/>
          </a:xfrm>
          <a:prstGeom prst="rect">
            <a:avLst/>
          </a:prstGeom>
          <a:noFill/>
        </p:spPr>
        <p:txBody>
          <a:bodyPr wrap="square">
            <a:spAutoFit/>
          </a:bodyPr>
          <a:lstStyle>
            <a:defPPr>
              <a:defRPr lang="en-US"/>
            </a:defPPr>
            <a:lvl1pPr marL="171450" marR="0" lvl="0" indent="-171450" fontAlgn="auto">
              <a:lnSpc>
                <a:spcPct val="120000"/>
              </a:lnSpc>
              <a:spcBef>
                <a:spcPts val="600"/>
              </a:spcBef>
              <a:spcAft>
                <a:spcPts val="600"/>
              </a:spcAft>
              <a:buClr>
                <a:schemeClr val="accent1"/>
              </a:buClr>
              <a:buSzTx/>
              <a:buFont typeface="Arial" panose="020B0604020202020204" pitchFamily="34" charset="0"/>
              <a:buChar char="−"/>
              <a:tabLst/>
              <a:defRPr sz="100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defRPr>
            </a:lvl1pPr>
          </a:lstStyle>
          <a:p>
            <a:pPr>
              <a:lnSpc>
                <a:spcPct val="110000"/>
              </a:lnSpc>
              <a:buClr>
                <a:srgbClr val="00B0F0"/>
              </a:buClr>
            </a:pPr>
            <a:r>
              <a:rPr lang="ko-KR" altLang="en-US" sz="950" dirty="0"/>
              <a:t>간편결제 시스템은 </a:t>
            </a:r>
            <a:r>
              <a:rPr lang="ko-KR" altLang="en-US" sz="950" dirty="0" err="1"/>
              <a:t>이커머스</a:t>
            </a:r>
            <a:r>
              <a:rPr lang="ko-KR" altLang="en-US" sz="950" dirty="0"/>
              <a:t> 시장에 성공적으로 안착했으며</a:t>
            </a:r>
            <a:r>
              <a:rPr lang="en-US" altLang="ko-KR" sz="950" dirty="0"/>
              <a:t>, </a:t>
            </a:r>
            <a:r>
              <a:rPr lang="ko-KR" altLang="en-US" sz="950" dirty="0"/>
              <a:t>더 많은 가맹점과 이용자를 확보할 수 있는 오프라인으로 간편결제사들이 진출하는 것은 자연스러운 현상임</a:t>
            </a:r>
          </a:p>
          <a:p>
            <a:pPr>
              <a:lnSpc>
                <a:spcPct val="110000"/>
              </a:lnSpc>
              <a:buClr>
                <a:srgbClr val="00B0F0"/>
              </a:buClr>
            </a:pPr>
            <a:r>
              <a:rPr lang="ko-KR" altLang="en-US" sz="950" dirty="0"/>
              <a:t>이미 편의성이 구비된 온라인 간편결제 서비스의 경우 금전적 혜택이 소비자를 움직이는 데 주요 동인이 될 것으로 분석되며</a:t>
            </a:r>
            <a:r>
              <a:rPr lang="en-US" altLang="ko-KR" sz="950" dirty="0"/>
              <a:t>, </a:t>
            </a:r>
            <a:r>
              <a:rPr lang="ko-KR" altLang="en-US" sz="950" dirty="0"/>
              <a:t>오프라인의 경우 결제 편의성 고도화가 일차적 방향성이 될 것으로 예상 </a:t>
            </a:r>
          </a:p>
        </p:txBody>
      </p:sp>
      <p:cxnSp>
        <p:nvCxnSpPr>
          <p:cNvPr id="8" name="직선 연결선 7">
            <a:extLst>
              <a:ext uri="{FF2B5EF4-FFF2-40B4-BE49-F238E27FC236}">
                <a16:creationId xmlns:a16="http://schemas.microsoft.com/office/drawing/2014/main" id="{CB481461-F698-AADE-092B-95CA0F6280B3}"/>
              </a:ext>
            </a:extLst>
          </p:cNvPr>
          <p:cNvCxnSpPr>
            <a:cxnSpLocks/>
          </p:cNvCxnSpPr>
          <p:nvPr/>
        </p:nvCxnSpPr>
        <p:spPr>
          <a:xfrm flipH="1">
            <a:off x="6879771" y="2249280"/>
            <a:ext cx="2537279" cy="0"/>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44DF80-2B6C-98B4-58F8-0F53AC0D64C7}"/>
              </a:ext>
            </a:extLst>
          </p:cNvPr>
          <p:cNvSpPr txBox="1"/>
          <p:nvPr/>
        </p:nvSpPr>
        <p:spPr>
          <a:xfrm>
            <a:off x="6682047" y="2199562"/>
            <a:ext cx="134652" cy="430887"/>
          </a:xfrm>
          <a:prstGeom prst="rect">
            <a:avLst/>
          </a:prstGeom>
          <a:noFill/>
        </p:spPr>
        <p:txBody>
          <a:bodyPr wrap="none" lIns="0" tIns="0" rIns="0" bIns="0" rtlCol="0">
            <a:spAutoFit/>
          </a:bodyPr>
          <a:lstStyle/>
          <a:p>
            <a:pPr algn="l"/>
            <a:r>
              <a:rPr lang="en-US" altLang="ko-KR" sz="2800" dirty="0">
                <a:ln>
                  <a:solidFill>
                    <a:schemeClr val="tx2">
                      <a:alpha val="0"/>
                    </a:schemeClr>
                  </a:solidFill>
                </a:ln>
                <a:solidFill>
                  <a:srgbClr val="00B0F0"/>
                </a:solidFill>
                <a:latin typeface="KPMG Bold" panose="020B0803030202040204" pitchFamily="34" charset="0"/>
                <a:ea typeface="KoPub돋움체 Medium" panose="00000600000000000000" pitchFamily="2" charset="-127"/>
                <a:cs typeface="Univers for KPMG"/>
              </a:rPr>
              <a:t>5</a:t>
            </a:r>
            <a:endParaRPr lang="ko-KR" altLang="en-US" sz="2800" dirty="0" err="1">
              <a:ln>
                <a:solidFill>
                  <a:schemeClr val="tx2">
                    <a:alpha val="0"/>
                  </a:schemeClr>
                </a:solidFill>
              </a:ln>
              <a:solidFill>
                <a:srgbClr val="00B0F0"/>
              </a:solidFill>
              <a:latin typeface="KPMG Bold" panose="020B0803030202040204" pitchFamily="34" charset="0"/>
              <a:ea typeface="KoPub돋움체 Medium" panose="00000600000000000000" pitchFamily="2" charset="-127"/>
              <a:cs typeface="Univers for KPMG"/>
            </a:endParaRPr>
          </a:p>
        </p:txBody>
      </p:sp>
      <p:sp>
        <p:nvSpPr>
          <p:cNvPr id="14" name="TextBox 13">
            <a:extLst>
              <a:ext uri="{FF2B5EF4-FFF2-40B4-BE49-F238E27FC236}">
                <a16:creationId xmlns:a16="http://schemas.microsoft.com/office/drawing/2014/main" id="{E893D77E-D12D-2B02-7E96-49FDC9E8032D}"/>
              </a:ext>
            </a:extLst>
          </p:cNvPr>
          <p:cNvSpPr txBox="1"/>
          <p:nvPr/>
        </p:nvSpPr>
        <p:spPr>
          <a:xfrm>
            <a:off x="6599278" y="2913025"/>
            <a:ext cx="2878720" cy="2162067"/>
          </a:xfrm>
          <a:prstGeom prst="rect">
            <a:avLst/>
          </a:prstGeom>
          <a:noFill/>
        </p:spPr>
        <p:txBody>
          <a:bodyPr wrap="square">
            <a:spAutoFit/>
          </a:bodyPr>
          <a:lstStyle>
            <a:defPPr>
              <a:defRPr lang="en-US"/>
            </a:defPPr>
            <a:lvl1pPr marL="171450" marR="0" lvl="0" indent="-171450" fontAlgn="auto">
              <a:lnSpc>
                <a:spcPct val="120000"/>
              </a:lnSpc>
              <a:spcBef>
                <a:spcPts val="600"/>
              </a:spcBef>
              <a:spcAft>
                <a:spcPts val="600"/>
              </a:spcAft>
              <a:buClr>
                <a:schemeClr val="accent1"/>
              </a:buClr>
              <a:buSzTx/>
              <a:buFont typeface="Arial" panose="020B0604020202020204" pitchFamily="34" charset="0"/>
              <a:buChar char="−"/>
              <a:tabLst/>
              <a:defRPr sz="100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defRPr>
            </a:lvl1pPr>
          </a:lstStyle>
          <a:p>
            <a:pPr>
              <a:lnSpc>
                <a:spcPct val="110000"/>
              </a:lnSpc>
              <a:buClr>
                <a:srgbClr val="00B0F0"/>
              </a:buClr>
            </a:pPr>
            <a:r>
              <a:rPr lang="ko-KR" altLang="en-US" sz="950" dirty="0"/>
              <a:t>편의성을 강점으로 빠르게 성장한 간편결제 서비스는 성장 이면에 리스크도 확대되고 있음</a:t>
            </a:r>
          </a:p>
          <a:p>
            <a:pPr>
              <a:lnSpc>
                <a:spcPct val="110000"/>
              </a:lnSpc>
              <a:buClr>
                <a:srgbClr val="00B0F0"/>
              </a:buClr>
            </a:pPr>
            <a:r>
              <a:rPr lang="ko-KR" altLang="en-US" sz="950" dirty="0"/>
              <a:t>최근 </a:t>
            </a:r>
            <a:r>
              <a:rPr lang="en-US" altLang="ko-KR" sz="950" dirty="0"/>
              <a:t>5</a:t>
            </a:r>
            <a:r>
              <a:rPr lang="ko-KR" altLang="en-US" sz="950" dirty="0"/>
              <a:t>년간 간편결제 서비스 부정결제 사고 건수는 </a:t>
            </a:r>
            <a:r>
              <a:rPr lang="en-US" altLang="ko-KR" sz="950" dirty="0"/>
              <a:t>382</a:t>
            </a:r>
            <a:r>
              <a:rPr lang="ko-KR" altLang="en-US" sz="950" dirty="0"/>
              <a:t>건</a:t>
            </a:r>
            <a:r>
              <a:rPr lang="en-US" altLang="ko-KR" sz="950" dirty="0"/>
              <a:t>, </a:t>
            </a:r>
            <a:r>
              <a:rPr lang="ko-KR" altLang="en-US" sz="950" dirty="0"/>
              <a:t>사고 금액은 </a:t>
            </a:r>
            <a:r>
              <a:rPr lang="en-US" altLang="ko-KR" sz="950" dirty="0"/>
              <a:t>13</a:t>
            </a:r>
            <a:r>
              <a:rPr lang="ko-KR" altLang="en-US" sz="950" dirty="0"/>
              <a:t>억 </a:t>
            </a:r>
            <a:r>
              <a:rPr lang="en-US" altLang="ko-KR" sz="950" dirty="0"/>
              <a:t>7,200</a:t>
            </a:r>
            <a:r>
              <a:rPr lang="ko-KR" altLang="en-US" sz="950" dirty="0"/>
              <a:t>만 원에 이르는 것으로 나타났으며*</a:t>
            </a:r>
            <a:r>
              <a:rPr lang="en-US" altLang="ko-KR" sz="950" dirty="0"/>
              <a:t>, </a:t>
            </a:r>
            <a:r>
              <a:rPr lang="ko-KR" altLang="en-US" sz="950" dirty="0"/>
              <a:t>간편결제 이용자 대상 금융사기 범죄나 후불결제를 악용한 불법 현금화 사례도 발생</a:t>
            </a:r>
          </a:p>
          <a:p>
            <a:pPr>
              <a:lnSpc>
                <a:spcPct val="110000"/>
              </a:lnSpc>
              <a:buClr>
                <a:srgbClr val="00B0F0"/>
              </a:buClr>
            </a:pPr>
            <a:r>
              <a:rPr lang="ko-KR" altLang="en-US" sz="950" dirty="0"/>
              <a:t>이에 따라 간편결제 사업자들은 부정결제</a:t>
            </a:r>
            <a:r>
              <a:rPr lang="en-US" altLang="ko-KR" sz="950" dirty="0"/>
              <a:t>, </a:t>
            </a:r>
            <a:r>
              <a:rPr lang="ko-KR" altLang="en-US" sz="950" dirty="0"/>
              <a:t>도난</a:t>
            </a:r>
            <a:r>
              <a:rPr lang="en-US" altLang="ko-KR" sz="950" dirty="0"/>
              <a:t>, </a:t>
            </a:r>
            <a:r>
              <a:rPr lang="ko-KR" altLang="en-US" sz="950" dirty="0"/>
              <a:t>개인정보 유출 등으로부터 이용자 보호를 위한 정보 보안 및 안정 장치를 확보해야 하며</a:t>
            </a:r>
            <a:r>
              <a:rPr lang="en-US" altLang="ko-KR" sz="950" dirty="0"/>
              <a:t>, </a:t>
            </a:r>
            <a:r>
              <a:rPr lang="ko-KR" altLang="en-US" sz="950" dirty="0"/>
              <a:t>소액 후불결제 서비스의 경우 다중채무 관리와 같은 건전성 강화에도 힘써야 함</a:t>
            </a:r>
          </a:p>
        </p:txBody>
      </p:sp>
      <p:sp>
        <p:nvSpPr>
          <p:cNvPr id="25" name="직사각형 24">
            <a:extLst>
              <a:ext uri="{FF2B5EF4-FFF2-40B4-BE49-F238E27FC236}">
                <a16:creationId xmlns:a16="http://schemas.microsoft.com/office/drawing/2014/main" id="{C9036501-28EE-15BE-560A-B906E2ECE4B5}"/>
              </a:ext>
            </a:extLst>
          </p:cNvPr>
          <p:cNvSpPr/>
          <p:nvPr/>
        </p:nvSpPr>
        <p:spPr>
          <a:xfrm>
            <a:off x="488899" y="1203619"/>
            <a:ext cx="8928000" cy="80417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marL="180975">
              <a:lnSpc>
                <a:spcPct val="120000"/>
              </a:lnSpc>
            </a:pPr>
            <a:r>
              <a:rPr lang="ko-KR" altLang="en-US" sz="1400"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경쟁 심화 속 시장에서 살아남을 </a:t>
            </a:r>
            <a:r>
              <a:rPr lang="ko-KR" altLang="en-US" b="1"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간편결제 강자는</a:t>
            </a:r>
            <a:r>
              <a:rPr lang="en-US" altLang="ko-KR" b="1"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 </a:t>
            </a:r>
            <a:r>
              <a:rPr lang="en-US" altLang="ko-KR" sz="1400" b="1"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(2/2)</a:t>
            </a:r>
          </a:p>
        </p:txBody>
      </p:sp>
      <p:sp>
        <p:nvSpPr>
          <p:cNvPr id="26" name="TextBox 25">
            <a:extLst>
              <a:ext uri="{FF2B5EF4-FFF2-40B4-BE49-F238E27FC236}">
                <a16:creationId xmlns:a16="http://schemas.microsoft.com/office/drawing/2014/main" id="{241807A4-1D6B-B372-CD5E-E613FE773605}"/>
              </a:ext>
            </a:extLst>
          </p:cNvPr>
          <p:cNvSpPr txBox="1"/>
          <p:nvPr/>
        </p:nvSpPr>
        <p:spPr>
          <a:xfrm>
            <a:off x="489000" y="5722388"/>
            <a:ext cx="8928000"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부정결제란 개인정보 유출로 인한 명의도용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해킹 등에 의해 이용자가 결제하지 않았는데도 결제가 이뤄진 것을 뜻하며</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2023</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9</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월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일 국회 정무위원회 </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김성주</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의원이 금융감독원으로부터 제출 받은 자료 기준</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대상 기간은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2018</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년부터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2022</a:t>
            </a:r>
            <a:r>
              <a:rPr kumimoji="0" lang="ko-KR" altLang="en-US"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년까지임</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167382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245C9811-1D21-4FC6-8C4B-E5B2828694E1}"/>
              </a:ext>
            </a:extLst>
          </p:cNvPr>
          <p:cNvGraphicFramePr>
            <a:graphicFrameLocks noGrp="1"/>
          </p:cNvGraphicFramePr>
          <p:nvPr>
            <p:extLst>
              <p:ext uri="{D42A27DB-BD31-4B8C-83A1-F6EECF244321}">
                <p14:modId xmlns:p14="http://schemas.microsoft.com/office/powerpoint/2010/main" val="453162531"/>
              </p:ext>
            </p:extLst>
          </p:nvPr>
        </p:nvGraphicFramePr>
        <p:xfrm>
          <a:off x="814389" y="1355363"/>
          <a:ext cx="8460000" cy="3720480"/>
        </p:xfrm>
        <a:graphic>
          <a:graphicData uri="http://schemas.openxmlformats.org/drawingml/2006/table">
            <a:tbl>
              <a:tblPr firstRow="1" bandRow="1">
                <a:tableStyleId>{5C22544A-7EE6-4342-B048-85BDC9FD1C3A}</a:tableStyleId>
              </a:tblPr>
              <a:tblGrid>
                <a:gridCol w="1692000">
                  <a:extLst>
                    <a:ext uri="{9D8B030D-6E8A-4147-A177-3AD203B41FA5}">
                      <a16:colId xmlns:a16="http://schemas.microsoft.com/office/drawing/2014/main" val="968525178"/>
                    </a:ext>
                  </a:extLst>
                </a:gridCol>
                <a:gridCol w="1692000">
                  <a:extLst>
                    <a:ext uri="{9D8B030D-6E8A-4147-A177-3AD203B41FA5}">
                      <a16:colId xmlns:a16="http://schemas.microsoft.com/office/drawing/2014/main" val="2373283035"/>
                    </a:ext>
                  </a:extLst>
                </a:gridCol>
                <a:gridCol w="1692000">
                  <a:extLst>
                    <a:ext uri="{9D8B030D-6E8A-4147-A177-3AD203B41FA5}">
                      <a16:colId xmlns:a16="http://schemas.microsoft.com/office/drawing/2014/main" val="2192865859"/>
                    </a:ext>
                  </a:extLst>
                </a:gridCol>
                <a:gridCol w="1692000">
                  <a:extLst>
                    <a:ext uri="{9D8B030D-6E8A-4147-A177-3AD203B41FA5}">
                      <a16:colId xmlns:a16="http://schemas.microsoft.com/office/drawing/2014/main" val="3835351547"/>
                    </a:ext>
                  </a:extLst>
                </a:gridCol>
                <a:gridCol w="1692000">
                  <a:extLst>
                    <a:ext uri="{9D8B030D-6E8A-4147-A177-3AD203B41FA5}">
                      <a16:colId xmlns:a16="http://schemas.microsoft.com/office/drawing/2014/main" val="1712257969"/>
                    </a:ext>
                  </a:extLst>
                </a:gridCol>
              </a:tblGrid>
              <a:tr h="0">
                <a:tc gridSpan="5">
                  <a:txBody>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1600" b="0" i="0" u="none" strike="noStrike" kern="0" cap="none" spc="0" normalizeH="0" baseline="0" noProof="0" dirty="0" err="1">
                          <a:ln>
                            <a:solidFill>
                              <a:srgbClr val="00338D">
                                <a:alpha val="0"/>
                              </a:srgbClr>
                            </a:solidFill>
                          </a:ln>
                          <a:solidFill>
                            <a:schemeClr val="tx2"/>
                          </a:solidFill>
                          <a:effectLst/>
                          <a:uLnTx/>
                          <a:uFillTx/>
                          <a:latin typeface="+mj-ea"/>
                          <a:ea typeface="+mj-ea"/>
                          <a:cs typeface="Arial" panose="020B0604020202020204" pitchFamily="34" charset="0"/>
                        </a:rPr>
                        <a:t>핀테크산업</a:t>
                      </a:r>
                      <a:r>
                        <a:rPr kumimoji="0" lang="ko-KR" altLang="en-US" sz="1600" b="0" i="0" u="none" strike="noStrike" kern="0" cap="none" spc="0" normalizeH="0" baseline="0" noProof="0" dirty="0">
                          <a:ln>
                            <a:solidFill>
                              <a:srgbClr val="00338D">
                                <a:alpha val="0"/>
                              </a:srgbClr>
                            </a:solidFill>
                          </a:ln>
                          <a:solidFill>
                            <a:schemeClr val="tx2"/>
                          </a:solidFill>
                          <a:effectLst/>
                          <a:uLnTx/>
                          <a:uFillTx/>
                          <a:latin typeface="+mj-ea"/>
                          <a:ea typeface="+mj-ea"/>
                          <a:cs typeface="Arial" panose="020B0604020202020204" pitchFamily="34" charset="0"/>
                        </a:rPr>
                        <a:t> </a:t>
                      </a:r>
                      <a:r>
                        <a:rPr kumimoji="0" lang="ko-KR" altLang="en-US" sz="1600" b="0" i="0" u="none" strike="noStrike" kern="0" cap="none" spc="0" normalizeH="0" baseline="0" noProof="0" dirty="0" err="1">
                          <a:ln>
                            <a:solidFill>
                              <a:srgbClr val="00338D">
                                <a:alpha val="0"/>
                              </a:srgbClr>
                            </a:solidFill>
                          </a:ln>
                          <a:solidFill>
                            <a:schemeClr val="tx2"/>
                          </a:solidFill>
                          <a:effectLst/>
                          <a:uLnTx/>
                          <a:uFillTx/>
                          <a:latin typeface="+mj-ea"/>
                          <a:ea typeface="+mj-ea"/>
                          <a:cs typeface="Arial" panose="020B0604020202020204" pitchFamily="34" charset="0"/>
                        </a:rPr>
                        <a:t>전문팀</a:t>
                      </a:r>
                      <a:endParaRPr kumimoji="0" lang="en-US" altLang="ko-KR" sz="1600" b="0" i="0" u="none" strike="noStrike" kern="0" cap="none" spc="0" normalizeH="0" baseline="0" noProof="0" dirty="0">
                        <a:ln>
                          <a:solidFill>
                            <a:srgbClr val="00338D">
                              <a:alpha val="0"/>
                            </a:srgbClr>
                          </a:solidFill>
                        </a:ln>
                        <a:solidFill>
                          <a:schemeClr val="tx2"/>
                        </a:solidFill>
                        <a:effectLst/>
                        <a:uLnTx/>
                        <a:uFillTx/>
                        <a:latin typeface="+mj-ea"/>
                        <a:ea typeface="+mj-ea"/>
                        <a:cs typeface="Arial" panose="020B0604020202020204" pitchFamily="34" charset="0"/>
                      </a:endParaRPr>
                    </a:p>
                  </a:txBody>
                  <a:tcPr marL="0" marR="0" marT="18000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933728073"/>
                  </a:ext>
                </a:extLst>
              </a:tr>
              <a:tr h="0">
                <a:tc gridSpan="5">
                  <a:txBody>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dirty="0">
                          <a:ln>
                            <a:solidFill>
                              <a:srgbClr val="00338D">
                                <a:alpha val="0"/>
                              </a:srgbClr>
                            </a:solidFill>
                          </a:ln>
                          <a:solidFill>
                            <a:schemeClr val="tx2"/>
                          </a:solidFill>
                          <a:effectLst/>
                          <a:uLnTx/>
                          <a:uFillTx/>
                          <a:latin typeface="+mj-ea"/>
                          <a:ea typeface="+mj-ea"/>
                          <a:cs typeface="Arial" panose="020B0604020202020204" pitchFamily="34" charset="0"/>
                        </a:rPr>
                        <a:t>Consulting Services</a:t>
                      </a:r>
                    </a:p>
                  </a:txBody>
                  <a:tcPr marL="0" marR="0" marT="180000" marB="0"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340873500"/>
                  </a:ext>
                </a:extLst>
              </a:tr>
              <a:tr h="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ko-KR" altLang="en-US" sz="850" b="1" spc="0" baseline="0" dirty="0" err="1">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조재박</a:t>
                      </a:r>
                      <a:endParaRPr lang="en-US" altLang="ko-KR"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p>
                      <a:pPr marL="0" defTabSz="914400">
                        <a:lnSpc>
                          <a:spcPct val="100000"/>
                        </a:lnSpc>
                        <a:spcBef>
                          <a:spcPts val="0"/>
                        </a:spcBef>
                        <a:spcAft>
                          <a:spcPts val="0"/>
                        </a:spcAft>
                        <a:defRPr/>
                      </a:pPr>
                      <a:r>
                        <a:rPr lang="ko-KR" altLang="en-US" sz="850" b="0" spc="-10" baseline="0" dirty="0" err="1">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핀테크산업리더</a:t>
                      </a:r>
                      <a:r>
                        <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 Digital </a:t>
                      </a:r>
                      <a:r>
                        <a:rPr lang="ko-KR" altLang="en-US"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본부장 </a:t>
                      </a: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p>
                      <a:pPr marL="0" defTabSz="914400">
                        <a:lnSpc>
                          <a:spcPct val="100000"/>
                        </a:lnSpc>
                        <a:spcBef>
                          <a:spcPts val="0"/>
                        </a:spcBef>
                        <a:spcAft>
                          <a:spcPts val="0"/>
                        </a:spcAft>
                        <a:defRPr/>
                      </a:pPr>
                      <a:r>
                        <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02-2112-7514</a:t>
                      </a:r>
                    </a:p>
                    <a:p>
                      <a:pPr marL="0" defTabSz="914400">
                        <a:lnSpc>
                          <a:spcPct val="100000"/>
                        </a:lnSpc>
                        <a:spcBef>
                          <a:spcPts val="0"/>
                        </a:spcBef>
                        <a:spcAft>
                          <a:spcPts val="0"/>
                        </a:spcAft>
                        <a:defRPr/>
                      </a:pPr>
                      <a:r>
                        <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jaeparkjo@kr.kpmg.com</a:t>
                      </a:r>
                    </a:p>
                  </a:txBody>
                  <a:tcPr marL="0" marR="0" marT="18000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eaLnBrk="1" fontAlgn="auto" hangingPunct="1">
                        <a:lnSpc>
                          <a:spcPct val="100000"/>
                        </a:lnSpc>
                        <a:spcBef>
                          <a:spcPts val="0"/>
                        </a:spcBef>
                        <a:spcAft>
                          <a:spcPts val="0"/>
                        </a:spcAft>
                        <a:defRPr/>
                      </a:pPr>
                      <a:r>
                        <a:rPr lang="ko-KR" altLang="en-US"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김세호</a:t>
                      </a:r>
                      <a:endParaRPr lang="en-US" altLang="ko-KR"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p>
                      <a:pPr marL="0" eaLnBrk="1" fontAlgn="auto" hangingPunct="1">
                        <a:lnSpc>
                          <a:spcPct val="100000"/>
                        </a:lnSpc>
                        <a:spcBef>
                          <a:spcPts val="0"/>
                        </a:spcBef>
                        <a:spcAft>
                          <a:spcPts val="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상무</a:t>
                      </a:r>
                      <a:endPar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p>
                      <a:pPr marL="0" eaLnBrk="1" fontAlgn="auto" hangingPunct="1">
                        <a:lnSpc>
                          <a:spcPct val="100000"/>
                        </a:lnSpc>
                        <a:spcBef>
                          <a:spcPts val="0"/>
                        </a:spcBef>
                        <a:spcAft>
                          <a:spcPts val="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02-2112-7879</a:t>
                      </a:r>
                    </a:p>
                    <a:p>
                      <a:pPr marL="0" marR="0" indent="0" defTabSz="914400" eaLnBrk="1" fontAlgn="auto" latinLnBrk="0" hangingPunct="1">
                        <a:lnSpc>
                          <a:spcPct val="100000"/>
                        </a:lnSpc>
                        <a:spcBef>
                          <a:spcPts val="0"/>
                        </a:spcBef>
                        <a:spcAft>
                          <a:spcPts val="0"/>
                        </a:spcAft>
                        <a:buClrTx/>
                        <a:buSzTx/>
                        <a:buFontTx/>
                        <a:buNone/>
                        <a:tabLs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seihokim@kr.kpmg.com</a:t>
                      </a:r>
                    </a:p>
                  </a:txBody>
                  <a:tcPr marL="0" marR="0" marT="18000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eaLnBrk="1" fontAlgn="auto" hangingPunct="1">
                        <a:lnSpc>
                          <a:spcPct val="100000"/>
                        </a:lnSpc>
                        <a:spcBef>
                          <a:spcPts val="0"/>
                        </a:spcBef>
                        <a:spcAft>
                          <a:spcPts val="0"/>
                        </a:spcAft>
                        <a:defRPr/>
                      </a:pPr>
                      <a:r>
                        <a:rPr lang="ko-KR" altLang="en-US" sz="850" b="1" spc="0" baseline="0" dirty="0" err="1">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황태영</a:t>
                      </a:r>
                      <a:endParaRPr lang="en-US" altLang="ko-KR"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p>
                      <a:pPr marL="0" eaLnBrk="1" fontAlgn="auto" hangingPunct="1">
                        <a:lnSpc>
                          <a:spcPct val="100000"/>
                        </a:lnSpc>
                        <a:spcBef>
                          <a:spcPts val="0"/>
                        </a:spcBef>
                        <a:spcAft>
                          <a:spcPts val="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상무</a:t>
                      </a:r>
                      <a:endPar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p>
                      <a:pPr marL="0" eaLnBrk="1" fontAlgn="auto" hangingPunct="1">
                        <a:lnSpc>
                          <a:spcPct val="100000"/>
                        </a:lnSpc>
                        <a:spcBef>
                          <a:spcPts val="0"/>
                        </a:spcBef>
                        <a:spcAft>
                          <a:spcPts val="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02-2112-0490</a:t>
                      </a:r>
                    </a:p>
                    <a:p>
                      <a:pPr marL="0" eaLnBrk="1" fontAlgn="auto" hangingPunct="1">
                        <a:lnSpc>
                          <a:spcPct val="100000"/>
                        </a:lnSpc>
                        <a:spcBef>
                          <a:spcPts val="0"/>
                        </a:spcBef>
                        <a:spcAft>
                          <a:spcPts val="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taeyounghwang@kr.kpmg.com</a:t>
                      </a: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18000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eaLnBrk="1" fontAlgn="auto" hangingPunct="1">
                        <a:lnSpc>
                          <a:spcPct val="100000"/>
                        </a:lnSpc>
                        <a:spcBef>
                          <a:spcPts val="0"/>
                        </a:spcBef>
                        <a:spcAft>
                          <a:spcPts val="0"/>
                        </a:spcAft>
                        <a:defRPr/>
                      </a:pPr>
                      <a:r>
                        <a:rPr lang="ko-KR" altLang="en-US"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이지현</a:t>
                      </a:r>
                      <a:endParaRPr lang="en-US" altLang="ko-KR" sz="850" b="1"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p>
                      <a:pPr marL="0" eaLnBrk="1" fontAlgn="auto" hangingPunct="1">
                        <a:lnSpc>
                          <a:spcPct val="100000"/>
                        </a:lnSpc>
                        <a:spcBef>
                          <a:spcPts val="0"/>
                        </a:spcBef>
                        <a:spcAft>
                          <a:spcPts val="0"/>
                        </a:spcAft>
                        <a:defRPr/>
                      </a:pPr>
                      <a:r>
                        <a:rPr lang="ko-KR" altLang="en-US"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상무</a:t>
                      </a:r>
                      <a:endPar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p>
                      <a:pPr marL="0" eaLnBrk="1" fontAlgn="auto" hangingPunct="1">
                        <a:lnSpc>
                          <a:spcPct val="100000"/>
                        </a:lnSpc>
                        <a:spcBef>
                          <a:spcPts val="0"/>
                        </a:spcBef>
                        <a:spcAft>
                          <a:spcPts val="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02-2112-3054</a:t>
                      </a:r>
                    </a:p>
                    <a:p>
                      <a:pPr marL="0" eaLnBrk="1" fontAlgn="auto" hangingPunct="1">
                        <a:lnSpc>
                          <a:spcPct val="100000"/>
                        </a:lnSpc>
                        <a:spcBef>
                          <a:spcPts val="0"/>
                        </a:spcBef>
                        <a:spcAft>
                          <a:spcPts val="0"/>
                        </a:spcAft>
                        <a:defRPr/>
                      </a:pPr>
                      <a:r>
                        <a:rPr lang="en-US" altLang="ko-KR" sz="850" b="0" spc="0" baseline="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janelee@kr.kpmg.com</a:t>
                      </a: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18000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18000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372684"/>
                  </a:ext>
                </a:extLst>
              </a:tr>
              <a:tr h="540000">
                <a:tc>
                  <a:txBody>
                    <a:bodyPr/>
                    <a:lstStyle/>
                    <a:p>
                      <a:pPr marL="0" defTabSz="914400">
                        <a:lnSpc>
                          <a:spcPct val="100000"/>
                        </a:lnSpc>
                        <a:spcBef>
                          <a:spcPts val="0"/>
                        </a:spcBef>
                        <a:spcAft>
                          <a:spcPts val="0"/>
                        </a:spcAft>
                        <a:defRPr/>
                      </a:pPr>
                      <a:r>
                        <a:rPr kumimoji="0" lang="en-US" altLang="ko-KR" sz="1300" b="0" i="0" u="none" strike="noStrike" kern="0" cap="none" spc="0" normalizeH="0" baseline="0" dirty="0">
                          <a:ln>
                            <a:solidFill>
                              <a:srgbClr val="00338D">
                                <a:alpha val="0"/>
                              </a:srgbClr>
                            </a:solidFill>
                          </a:ln>
                          <a:solidFill>
                            <a:schemeClr val="tx2"/>
                          </a:solidFill>
                          <a:effectLst/>
                          <a:uLnTx/>
                          <a:uFillTx/>
                          <a:latin typeface="+mj-ea"/>
                          <a:ea typeface="+mj-ea"/>
                          <a:cs typeface="Arial" panose="020B0604020202020204" pitchFamily="34" charset="0"/>
                        </a:rPr>
                        <a:t>Audit</a:t>
                      </a:r>
                    </a:p>
                  </a:txBody>
                  <a:tcPr marL="0" marR="0" marT="108000" marB="54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108000" marB="54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108000" marB="54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108000" marB="54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108000" marB="54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4032743"/>
                  </a:ext>
                </a:extLst>
              </a:tr>
              <a:tr h="0">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권영민 </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금융산업리더</a:t>
                      </a: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 B&amp;F1 </a:t>
                      </a: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본부장</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02-2112-0217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ykwon@kr.kpmg.com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최재범</a:t>
                      </a: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 </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B&amp;F2 </a:t>
                      </a: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본부장 </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02-2112-0213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jaebeomchoi@kr.kpmg.com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김진귀</a:t>
                      </a: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 </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B&amp;F3 </a:t>
                      </a: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본부장</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02-2112-0223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jinkwikim@kr.kpmg.com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옥정오</a:t>
                      </a: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 </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02-2112-7601</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jok@kr.kpmg.com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정용훈 </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02-2112-7907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yjeong@kr.kpmg.com</a:t>
                      </a:r>
                    </a:p>
                    <a:p>
                      <a:pPr marL="0" marR="0" lvl="0" indent="0" defTabSz="914400" eaLnBrk="1" fontAlgn="auto" latinLnBrk="0" hangingPunct="1">
                        <a:lnSpc>
                          <a:spcPct val="100000"/>
                        </a:lnSpc>
                        <a:spcBef>
                          <a:spcPts val="0"/>
                        </a:spcBef>
                        <a:spcAft>
                          <a:spcPts val="0"/>
                        </a:spcAft>
                        <a:buClrTx/>
                        <a:buSzTx/>
                        <a:buFontTx/>
                        <a:buNone/>
                        <a:tabLs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696042"/>
                  </a:ext>
                </a:extLst>
              </a:tr>
              <a:tr h="0">
                <a:tc>
                  <a:txBody>
                    <a:bodyPr/>
                    <a:lstStyle/>
                    <a:p>
                      <a:pPr marL="0" defTabSz="914400">
                        <a:lnSpc>
                          <a:spcPct val="100000"/>
                        </a:lnSpc>
                        <a:spcBef>
                          <a:spcPts val="0"/>
                        </a:spcBef>
                        <a:spcAft>
                          <a:spcPts val="0"/>
                        </a:spcAft>
                        <a:defRPr/>
                      </a:pPr>
                      <a:endParaRPr lang="en-US" altLang="ko-KR" sz="1050" b="0" spc="0" baseline="0" dirty="0">
                        <a:ln>
                          <a:solidFill>
                            <a:schemeClr val="accent1">
                              <a:alpha val="0"/>
                            </a:schemeClr>
                          </a:solidFill>
                        </a:ln>
                        <a:solidFill>
                          <a:schemeClr val="tx2"/>
                        </a:solidFill>
                        <a:latin typeface="+mj-ea"/>
                        <a:ea typeface="+mj-ea"/>
                        <a:cs typeface="Arial" pitchFamily="34" charset="0"/>
                      </a:endParaRPr>
                    </a:p>
                  </a:txBody>
                  <a:tcPr marL="0" marR="0" marT="108000" marB="54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eaLnBrk="1" fontAlgn="auto" hangingPunct="1">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108000" marB="54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eaLnBrk="1" fontAlgn="auto" hangingPunct="1">
                        <a:lnSpc>
                          <a:spcPct val="100000"/>
                        </a:lnSpc>
                        <a:spcBef>
                          <a:spcPts val="0"/>
                        </a:spcBef>
                        <a:spcAft>
                          <a:spcPts val="0"/>
                        </a:spcAft>
                        <a:defRPr/>
                      </a:pPr>
                      <a:endParaRPr lang="en-US" altLang="ko-KR" sz="1050" b="0" spc="0" baseline="0" dirty="0">
                        <a:ln>
                          <a:solidFill>
                            <a:schemeClr val="accent1">
                              <a:alpha val="0"/>
                            </a:schemeClr>
                          </a:solidFill>
                        </a:ln>
                        <a:solidFill>
                          <a:schemeClr val="tx2"/>
                        </a:solidFill>
                        <a:latin typeface="+mj-ea"/>
                        <a:ea typeface="+mj-ea"/>
                        <a:cs typeface="Arial" pitchFamily="34" charset="0"/>
                      </a:endParaRPr>
                    </a:p>
                  </a:txBody>
                  <a:tcPr marL="0" marR="0" marT="108000" marB="54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108000" marB="54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108000" marB="54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9011767"/>
                  </a:ext>
                </a:extLst>
              </a:tr>
              <a:tr h="0">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7742441"/>
                  </a:ext>
                </a:extLst>
              </a:tr>
              <a:tr h="0">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ko-KR" sz="1050" b="0" spc="0" baseline="0" dirty="0">
                        <a:ln>
                          <a:solidFill>
                            <a:schemeClr val="accent1">
                              <a:alpha val="0"/>
                            </a:schemeClr>
                          </a:solidFill>
                        </a:ln>
                        <a:solidFill>
                          <a:schemeClr val="tx2"/>
                        </a:solidFill>
                        <a:latin typeface="+mj-ea"/>
                        <a:ea typeface="+mn-ea"/>
                        <a:cs typeface="Arial" pitchFamily="34" charset="0"/>
                      </a:endParaRPr>
                    </a:p>
                  </a:txBody>
                  <a:tcPr marL="0" marR="0" marT="108000" marB="54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108000" marB="54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108000" marB="54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108000" marB="54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108000" marB="54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601847"/>
                  </a:ext>
                </a:extLst>
              </a:tr>
              <a:tr h="0">
                <a:tc>
                  <a:txBody>
                    <a:bodyPr/>
                    <a:lstStyle/>
                    <a:p>
                      <a:pPr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10" baseline="0" dirty="0">
                        <a:ln>
                          <a:solidFill>
                            <a:schemeClr val="accent1">
                              <a:alpha val="0"/>
                            </a:scheme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361834"/>
                  </a:ext>
                </a:extLst>
              </a:tr>
            </a:tbl>
          </a:graphicData>
        </a:graphic>
      </p:graphicFrame>
      <p:sp>
        <p:nvSpPr>
          <p:cNvPr id="4" name="object 8">
            <a:extLst>
              <a:ext uri="{FF2B5EF4-FFF2-40B4-BE49-F238E27FC236}">
                <a16:creationId xmlns:a16="http://schemas.microsoft.com/office/drawing/2014/main" id="{1BF31252-051B-4937-9816-9700FB949091}"/>
              </a:ext>
            </a:extLst>
          </p:cNvPr>
          <p:cNvSpPr txBox="1"/>
          <p:nvPr/>
        </p:nvSpPr>
        <p:spPr>
          <a:xfrm>
            <a:off x="814388" y="934037"/>
            <a:ext cx="4899964" cy="492443"/>
          </a:xfrm>
          <a:prstGeom prst="rect">
            <a:avLst/>
          </a:prstGeom>
          <a:noFill/>
        </p:spPr>
        <p:txBody>
          <a:bodyPr wrap="square" lIns="0" tIns="0" rIns="0" bIns="0" rtlCol="0" anchor="b" anchorCtr="0">
            <a:spAutoFit/>
          </a:bodyPr>
          <a:lstStyle>
            <a:defPPr>
              <a:defRPr lang="en-US"/>
            </a:defPPr>
            <a:lvl1pPr>
              <a:defRPr sz="3900">
                <a:solidFill>
                  <a:prstClr val="white"/>
                </a:solidFill>
                <a:latin typeface="KPMG Extralight"/>
                <a:cs typeface="KPMG Extralight"/>
              </a:defRPr>
            </a:lvl1p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srgbClr val="0091DA">
                      <a:alpha val="0"/>
                    </a:srgbClr>
                  </a:solidFill>
                </a:ln>
                <a:solidFill>
                  <a:srgbClr val="00338D"/>
                </a:solidFill>
                <a:effectLst/>
                <a:uLnTx/>
                <a:uFillTx/>
                <a:latin typeface="KPMG Bold" panose="020B0803030202040204" pitchFamily="34" charset="0"/>
                <a:ea typeface="KoPub돋움체 Medium"/>
              </a:rPr>
              <a:t>Business Contacts</a:t>
            </a:r>
          </a:p>
        </p:txBody>
      </p:sp>
    </p:spTree>
    <p:extLst>
      <p:ext uri="{BB962C8B-B14F-4D97-AF65-F5344CB8AC3E}">
        <p14:creationId xmlns:p14="http://schemas.microsoft.com/office/powerpoint/2010/main" val="3683846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p:txBody>
          <a:bodyPr/>
          <a:lstStyle/>
          <a:p>
            <a:r>
              <a:rPr lang="en-US" altLang="ko-KR" noProof="0" dirty="0"/>
              <a:t>I. </a:t>
            </a:r>
            <a:r>
              <a:rPr lang="ko-KR" altLang="en-US" noProof="0" dirty="0"/>
              <a:t>간편결제 개요 및 시장 현황</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p:txBody>
          <a:bodyPr/>
          <a:lstStyle/>
          <a:p>
            <a:pPr lvl="0"/>
            <a:r>
              <a:rPr lang="ko-KR" altLang="en-US" dirty="0"/>
              <a:t>간편결제 서비스란</a:t>
            </a:r>
            <a:r>
              <a:rPr lang="en-US" altLang="ko-KR" dirty="0"/>
              <a:t>?</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49" y="1162471"/>
            <a:ext cx="9016557" cy="864737"/>
          </a:xfrm>
        </p:spPr>
        <p:txBody>
          <a:bodyPr/>
          <a:lstStyle/>
          <a:p>
            <a:r>
              <a:rPr lang="ko-KR" altLang="en-US" dirty="0"/>
              <a:t>지급결제 서비스는 크게 전자방식과 비전자방식이 있으며</a:t>
            </a:r>
            <a:r>
              <a:rPr lang="en-US" altLang="ko-KR" dirty="0"/>
              <a:t>, </a:t>
            </a:r>
            <a:r>
              <a:rPr lang="ko-KR" altLang="en-US" dirty="0"/>
              <a:t>간편결제는 모바일에 미리 저장해둔 신용카드</a:t>
            </a:r>
            <a:r>
              <a:rPr lang="en-US" altLang="ko-KR" dirty="0"/>
              <a:t>, </a:t>
            </a:r>
            <a:r>
              <a:rPr lang="ko-KR" altLang="en-US" dirty="0"/>
              <a:t>은행계좌 등의 정보 또는 선불금을 이용하여 간편 인증수단을 통해 결제하는 서비스를 의미</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한국은행</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57487"/>
              <a:ext cx="117154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지급결제 서비스 종류와 간편결제 정의</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4" name="직사각형 4">
            <a:extLst>
              <a:ext uri="{FF2B5EF4-FFF2-40B4-BE49-F238E27FC236}">
                <a16:creationId xmlns:a16="http://schemas.microsoft.com/office/drawing/2014/main" id="{EC7D9F69-DAE9-4105-8ACD-0A883D6BDD29}"/>
              </a:ext>
            </a:extLst>
          </p:cNvPr>
          <p:cNvSpPr/>
          <p:nvPr/>
        </p:nvSpPr>
        <p:spPr bwMode="auto">
          <a:xfrm>
            <a:off x="6343651" y="2933324"/>
            <a:ext cx="3073350" cy="2408262"/>
          </a:xfrm>
          <a:prstGeom prst="rect">
            <a:avLst/>
          </a:prstGeom>
          <a:solidFill>
            <a:schemeClr val="bg1">
              <a:alpha val="20000"/>
            </a:schemeClr>
          </a:solidFill>
          <a:ln w="9525" algn="ctr">
            <a:solidFill>
              <a:schemeClr val="accent4"/>
            </a:solidFill>
            <a:miter lim="800000"/>
            <a:headEnd/>
            <a:tailEnd/>
          </a:ln>
          <a:effectLst/>
        </p:spPr>
        <p:txBody>
          <a:bodyPr lIns="180000" tIns="18000" rIns="180000" bIns="18000" rtlCol="0" anchor="ctr"/>
          <a:lstStyle/>
          <a:p>
            <a:pPr latinLnBrk="0">
              <a:lnSpc>
                <a:spcPct val="120000"/>
              </a:lnSpc>
              <a:buClr>
                <a:schemeClr val="tx1">
                  <a:lumMod val="75000"/>
                  <a:lumOff val="25000"/>
                </a:schemeClr>
              </a:buClr>
            </a:pPr>
            <a:r>
              <a:rPr kumimoji="1" lang="ko-KR" altLang="en-US"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공인인증서 의무사용이 폐지된 </a:t>
            </a:r>
            <a:endParaRPr kumimoji="1" lang="en-US" altLang="ko-KR"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latinLnBrk="0">
              <a:lnSpc>
                <a:spcPct val="120000"/>
              </a:lnSpc>
              <a:buClr>
                <a:schemeClr val="tx1">
                  <a:lumMod val="75000"/>
                  <a:lumOff val="25000"/>
                </a:schemeClr>
              </a:buClr>
            </a:pPr>
            <a:r>
              <a:rPr kumimoji="1" lang="en-US" altLang="ko-KR"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2015</a:t>
            </a:r>
            <a:r>
              <a:rPr kumimoji="1" lang="ko-KR" altLang="en-US"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a:t>
            </a:r>
            <a:r>
              <a:rPr kumimoji="1" lang="en-US" altLang="ko-KR"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3</a:t>
            </a:r>
            <a:r>
              <a:rPr kumimoji="1" lang="ko-KR" altLang="en-US"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월 이후 </a:t>
            </a:r>
            <a:endParaRPr kumimoji="1" lang="en-US" altLang="ko-KR"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latinLnBrk="0">
              <a:lnSpc>
                <a:spcPct val="120000"/>
              </a:lnSpc>
              <a:buClr>
                <a:schemeClr val="tx1">
                  <a:lumMod val="75000"/>
                  <a:lumOff val="25000"/>
                </a:schemeClr>
              </a:buClr>
            </a:pPr>
            <a:r>
              <a:rPr kumimoji="1" lang="ko-KR" altLang="en-US"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모바일에 미리 저장해둔 신용카드</a:t>
            </a:r>
            <a:r>
              <a:rPr kumimoji="1" lang="en-US" altLang="ko-KR"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kumimoji="1" lang="ko-KR" altLang="en-US"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은행계좌 등의 정보 또는 충전한 선불금 등을 이용하여</a:t>
            </a:r>
            <a:r>
              <a:rPr kumimoji="1" lang="en-US" altLang="ko-KR"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p>
          <a:p>
            <a:pPr latinLnBrk="0">
              <a:lnSpc>
                <a:spcPct val="120000"/>
              </a:lnSpc>
              <a:buClr>
                <a:schemeClr val="tx1">
                  <a:lumMod val="75000"/>
                  <a:lumOff val="25000"/>
                </a:schemeClr>
              </a:buClr>
            </a:pPr>
            <a:r>
              <a:rPr kumimoji="1" lang="ko-KR" altLang="en-US"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거래 시 비밀번호 입력</a:t>
            </a:r>
            <a:r>
              <a:rPr kumimoji="1" lang="en-US" altLang="ko-KR"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kumimoji="1" lang="ko-KR" altLang="en-US"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지문</a:t>
            </a:r>
            <a:r>
              <a:rPr kumimoji="1" lang="en-US" altLang="ko-KR"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kumimoji="1" lang="ko-KR" altLang="en-US" sz="11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얼굴과 같은 생체정보 등의 간편 인증수단을 통한 단말기 접촉 등의 방법으로 간편하게 결제하는 서비스</a:t>
            </a:r>
          </a:p>
        </p:txBody>
      </p:sp>
      <p:sp>
        <p:nvSpPr>
          <p:cNvPr id="3" name="직사각형 2">
            <a:extLst>
              <a:ext uri="{FF2B5EF4-FFF2-40B4-BE49-F238E27FC236}">
                <a16:creationId xmlns:a16="http://schemas.microsoft.com/office/drawing/2014/main" id="{445E45E1-7AB4-46E1-833B-4F9075069AD3}"/>
              </a:ext>
            </a:extLst>
          </p:cNvPr>
          <p:cNvSpPr/>
          <p:nvPr/>
        </p:nvSpPr>
        <p:spPr>
          <a:xfrm>
            <a:off x="6343653" y="2574924"/>
            <a:ext cx="3073348" cy="358399"/>
          </a:xfrm>
          <a:prstGeom prst="rect">
            <a:avLst/>
          </a:prstGeom>
          <a:solidFill>
            <a:srgbClr val="99E3FB"/>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tIns="36000" rIns="180000" bIns="36000" rtlCol="0" anchor="ctr"/>
          <a:lstStyle/>
          <a:p>
            <a:pPr algn="ctr"/>
            <a:r>
              <a:rPr lang="ko-KR" altLang="en-US" sz="1200" b="1" dirty="0">
                <a:ln>
                  <a:solidFill>
                    <a:schemeClr val="bg1">
                      <a:lumMod val="75000"/>
                      <a:alpha val="0"/>
                    </a:schemeClr>
                  </a:solidFill>
                </a:ln>
                <a:solidFill>
                  <a:srgbClr val="1C48E2"/>
                </a:solidFill>
                <a:latin typeface="KoPub돋움체 Medium" panose="02020603020101020101" pitchFamily="18" charset="-127"/>
                <a:ea typeface="KoPub돋움체 Medium" panose="02020603020101020101" pitchFamily="18" charset="-127"/>
              </a:rPr>
              <a:t>간편결제 서비스란</a:t>
            </a:r>
            <a:r>
              <a:rPr lang="en-US" altLang="ko-KR" sz="1200" b="1" dirty="0">
                <a:ln>
                  <a:solidFill>
                    <a:schemeClr val="bg1">
                      <a:lumMod val="75000"/>
                      <a:alpha val="0"/>
                    </a:schemeClr>
                  </a:solidFill>
                </a:ln>
                <a:solidFill>
                  <a:srgbClr val="1C48E2"/>
                </a:solidFill>
                <a:latin typeface="KoPub돋움체 Medium" panose="02020603020101020101" pitchFamily="18" charset="-127"/>
                <a:ea typeface="KoPub돋움체 Medium" panose="02020603020101020101" pitchFamily="18" charset="-127"/>
              </a:rPr>
              <a:t>?</a:t>
            </a:r>
            <a:endParaRPr lang="ko-KR" altLang="en-US" sz="1200" b="1" dirty="0">
              <a:ln>
                <a:solidFill>
                  <a:schemeClr val="bg1">
                    <a:lumMod val="75000"/>
                    <a:alpha val="0"/>
                  </a:schemeClr>
                </a:solidFill>
              </a:ln>
              <a:solidFill>
                <a:srgbClr val="1C48E2"/>
              </a:solidFill>
              <a:latin typeface="KoPub돋움체 Medium" panose="02020603020101020101" pitchFamily="18" charset="-127"/>
              <a:ea typeface="KoPub돋움체 Medium" panose="02020603020101020101" pitchFamily="18" charset="-127"/>
            </a:endParaRPr>
          </a:p>
        </p:txBody>
      </p:sp>
      <p:graphicFrame>
        <p:nvGraphicFramePr>
          <p:cNvPr id="2" name="표 3">
            <a:extLst>
              <a:ext uri="{FF2B5EF4-FFF2-40B4-BE49-F238E27FC236}">
                <a16:creationId xmlns:a16="http://schemas.microsoft.com/office/drawing/2014/main" id="{0DA6E822-5411-86AF-6CE1-380802049B5A}"/>
              </a:ext>
            </a:extLst>
          </p:cNvPr>
          <p:cNvGraphicFramePr>
            <a:graphicFrameLocks noGrp="1"/>
          </p:cNvGraphicFramePr>
          <p:nvPr>
            <p:extLst>
              <p:ext uri="{D42A27DB-BD31-4B8C-83A1-F6EECF244321}">
                <p14:modId xmlns:p14="http://schemas.microsoft.com/office/powerpoint/2010/main" val="570986063"/>
              </p:ext>
            </p:extLst>
          </p:nvPr>
        </p:nvGraphicFramePr>
        <p:xfrm>
          <a:off x="488950" y="2584450"/>
          <a:ext cx="5407025" cy="2757136"/>
        </p:xfrm>
        <a:graphic>
          <a:graphicData uri="http://schemas.openxmlformats.org/drawingml/2006/table">
            <a:tbl>
              <a:tblPr firstRow="1" bandRow="1">
                <a:tableStyleId>{5C22544A-7EE6-4342-B048-85BDC9FD1C3A}</a:tableStyleId>
              </a:tblPr>
              <a:tblGrid>
                <a:gridCol w="812821">
                  <a:extLst>
                    <a:ext uri="{9D8B030D-6E8A-4147-A177-3AD203B41FA5}">
                      <a16:colId xmlns:a16="http://schemas.microsoft.com/office/drawing/2014/main" val="195716609"/>
                    </a:ext>
                  </a:extLst>
                </a:gridCol>
                <a:gridCol w="848161">
                  <a:extLst>
                    <a:ext uri="{9D8B030D-6E8A-4147-A177-3AD203B41FA5}">
                      <a16:colId xmlns:a16="http://schemas.microsoft.com/office/drawing/2014/main" val="399060343"/>
                    </a:ext>
                  </a:extLst>
                </a:gridCol>
                <a:gridCol w="3746043">
                  <a:extLst>
                    <a:ext uri="{9D8B030D-6E8A-4147-A177-3AD203B41FA5}">
                      <a16:colId xmlns:a16="http://schemas.microsoft.com/office/drawing/2014/main" val="3851349981"/>
                    </a:ext>
                  </a:extLst>
                </a:gridCol>
              </a:tblGrid>
              <a:tr h="344642">
                <a:tc gridSpan="2">
                  <a:txBody>
                    <a:bodyPr/>
                    <a:lstStyle/>
                    <a:p>
                      <a:pPr algn="ctr" latinLnBrk="0"/>
                      <a:r>
                        <a:rPr kumimoji="1" lang="ko-KR" altLang="en-US" sz="1100" kern="1200" dirty="0">
                          <a:ln>
                            <a:solidFill>
                              <a:schemeClr val="tx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구분</a:t>
                      </a:r>
                    </a:p>
                  </a:txBody>
                  <a:tcPr anchor="ctr">
                    <a:lnR w="9525"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hMerge="1">
                  <a:txBody>
                    <a:bodyPr/>
                    <a:lstStyle/>
                    <a:p>
                      <a:pPr latinLnBrk="1"/>
                      <a:endParaRPr kumimoji="1" lang="ko-KR" altLang="en-US" sz="12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nchor="ctr"/>
                </a:tc>
                <a:tc>
                  <a:txBody>
                    <a:bodyPr/>
                    <a:lstStyle/>
                    <a:p>
                      <a:pPr algn="ctr" latinLnBrk="0"/>
                      <a:r>
                        <a:rPr kumimoji="1" lang="ko-KR" altLang="en-US" sz="1100" kern="1200" dirty="0">
                          <a:ln>
                            <a:solidFill>
                              <a:schemeClr val="tx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개요</a:t>
                      </a:r>
                    </a:p>
                  </a:txBody>
                  <a:tcPr anchor="ctr">
                    <a:lnL w="9525" cap="flat" cmpd="sng" algn="ctr">
                      <a:solidFill>
                        <a:schemeClr val="bg1">
                          <a:lumMod val="75000"/>
                        </a:schemeClr>
                      </a:solidFill>
                      <a:prstDash val="solid"/>
                      <a:round/>
                      <a:headEnd type="none" w="med" len="med"/>
                      <a:tailEnd type="none" w="med" len="med"/>
                    </a:lnL>
                    <a:lnT w="19050"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3470208871"/>
                  </a:ext>
                </a:extLst>
              </a:tr>
              <a:tr h="344642">
                <a:tc rowSpan="4">
                  <a:txBody>
                    <a:bodyPr/>
                    <a:lstStyle/>
                    <a:p>
                      <a:pPr algn="ctr" latinLnBrk="0"/>
                      <a:r>
                        <a:rPr kumimoji="1" lang="ko-KR" altLang="en-US" sz="11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전자방식</a:t>
                      </a:r>
                    </a:p>
                  </a:txBody>
                  <a:tcPr anchor="ctr">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algn="ctr" latinLnBrk="0"/>
                      <a:r>
                        <a:rPr kumimoji="1" lang="ko-KR" altLang="en-US" sz="11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신용카드</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latinLnBrk="0">
                        <a:buFont typeface="Arial" panose="020B0604020202020204" pitchFamily="34" charset="0"/>
                        <a:buChar char="•"/>
                      </a:pPr>
                      <a:r>
                        <a:rPr kumimoji="1" lang="ko-KR" altLang="en-US" sz="10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가장 대표적인 전자방식 지급결제 서비스</a:t>
                      </a:r>
                    </a:p>
                  </a:txBody>
                  <a:tcPr anchor="ctr">
                    <a:lnL w="9525" cap="flat" cmpd="sng" algn="ctr">
                      <a:solidFill>
                        <a:schemeClr val="bg1">
                          <a:lumMod val="75000"/>
                        </a:schemeClr>
                      </a:solidFill>
                      <a:prstDash val="solid"/>
                      <a:round/>
                      <a:headEnd type="none" w="med" len="med"/>
                      <a:tailEnd type="none" w="med" len="med"/>
                    </a:lnL>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18694583"/>
                  </a:ext>
                </a:extLst>
              </a:tr>
              <a:tr h="344642">
                <a:tc vMerge="1">
                  <a:txBody>
                    <a:bodyPr/>
                    <a:lstStyle/>
                    <a:p>
                      <a:pPr algn="ctr" latinLnBrk="1"/>
                      <a:endParaRPr kumimoji="1" lang="ko-KR" altLang="en-US" sz="12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nchor="ctr"/>
                </a:tc>
                <a:tc>
                  <a:txBody>
                    <a:bodyPr/>
                    <a:lstStyle/>
                    <a:p>
                      <a:pPr algn="ctr" latinLnBrk="0"/>
                      <a:r>
                        <a:rPr kumimoji="1" lang="ko-KR" altLang="en-US" sz="11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체크카드</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marL="171450" indent="-171450" latinLnBrk="0">
                        <a:buFont typeface="Arial" panose="020B0604020202020204" pitchFamily="34" charset="0"/>
                        <a:buChar char="•"/>
                      </a:pPr>
                      <a:r>
                        <a:rPr kumimoji="1" lang="ko-KR" altLang="en-US" sz="10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신용카드 시스템을 그대로 사용하는 직불방식 카드</a:t>
                      </a:r>
                    </a:p>
                  </a:txBody>
                  <a:tcPr anchor="ctr">
                    <a:lnL w="9525" cap="flat" cmpd="sng" algn="ctr">
                      <a:solidFill>
                        <a:schemeClr val="bg1">
                          <a:lumMod val="75000"/>
                        </a:schemeClr>
                      </a:solidFill>
                      <a:prstDash val="solid"/>
                      <a:round/>
                      <a:headEnd type="none" w="med" len="med"/>
                      <a:tailEnd type="none" w="med" len="med"/>
                    </a:lnL>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3678257"/>
                  </a:ext>
                </a:extLst>
              </a:tr>
              <a:tr h="344642">
                <a:tc vMerge="1">
                  <a:txBody>
                    <a:bodyPr/>
                    <a:lstStyle/>
                    <a:p>
                      <a:pPr algn="ctr" latinLnBrk="1"/>
                      <a:endParaRPr kumimoji="1" lang="ko-KR" altLang="en-US" sz="12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nchor="ctr"/>
                </a:tc>
                <a:tc>
                  <a:txBody>
                    <a:bodyPr/>
                    <a:lstStyle/>
                    <a:p>
                      <a:pPr algn="ctr" latinLnBrk="0"/>
                      <a:r>
                        <a:rPr kumimoji="1" lang="ko-KR" altLang="en-US" sz="11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직불카드</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latinLnBrk="0">
                        <a:buFont typeface="Arial" panose="020B0604020202020204" pitchFamily="34" charset="0"/>
                        <a:buChar char="•"/>
                      </a:pPr>
                      <a:r>
                        <a:rPr kumimoji="1" lang="ko-KR" altLang="en-US" sz="10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체크카드와 유사한 방식이지만 은행 공동망을 통한 독자적 서비스</a:t>
                      </a:r>
                    </a:p>
                  </a:txBody>
                  <a:tcPr anchor="ctr">
                    <a:lnL w="9525" cap="flat" cmpd="sng" algn="ctr">
                      <a:solidFill>
                        <a:schemeClr val="bg1">
                          <a:lumMod val="75000"/>
                        </a:schemeClr>
                      </a:solidFill>
                      <a:prstDash val="solid"/>
                      <a:round/>
                      <a:headEnd type="none" w="med" len="med"/>
                      <a:tailEnd type="none" w="med" len="med"/>
                    </a:lnL>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20380312"/>
                  </a:ext>
                </a:extLst>
              </a:tr>
              <a:tr h="344642">
                <a:tc vMerge="1">
                  <a:txBody>
                    <a:bodyPr/>
                    <a:lstStyle/>
                    <a:p>
                      <a:pPr algn="ctr" latinLnBrk="1"/>
                      <a:endParaRPr kumimoji="1" lang="ko-KR" altLang="en-US" sz="12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nchor="ctr"/>
                </a:tc>
                <a:tc>
                  <a:txBody>
                    <a:bodyPr/>
                    <a:lstStyle/>
                    <a:p>
                      <a:pPr algn="ctr" latinLnBrk="0"/>
                      <a:r>
                        <a:rPr kumimoji="1" lang="ko-KR" altLang="en-US" sz="1100" kern="1200" dirty="0">
                          <a:ln>
                            <a:solidFill>
                              <a:schemeClr val="tx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간편결제</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marL="171450" indent="-171450" latinLnBrk="0">
                        <a:buFont typeface="Arial" panose="020B0604020202020204" pitchFamily="34" charset="0"/>
                        <a:buChar char="•"/>
                      </a:pPr>
                      <a:r>
                        <a:rPr kumimoji="1" lang="ko-KR" altLang="en-US" sz="1000" kern="1200" dirty="0">
                          <a:ln>
                            <a:solidFill>
                              <a:schemeClr val="tx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모바일 간편결제</a:t>
                      </a:r>
                      <a:r>
                        <a:rPr kumimoji="1" lang="en-US" altLang="ko-KR" sz="1000" kern="1200" dirty="0">
                          <a:ln>
                            <a:solidFill>
                              <a:schemeClr val="tx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a:t>
                      </a:r>
                      <a:r>
                        <a:rPr kumimoji="1" lang="ko-KR" altLang="en-US" sz="1000" kern="1200" dirty="0" err="1">
                          <a:ln>
                            <a:solidFill>
                              <a:schemeClr val="tx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충전식</a:t>
                      </a:r>
                      <a:r>
                        <a:rPr kumimoji="1" lang="ko-KR" altLang="en-US" sz="1000" kern="1200" dirty="0">
                          <a:ln>
                            <a:solidFill>
                              <a:schemeClr val="tx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또는 카드 등록방식</a:t>
                      </a:r>
                      <a:r>
                        <a:rPr kumimoji="1" lang="en-US" altLang="ko-KR" sz="1000" kern="1200" dirty="0">
                          <a:ln>
                            <a:solidFill>
                              <a:schemeClr val="tx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QR</a:t>
                      </a:r>
                      <a:r>
                        <a:rPr kumimoji="1" lang="ko-KR" altLang="en-US" sz="1000" kern="1200" dirty="0">
                          <a:ln>
                            <a:solidFill>
                              <a:schemeClr val="tx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코드 활용방식 등</a:t>
                      </a:r>
                      <a:r>
                        <a:rPr kumimoji="1" lang="en-US" altLang="ko-KR" sz="1000" kern="1200" dirty="0">
                          <a:ln>
                            <a:solidFill>
                              <a:schemeClr val="tx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a:t>
                      </a:r>
                      <a:endParaRPr kumimoji="1" lang="ko-KR" altLang="en-US" sz="1000" kern="1200" dirty="0">
                        <a:ln>
                          <a:solidFill>
                            <a:schemeClr val="tx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anchor="ctr">
                    <a:lnL w="9525" cap="flat" cmpd="sng" algn="ctr">
                      <a:solidFill>
                        <a:schemeClr val="bg1">
                          <a:lumMod val="75000"/>
                        </a:schemeClr>
                      </a:solidFill>
                      <a:prstDash val="solid"/>
                      <a:round/>
                      <a:headEnd type="none" w="med" len="med"/>
                      <a:tailEnd type="none" w="med" len="med"/>
                    </a:lnL>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96878092"/>
                  </a:ext>
                </a:extLst>
              </a:tr>
              <a:tr h="344642">
                <a:tc rowSpan="3">
                  <a:txBody>
                    <a:bodyPr/>
                    <a:lstStyle/>
                    <a:p>
                      <a:pPr algn="ctr" latinLnBrk="0"/>
                      <a:r>
                        <a:rPr kumimoji="1" lang="ko-KR" altLang="en-US" sz="11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비전자방식</a:t>
                      </a:r>
                    </a:p>
                  </a:txBody>
                  <a:tcPr anchor="ctr">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tc>
                  <a:txBody>
                    <a:bodyPr/>
                    <a:lstStyle/>
                    <a:p>
                      <a:pPr algn="ctr" latinLnBrk="0"/>
                      <a:r>
                        <a:rPr kumimoji="1" lang="ko-KR" altLang="en-US" sz="11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수표</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latinLnBrk="0">
                        <a:buFont typeface="Arial" panose="020B0604020202020204" pitchFamily="34" charset="0"/>
                        <a:buChar char="•"/>
                      </a:pPr>
                      <a:r>
                        <a:rPr kumimoji="1" lang="ko-KR" altLang="en-US" sz="10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발행인이 소지인에게 일정금액의 지불을 위탁하는 유가증권</a:t>
                      </a:r>
                    </a:p>
                  </a:txBody>
                  <a:tcPr anchor="ctr">
                    <a:lnL w="9525" cap="flat" cmpd="sng" algn="ctr">
                      <a:solidFill>
                        <a:schemeClr val="bg1">
                          <a:lumMod val="75000"/>
                        </a:schemeClr>
                      </a:solidFill>
                      <a:prstDash val="solid"/>
                      <a:round/>
                      <a:headEnd type="none" w="med" len="med"/>
                      <a:tailEnd type="none" w="med" len="med"/>
                    </a:lnL>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36362919"/>
                  </a:ext>
                </a:extLst>
              </a:tr>
              <a:tr h="344642">
                <a:tc vMerge="1">
                  <a:txBody>
                    <a:bodyPr/>
                    <a:lstStyle/>
                    <a:p>
                      <a:pPr algn="ctr" latinLnBrk="1"/>
                      <a:endParaRPr kumimoji="1" lang="ko-KR" altLang="en-US" sz="12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nchor="ctr"/>
                </a:tc>
                <a:tc>
                  <a:txBody>
                    <a:bodyPr/>
                    <a:lstStyle/>
                    <a:p>
                      <a:pPr algn="ctr" latinLnBrk="0"/>
                      <a:r>
                        <a:rPr kumimoji="1" lang="ko-KR" altLang="en-US" sz="11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어음</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pPr marL="171450" indent="-171450" latinLnBrk="0">
                        <a:buFont typeface="Arial" panose="020B0604020202020204" pitchFamily="34" charset="0"/>
                        <a:buChar char="•"/>
                      </a:pPr>
                      <a:r>
                        <a:rPr kumimoji="1" lang="ko-KR" altLang="en-US" sz="10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일정한 금액을 일정한 날짜에 지급하기로 하는 유가증권</a:t>
                      </a:r>
                    </a:p>
                  </a:txBody>
                  <a:tcPr anchor="ctr">
                    <a:lnL w="9525" cap="flat" cmpd="sng" algn="ctr">
                      <a:solidFill>
                        <a:schemeClr val="bg1">
                          <a:lumMod val="75000"/>
                        </a:schemeClr>
                      </a:solidFill>
                      <a:prstDash val="solid"/>
                      <a:round/>
                      <a:headEnd type="none" w="med" len="med"/>
                      <a:tailEnd type="none" w="med" len="med"/>
                    </a:lnL>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91270958"/>
                  </a:ext>
                </a:extLst>
              </a:tr>
              <a:tr h="344642">
                <a:tc vMerge="1">
                  <a:txBody>
                    <a:bodyPr/>
                    <a:lstStyle/>
                    <a:p>
                      <a:pPr algn="ctr" latinLnBrk="1"/>
                      <a:endParaRPr kumimoji="1" lang="ko-KR" altLang="en-US" sz="12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nchor="ctr"/>
                </a:tc>
                <a:tc>
                  <a:txBody>
                    <a:bodyPr/>
                    <a:lstStyle/>
                    <a:p>
                      <a:pPr algn="ctr" latinLnBrk="0"/>
                      <a:r>
                        <a:rPr kumimoji="1" lang="ko-KR" altLang="en-US" sz="11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지로</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latinLnBrk="0">
                        <a:buFont typeface="Arial" panose="020B0604020202020204" pitchFamily="34" charset="0"/>
                        <a:buChar char="•"/>
                      </a:pPr>
                      <a:r>
                        <a:rPr kumimoji="1" lang="ko-KR" altLang="en-US" sz="10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특정한 계좌를 이용하여 결제대금을 주고받는 방식</a:t>
                      </a:r>
                    </a:p>
                  </a:txBody>
                  <a:tcPr anchor="ctr">
                    <a:lnL w="9525" cap="flat" cmpd="sng" algn="ctr">
                      <a:solidFill>
                        <a:schemeClr val="bg1">
                          <a:lumMod val="75000"/>
                        </a:schemeClr>
                      </a:solidFill>
                      <a:prstDash val="solid"/>
                      <a:round/>
                      <a:headEnd type="none" w="med" len="med"/>
                      <a:tailEnd type="none" w="med" len="med"/>
                    </a:lnL>
                    <a:lnT w="9525"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9966555"/>
                  </a:ext>
                </a:extLst>
              </a:tr>
            </a:tbl>
          </a:graphicData>
        </a:graphic>
      </p:graphicFrame>
      <p:sp>
        <p:nvSpPr>
          <p:cNvPr id="4" name="직사각형 3">
            <a:extLst>
              <a:ext uri="{FF2B5EF4-FFF2-40B4-BE49-F238E27FC236}">
                <a16:creationId xmlns:a16="http://schemas.microsoft.com/office/drawing/2014/main" id="{71592E18-0EF4-AF75-A385-B39C090F911F}"/>
              </a:ext>
            </a:extLst>
          </p:cNvPr>
          <p:cNvSpPr/>
          <p:nvPr/>
        </p:nvSpPr>
        <p:spPr>
          <a:xfrm>
            <a:off x="1301456" y="3962401"/>
            <a:ext cx="4588170" cy="340702"/>
          </a:xfrm>
          <a:prstGeom prst="rect">
            <a:avLst/>
          </a:prstGeom>
          <a:solidFill>
            <a:schemeClr val="accent4">
              <a:lumMod val="20000"/>
              <a:lumOff val="80000"/>
              <a:alpha val="20000"/>
            </a:schemeClr>
          </a:solidFill>
          <a:ln w="15875">
            <a:solidFill>
              <a:srgbClr val="00B8F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 name="화살표: 오른쪽 4">
            <a:extLst>
              <a:ext uri="{FF2B5EF4-FFF2-40B4-BE49-F238E27FC236}">
                <a16:creationId xmlns:a16="http://schemas.microsoft.com/office/drawing/2014/main" id="{F5764C98-48BD-68E9-4F68-B348F5DFACE7}"/>
              </a:ext>
            </a:extLst>
          </p:cNvPr>
          <p:cNvSpPr/>
          <p:nvPr/>
        </p:nvSpPr>
        <p:spPr>
          <a:xfrm>
            <a:off x="5895976" y="3962400"/>
            <a:ext cx="390524" cy="353148"/>
          </a:xfrm>
          <a:prstGeom prst="rightArrow">
            <a:avLst>
              <a:gd name="adj1" fmla="val 67411"/>
              <a:gd name="adj2" fmla="val 47303"/>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258939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8DCF507-CA45-A8C8-53B3-9B61DD9ED77D}"/>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noProof="0" dirty="0"/>
              <a:t>간편결제 개요 및 시장 현황</a:t>
            </a:r>
          </a:p>
        </p:txBody>
      </p:sp>
      <p:sp>
        <p:nvSpPr>
          <p:cNvPr id="3" name="텍스트 개체 틀 2">
            <a:extLst>
              <a:ext uri="{FF2B5EF4-FFF2-40B4-BE49-F238E27FC236}">
                <a16:creationId xmlns:a16="http://schemas.microsoft.com/office/drawing/2014/main" id="{9F552453-8B50-F58A-811A-FB99D0EDD5DF}"/>
              </a:ext>
            </a:extLst>
          </p:cNvPr>
          <p:cNvSpPr>
            <a:spLocks noGrp="1"/>
          </p:cNvSpPr>
          <p:nvPr>
            <p:ph type="body" sz="quarter" idx="11"/>
          </p:nvPr>
        </p:nvSpPr>
        <p:spPr/>
        <p:txBody>
          <a:bodyPr/>
          <a:lstStyle/>
          <a:p>
            <a:r>
              <a:rPr lang="ko-KR" altLang="en-US" dirty="0"/>
              <a:t>간편결제 구조와 방식</a:t>
            </a:r>
          </a:p>
        </p:txBody>
      </p:sp>
      <p:sp>
        <p:nvSpPr>
          <p:cNvPr id="4" name="텍스트 개체 틀 3">
            <a:extLst>
              <a:ext uri="{FF2B5EF4-FFF2-40B4-BE49-F238E27FC236}">
                <a16:creationId xmlns:a16="http://schemas.microsoft.com/office/drawing/2014/main" id="{A286B020-077C-53F5-E94C-3783063D61CB}"/>
              </a:ext>
            </a:extLst>
          </p:cNvPr>
          <p:cNvSpPr>
            <a:spLocks noGrp="1"/>
          </p:cNvSpPr>
          <p:nvPr>
            <p:ph type="body" sz="quarter" idx="13"/>
          </p:nvPr>
        </p:nvSpPr>
        <p:spPr/>
        <p:txBody>
          <a:bodyPr/>
          <a:lstStyle/>
          <a:p>
            <a:r>
              <a:rPr lang="ko-KR" altLang="en-US" dirty="0"/>
              <a:t>간편결제는 신용카드 결제 과정에 간편결제 사업자가 개입하는 구조로</a:t>
            </a:r>
            <a:r>
              <a:rPr lang="en-US" altLang="ko-KR" dirty="0"/>
              <a:t>, </a:t>
            </a:r>
            <a:r>
              <a:rPr lang="ko-KR" altLang="en-US" dirty="0"/>
              <a:t>간편결제 사업자들은 전자지급결제대행업 </a:t>
            </a:r>
            <a:r>
              <a:rPr lang="en-US" altLang="ko-KR" dirty="0"/>
              <a:t>(Payment Gateway, PG)</a:t>
            </a:r>
            <a:r>
              <a:rPr lang="ko-KR" altLang="en-US" dirty="0"/>
              <a:t>으로 전자금융업에 등록하여 사업을 영위</a:t>
            </a:r>
            <a:r>
              <a:rPr lang="en-US" altLang="ko-KR" dirty="0"/>
              <a:t>. </a:t>
            </a:r>
            <a:r>
              <a:rPr lang="ko-KR" altLang="en-US" dirty="0"/>
              <a:t>온라인에서는 결제 단말기 없이 모바일 기기에 저장된 결제 정보를 통해 쉽게 결제하며</a:t>
            </a:r>
            <a:r>
              <a:rPr lang="en-US" altLang="ko-KR" dirty="0"/>
              <a:t>, </a:t>
            </a:r>
            <a:r>
              <a:rPr lang="ko-KR" altLang="en-US" dirty="0"/>
              <a:t>오프라인은 결제 단말기에 따라 다양한 결제 방식이 존재 </a:t>
            </a:r>
          </a:p>
        </p:txBody>
      </p:sp>
      <p:sp>
        <p:nvSpPr>
          <p:cNvPr id="53" name="사각형: 둥근 모서리 52">
            <a:extLst>
              <a:ext uri="{FF2B5EF4-FFF2-40B4-BE49-F238E27FC236}">
                <a16:creationId xmlns:a16="http://schemas.microsoft.com/office/drawing/2014/main" id="{8B565D0E-EB06-0871-22F4-AF7ECD28ADD9}"/>
              </a:ext>
            </a:extLst>
          </p:cNvPr>
          <p:cNvSpPr/>
          <p:nvPr/>
        </p:nvSpPr>
        <p:spPr>
          <a:xfrm>
            <a:off x="488949" y="2828925"/>
            <a:ext cx="4284664" cy="1399565"/>
          </a:xfrm>
          <a:prstGeom prst="roundRect">
            <a:avLst>
              <a:gd name="adj" fmla="val 0"/>
            </a:avLst>
          </a:prstGeom>
          <a:solidFill>
            <a:srgbClr val="F7F7F7"/>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800" dirty="0">
              <a:solidFill>
                <a:schemeClr val="accent3"/>
              </a:solidFill>
              <a:latin typeface="KoPub돋움체 Medium" panose="02020603020101020101" pitchFamily="18" charset="-127"/>
              <a:ea typeface="KoPub돋움체 Medium" panose="02020603020101020101" pitchFamily="18" charset="-127"/>
            </a:endParaRPr>
          </a:p>
        </p:txBody>
      </p:sp>
      <p:sp>
        <p:nvSpPr>
          <p:cNvPr id="54" name="사각형: 둥근 모서리 53">
            <a:extLst>
              <a:ext uri="{FF2B5EF4-FFF2-40B4-BE49-F238E27FC236}">
                <a16:creationId xmlns:a16="http://schemas.microsoft.com/office/drawing/2014/main" id="{88731EEE-1657-A030-263E-32476B2E9DEF}"/>
              </a:ext>
            </a:extLst>
          </p:cNvPr>
          <p:cNvSpPr/>
          <p:nvPr/>
        </p:nvSpPr>
        <p:spPr>
          <a:xfrm>
            <a:off x="488949" y="4289941"/>
            <a:ext cx="4284664" cy="1586983"/>
          </a:xfrm>
          <a:prstGeom prst="roundRect">
            <a:avLst>
              <a:gd name="adj" fmla="val 0"/>
            </a:avLst>
          </a:prstGeom>
          <a:solidFill>
            <a:srgbClr val="F7F7F7"/>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800" dirty="0">
              <a:solidFill>
                <a:schemeClr val="accent3"/>
              </a:solidFill>
              <a:latin typeface="KoPub돋움체 Medium" panose="02020603020101020101" pitchFamily="18" charset="-127"/>
              <a:ea typeface="KoPub돋움체 Medium" panose="02020603020101020101" pitchFamily="18" charset="-127"/>
            </a:endParaRPr>
          </a:p>
        </p:txBody>
      </p:sp>
      <p:grpSp>
        <p:nvGrpSpPr>
          <p:cNvPr id="5" name="그룹 4">
            <a:extLst>
              <a:ext uri="{FF2B5EF4-FFF2-40B4-BE49-F238E27FC236}">
                <a16:creationId xmlns:a16="http://schemas.microsoft.com/office/drawing/2014/main" id="{39E724F7-F143-9A3B-3ABD-620657B450B5}"/>
              </a:ext>
            </a:extLst>
          </p:cNvPr>
          <p:cNvGrpSpPr/>
          <p:nvPr/>
        </p:nvGrpSpPr>
        <p:grpSpPr>
          <a:xfrm>
            <a:off x="3463952" y="2625455"/>
            <a:ext cx="1464048" cy="166952"/>
            <a:chOff x="3463952" y="2530205"/>
            <a:chExt cx="1464048" cy="166952"/>
          </a:xfrm>
        </p:grpSpPr>
        <p:cxnSp>
          <p:nvCxnSpPr>
            <p:cNvPr id="55" name="직선 화살표 연결선 54">
              <a:extLst>
                <a:ext uri="{FF2B5EF4-FFF2-40B4-BE49-F238E27FC236}">
                  <a16:creationId xmlns:a16="http://schemas.microsoft.com/office/drawing/2014/main" id="{55E695CC-45D4-0B64-BC21-B7CB983D7284}"/>
                </a:ext>
              </a:extLst>
            </p:cNvPr>
            <p:cNvCxnSpPr>
              <a:cxnSpLocks/>
            </p:cNvCxnSpPr>
            <p:nvPr/>
          </p:nvCxnSpPr>
          <p:spPr>
            <a:xfrm>
              <a:off x="3463952" y="2613681"/>
              <a:ext cx="187937" cy="0"/>
            </a:xfrm>
            <a:prstGeom prst="straightConnector1">
              <a:avLst/>
            </a:prstGeom>
            <a:ln w="6350">
              <a:solidFill>
                <a:schemeClr val="bg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56" name="직선 화살표 연결선 55">
              <a:extLst>
                <a:ext uri="{FF2B5EF4-FFF2-40B4-BE49-F238E27FC236}">
                  <a16:creationId xmlns:a16="http://schemas.microsoft.com/office/drawing/2014/main" id="{6DE5F06E-7EFD-6204-E500-159F8FF045F8}"/>
                </a:ext>
              </a:extLst>
            </p:cNvPr>
            <p:cNvCxnSpPr>
              <a:cxnSpLocks/>
            </p:cNvCxnSpPr>
            <p:nvPr/>
          </p:nvCxnSpPr>
          <p:spPr>
            <a:xfrm>
              <a:off x="4230362" y="2613678"/>
              <a:ext cx="187937" cy="0"/>
            </a:xfrm>
            <a:prstGeom prst="straightConnector1">
              <a:avLst/>
            </a:prstGeom>
            <a:ln w="6350">
              <a:solidFill>
                <a:schemeClr val="accent4"/>
              </a:solidFill>
              <a:tailEnd type="triangle"/>
            </a:ln>
            <a:effectLst/>
          </p:spPr>
          <p:style>
            <a:lnRef idx="2">
              <a:schemeClr val="accent3"/>
            </a:lnRef>
            <a:fillRef idx="0">
              <a:schemeClr val="accent3"/>
            </a:fillRef>
            <a:effectRef idx="1">
              <a:schemeClr val="accent3"/>
            </a:effectRef>
            <a:fontRef idx="minor">
              <a:schemeClr val="tx1"/>
            </a:fontRef>
          </p:style>
        </p:cxnSp>
        <p:sp>
          <p:nvSpPr>
            <p:cNvPr id="57" name="직사각형 56">
              <a:extLst>
                <a:ext uri="{FF2B5EF4-FFF2-40B4-BE49-F238E27FC236}">
                  <a16:creationId xmlns:a16="http://schemas.microsoft.com/office/drawing/2014/main" id="{04A58470-9BCF-4E21-297A-C669588AA97E}"/>
                </a:ext>
              </a:extLst>
            </p:cNvPr>
            <p:cNvSpPr/>
            <p:nvPr/>
          </p:nvSpPr>
          <p:spPr>
            <a:xfrm>
              <a:off x="3617894" y="2530205"/>
              <a:ext cx="690975" cy="1669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900" dirty="0">
                  <a:ln>
                    <a:solidFill>
                      <a:srgbClr val="FFFFFF">
                        <a:lumMod val="85000"/>
                        <a:alpha val="0"/>
                      </a:srgbClr>
                    </a:solidFill>
                  </a:ln>
                  <a:solidFill>
                    <a:schemeClr val="tx1"/>
                  </a:solidFill>
                  <a:latin typeface="KoPub돋움체 Medium"/>
                  <a:ea typeface="KoPub돋움체 Medium"/>
                </a:rPr>
                <a:t>결제</a:t>
              </a:r>
              <a:r>
                <a:rPr lang="en-US" altLang="ko-KR" sz="900" dirty="0">
                  <a:ln>
                    <a:solidFill>
                      <a:srgbClr val="FFFFFF">
                        <a:lumMod val="85000"/>
                        <a:alpha val="0"/>
                      </a:srgbClr>
                    </a:solidFill>
                  </a:ln>
                  <a:solidFill>
                    <a:schemeClr val="tx1"/>
                  </a:solidFill>
                  <a:latin typeface="KoPub돋움체 Medium"/>
                  <a:ea typeface="KoPub돋움체 Medium"/>
                </a:rPr>
                <a:t> </a:t>
              </a:r>
              <a:r>
                <a:rPr lang="ko-KR" altLang="en-US" sz="900" dirty="0">
                  <a:ln>
                    <a:solidFill>
                      <a:srgbClr val="FFFFFF">
                        <a:lumMod val="85000"/>
                        <a:alpha val="0"/>
                      </a:srgbClr>
                    </a:solidFill>
                  </a:ln>
                  <a:solidFill>
                    <a:schemeClr val="tx1"/>
                  </a:solidFill>
                  <a:latin typeface="KoPub돋움체 Medium"/>
                  <a:ea typeface="KoPub돋움체 Medium"/>
                </a:rPr>
                <a:t>정보</a:t>
              </a:r>
            </a:p>
          </p:txBody>
        </p:sp>
        <p:sp>
          <p:nvSpPr>
            <p:cNvPr id="58" name="직사각형 57">
              <a:extLst>
                <a:ext uri="{FF2B5EF4-FFF2-40B4-BE49-F238E27FC236}">
                  <a16:creationId xmlns:a16="http://schemas.microsoft.com/office/drawing/2014/main" id="{0E8E8DCF-86B8-7215-955B-40A8C24FE853}"/>
                </a:ext>
              </a:extLst>
            </p:cNvPr>
            <p:cNvSpPr/>
            <p:nvPr/>
          </p:nvSpPr>
          <p:spPr>
            <a:xfrm>
              <a:off x="4370594" y="2530208"/>
              <a:ext cx="557406" cy="1669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900" dirty="0">
                  <a:ln>
                    <a:solidFill>
                      <a:srgbClr val="FFFFFF">
                        <a:lumMod val="85000"/>
                        <a:alpha val="0"/>
                      </a:srgbClr>
                    </a:solidFill>
                  </a:ln>
                  <a:solidFill>
                    <a:schemeClr val="accent4"/>
                  </a:solidFill>
                  <a:latin typeface="KoPub돋움체 Medium"/>
                  <a:ea typeface="KoPub돋움체 Medium"/>
                </a:rPr>
                <a:t>수수료</a:t>
              </a:r>
            </a:p>
          </p:txBody>
        </p:sp>
      </p:grpSp>
      <p:grpSp>
        <p:nvGrpSpPr>
          <p:cNvPr id="59" name="그룹 58">
            <a:extLst>
              <a:ext uri="{FF2B5EF4-FFF2-40B4-BE49-F238E27FC236}">
                <a16:creationId xmlns:a16="http://schemas.microsoft.com/office/drawing/2014/main" id="{B07B7C2E-ECB0-9D24-214F-E59C2E4DF835}"/>
              </a:ext>
            </a:extLst>
          </p:cNvPr>
          <p:cNvGrpSpPr/>
          <p:nvPr/>
        </p:nvGrpSpPr>
        <p:grpSpPr>
          <a:xfrm>
            <a:off x="507998" y="2906079"/>
            <a:ext cx="4008674" cy="2922437"/>
            <a:chOff x="3552697" y="5916590"/>
            <a:chExt cx="2795091" cy="2922437"/>
          </a:xfrm>
        </p:grpSpPr>
        <p:sp>
          <p:nvSpPr>
            <p:cNvPr id="60" name="사각형: 둥근 모서리 59">
              <a:extLst>
                <a:ext uri="{FF2B5EF4-FFF2-40B4-BE49-F238E27FC236}">
                  <a16:creationId xmlns:a16="http://schemas.microsoft.com/office/drawing/2014/main" id="{17DD36D1-A451-474B-8360-85436B759CD9}"/>
                </a:ext>
              </a:extLst>
            </p:cNvPr>
            <p:cNvSpPr/>
            <p:nvPr/>
          </p:nvSpPr>
          <p:spPr>
            <a:xfrm>
              <a:off x="3683389" y="6518516"/>
              <a:ext cx="227603" cy="1860207"/>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800" b="1" dirty="0">
                  <a:ln>
                    <a:solidFill>
                      <a:srgbClr val="FFFFFF">
                        <a:lumMod val="85000"/>
                        <a:alpha val="0"/>
                      </a:srgbClr>
                    </a:solidFill>
                  </a:ln>
                  <a:solidFill>
                    <a:srgbClr val="000000"/>
                  </a:solidFill>
                  <a:latin typeface="KoPub돋움체 Medium"/>
                  <a:ea typeface="KoPub돋움체 Medium"/>
                </a:rPr>
                <a:t>소비자</a:t>
              </a:r>
            </a:p>
          </p:txBody>
        </p:sp>
        <p:sp>
          <p:nvSpPr>
            <p:cNvPr id="61" name="사각형: 둥근 모서리 60">
              <a:extLst>
                <a:ext uri="{FF2B5EF4-FFF2-40B4-BE49-F238E27FC236}">
                  <a16:creationId xmlns:a16="http://schemas.microsoft.com/office/drawing/2014/main" id="{1896A983-E237-90A2-B66E-6C0A7A0017AB}"/>
                </a:ext>
              </a:extLst>
            </p:cNvPr>
            <p:cNvSpPr/>
            <p:nvPr/>
          </p:nvSpPr>
          <p:spPr>
            <a:xfrm>
              <a:off x="5416665" y="6518516"/>
              <a:ext cx="227603" cy="1860207"/>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vert="wordArtVertRtl" rtlCol="0" anchor="ctr"/>
            <a:lstStyle/>
            <a:p>
              <a:pPr algn="ctr"/>
              <a:r>
                <a:rPr lang="en-US" altLang="ko-KR" sz="800" b="1" dirty="0">
                  <a:ln>
                    <a:solidFill>
                      <a:srgbClr val="FFFFFF">
                        <a:lumMod val="85000"/>
                        <a:alpha val="0"/>
                      </a:srgbClr>
                    </a:solidFill>
                  </a:ln>
                  <a:solidFill>
                    <a:srgbClr val="000000"/>
                  </a:solidFill>
                  <a:latin typeface="KoPub돋움체 Medium"/>
                  <a:ea typeface="KoPub돋움체 Medium"/>
                </a:rPr>
                <a:t>VAN</a:t>
              </a:r>
              <a:endParaRPr lang="ko-KR" altLang="en-US" sz="800" b="1" dirty="0">
                <a:ln>
                  <a:solidFill>
                    <a:srgbClr val="FFFFFF">
                      <a:lumMod val="85000"/>
                      <a:alpha val="0"/>
                    </a:srgbClr>
                  </a:solidFill>
                </a:ln>
                <a:solidFill>
                  <a:srgbClr val="000000"/>
                </a:solidFill>
                <a:latin typeface="KoPub돋움체 Medium"/>
                <a:ea typeface="KoPub돋움체 Medium"/>
              </a:endParaRPr>
            </a:p>
          </p:txBody>
        </p:sp>
        <p:sp>
          <p:nvSpPr>
            <p:cNvPr id="62" name="사각형: 둥근 모서리 61">
              <a:extLst>
                <a:ext uri="{FF2B5EF4-FFF2-40B4-BE49-F238E27FC236}">
                  <a16:creationId xmlns:a16="http://schemas.microsoft.com/office/drawing/2014/main" id="{69357B74-A1BE-8356-C29D-1DCF429299E1}"/>
                </a:ext>
              </a:extLst>
            </p:cNvPr>
            <p:cNvSpPr/>
            <p:nvPr/>
          </p:nvSpPr>
          <p:spPr>
            <a:xfrm>
              <a:off x="6120185" y="6518516"/>
              <a:ext cx="227603" cy="1860207"/>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800" b="1" dirty="0">
                  <a:ln>
                    <a:solidFill>
                      <a:srgbClr val="FFFFFF">
                        <a:lumMod val="85000"/>
                        <a:alpha val="0"/>
                      </a:srgbClr>
                    </a:solidFill>
                  </a:ln>
                  <a:solidFill>
                    <a:srgbClr val="000000"/>
                  </a:solidFill>
                  <a:latin typeface="KoPub돋움체 Medium"/>
                  <a:ea typeface="KoPub돋움체 Medium"/>
                </a:rPr>
                <a:t>신용카드사</a:t>
              </a:r>
            </a:p>
          </p:txBody>
        </p:sp>
        <p:sp>
          <p:nvSpPr>
            <p:cNvPr id="63" name="사각형: 둥근 모서리 62">
              <a:extLst>
                <a:ext uri="{FF2B5EF4-FFF2-40B4-BE49-F238E27FC236}">
                  <a16:creationId xmlns:a16="http://schemas.microsoft.com/office/drawing/2014/main" id="{3311E7B9-D423-F401-39E9-596419DBDCA2}"/>
                </a:ext>
              </a:extLst>
            </p:cNvPr>
            <p:cNvSpPr/>
            <p:nvPr/>
          </p:nvSpPr>
          <p:spPr>
            <a:xfrm>
              <a:off x="4602733" y="6518515"/>
              <a:ext cx="216745" cy="638955"/>
            </a:xfrm>
            <a:prstGeom prst="roundRect">
              <a:avLst/>
            </a:prstGeom>
            <a:solidFill>
              <a:srgbClr val="ACE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800" b="1" dirty="0">
                  <a:ln>
                    <a:solidFill>
                      <a:srgbClr val="FFFFFF">
                        <a:lumMod val="85000"/>
                        <a:alpha val="0"/>
                      </a:srgbClr>
                    </a:solidFill>
                  </a:ln>
                  <a:solidFill>
                    <a:srgbClr val="000000"/>
                  </a:solidFill>
                  <a:latin typeface="KoPub돋움체 Medium"/>
                  <a:ea typeface="KoPub돋움체 Medium"/>
                </a:rPr>
                <a:t>가맹점</a:t>
              </a:r>
            </a:p>
          </p:txBody>
        </p:sp>
        <p:sp>
          <p:nvSpPr>
            <p:cNvPr id="64" name="사각형: 둥근 모서리 63">
              <a:extLst>
                <a:ext uri="{FF2B5EF4-FFF2-40B4-BE49-F238E27FC236}">
                  <a16:creationId xmlns:a16="http://schemas.microsoft.com/office/drawing/2014/main" id="{094B32C4-9D58-61E6-67D8-AA0D97072239}"/>
                </a:ext>
              </a:extLst>
            </p:cNvPr>
            <p:cNvSpPr/>
            <p:nvPr/>
          </p:nvSpPr>
          <p:spPr>
            <a:xfrm>
              <a:off x="4158782" y="7358744"/>
              <a:ext cx="216745" cy="523601"/>
            </a:xfrm>
            <a:prstGeom prst="roundRect">
              <a:avLst/>
            </a:prstGeom>
            <a:solidFill>
              <a:srgbClr val="ACE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800" b="1" dirty="0">
                  <a:ln>
                    <a:solidFill>
                      <a:srgbClr val="FFFFFF">
                        <a:lumMod val="85000"/>
                        <a:alpha val="0"/>
                      </a:srgbClr>
                    </a:solidFill>
                  </a:ln>
                  <a:solidFill>
                    <a:srgbClr val="000000"/>
                  </a:solidFill>
                  <a:latin typeface="KoPub돋움체 Medium"/>
                  <a:ea typeface="KoPub돋움체 Medium"/>
                </a:rPr>
                <a:t>가맹점</a:t>
              </a:r>
            </a:p>
          </p:txBody>
        </p:sp>
        <p:sp>
          <p:nvSpPr>
            <p:cNvPr id="65" name="사각형: 둥근 모서리 64">
              <a:extLst>
                <a:ext uri="{FF2B5EF4-FFF2-40B4-BE49-F238E27FC236}">
                  <a16:creationId xmlns:a16="http://schemas.microsoft.com/office/drawing/2014/main" id="{BB5536D1-E258-8BD1-4DAB-C919DBCDD89E}"/>
                </a:ext>
              </a:extLst>
            </p:cNvPr>
            <p:cNvSpPr/>
            <p:nvPr/>
          </p:nvSpPr>
          <p:spPr>
            <a:xfrm>
              <a:off x="4158782" y="7922938"/>
              <a:ext cx="216745" cy="56525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800" b="1" dirty="0">
                  <a:ln>
                    <a:solidFill>
                      <a:srgbClr val="FFFFFF">
                        <a:lumMod val="85000"/>
                        <a:alpha val="0"/>
                      </a:srgbClr>
                    </a:solidFill>
                  </a:ln>
                  <a:gradFill>
                    <a:gsLst>
                      <a:gs pos="0">
                        <a:schemeClr val="bg1"/>
                      </a:gs>
                      <a:gs pos="100000">
                        <a:schemeClr val="bg1"/>
                      </a:gs>
                    </a:gsLst>
                    <a:lin ang="5400000" scaled="1"/>
                  </a:gradFill>
                  <a:latin typeface="KoPub돋움체 Medium"/>
                  <a:ea typeface="KoPub돋움체 Medium"/>
                </a:rPr>
                <a:t>간편결제</a:t>
              </a:r>
            </a:p>
          </p:txBody>
        </p:sp>
        <p:cxnSp>
          <p:nvCxnSpPr>
            <p:cNvPr id="66" name="직선 화살표 연결선 65">
              <a:extLst>
                <a:ext uri="{FF2B5EF4-FFF2-40B4-BE49-F238E27FC236}">
                  <a16:creationId xmlns:a16="http://schemas.microsoft.com/office/drawing/2014/main" id="{E0DF95DD-ACF7-BA97-FB89-5EDBAB4EFD16}"/>
                </a:ext>
              </a:extLst>
            </p:cNvPr>
            <p:cNvCxnSpPr>
              <a:cxnSpLocks/>
            </p:cNvCxnSpPr>
            <p:nvPr/>
          </p:nvCxnSpPr>
          <p:spPr>
            <a:xfrm>
              <a:off x="3935686" y="6722501"/>
              <a:ext cx="194415" cy="0"/>
            </a:xfrm>
            <a:prstGeom prst="straightConnector1">
              <a:avLst/>
            </a:prstGeom>
            <a:ln w="6350">
              <a:solidFill>
                <a:schemeClr val="bg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67" name="직선 화살표 연결선 66">
              <a:extLst>
                <a:ext uri="{FF2B5EF4-FFF2-40B4-BE49-F238E27FC236}">
                  <a16:creationId xmlns:a16="http://schemas.microsoft.com/office/drawing/2014/main" id="{89748F3F-9826-818C-9C02-253C577BEC03}"/>
                </a:ext>
              </a:extLst>
            </p:cNvPr>
            <p:cNvCxnSpPr>
              <a:cxnSpLocks/>
            </p:cNvCxnSpPr>
            <p:nvPr/>
          </p:nvCxnSpPr>
          <p:spPr>
            <a:xfrm>
              <a:off x="3935686" y="8176348"/>
              <a:ext cx="194415" cy="0"/>
            </a:xfrm>
            <a:prstGeom prst="straightConnector1">
              <a:avLst/>
            </a:prstGeom>
            <a:ln w="6350">
              <a:solidFill>
                <a:schemeClr val="bg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68" name="직선 화살표 연결선 67">
              <a:extLst>
                <a:ext uri="{FF2B5EF4-FFF2-40B4-BE49-F238E27FC236}">
                  <a16:creationId xmlns:a16="http://schemas.microsoft.com/office/drawing/2014/main" id="{E150CA11-B55B-9D6F-24BE-468C194AEFAE}"/>
                </a:ext>
              </a:extLst>
            </p:cNvPr>
            <p:cNvCxnSpPr>
              <a:cxnSpLocks/>
            </p:cNvCxnSpPr>
            <p:nvPr/>
          </p:nvCxnSpPr>
          <p:spPr>
            <a:xfrm>
              <a:off x="4858842" y="6715180"/>
              <a:ext cx="510236" cy="0"/>
            </a:xfrm>
            <a:prstGeom prst="straightConnector1">
              <a:avLst/>
            </a:prstGeom>
            <a:ln w="6350">
              <a:solidFill>
                <a:schemeClr val="bg1">
                  <a:lumMod val="75000"/>
                </a:schemeClr>
              </a:solidFill>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69" name="직선 화살표 연결선 68">
              <a:extLst>
                <a:ext uri="{FF2B5EF4-FFF2-40B4-BE49-F238E27FC236}">
                  <a16:creationId xmlns:a16="http://schemas.microsoft.com/office/drawing/2014/main" id="{F636E745-D7F0-D1BF-7057-3118410E91D5}"/>
                </a:ext>
              </a:extLst>
            </p:cNvPr>
            <p:cNvCxnSpPr>
              <a:cxnSpLocks/>
            </p:cNvCxnSpPr>
            <p:nvPr/>
          </p:nvCxnSpPr>
          <p:spPr>
            <a:xfrm>
              <a:off x="5675735" y="6708164"/>
              <a:ext cx="416305" cy="0"/>
            </a:xfrm>
            <a:prstGeom prst="straightConnector1">
              <a:avLst/>
            </a:prstGeom>
            <a:ln w="6350">
              <a:solidFill>
                <a:schemeClr val="bg1">
                  <a:lumMod val="75000"/>
                </a:schemeClr>
              </a:solidFill>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70" name="직선 화살표 연결선 69">
              <a:extLst>
                <a:ext uri="{FF2B5EF4-FFF2-40B4-BE49-F238E27FC236}">
                  <a16:creationId xmlns:a16="http://schemas.microsoft.com/office/drawing/2014/main" id="{7490B610-336A-BDF8-C9A9-88813F243A11}"/>
                </a:ext>
              </a:extLst>
            </p:cNvPr>
            <p:cNvCxnSpPr>
              <a:cxnSpLocks/>
            </p:cNvCxnSpPr>
            <p:nvPr/>
          </p:nvCxnSpPr>
          <p:spPr>
            <a:xfrm>
              <a:off x="5675735" y="8176348"/>
              <a:ext cx="414789" cy="0"/>
            </a:xfrm>
            <a:prstGeom prst="straightConnector1">
              <a:avLst/>
            </a:prstGeom>
            <a:ln w="6350">
              <a:solidFill>
                <a:schemeClr val="bg1">
                  <a:lumMod val="75000"/>
                </a:schemeClr>
              </a:solidFill>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71" name="직선 화살표 연결선 70">
              <a:extLst>
                <a:ext uri="{FF2B5EF4-FFF2-40B4-BE49-F238E27FC236}">
                  <a16:creationId xmlns:a16="http://schemas.microsoft.com/office/drawing/2014/main" id="{50DFA806-3D7E-4264-4D2C-CF946779BA71}"/>
                </a:ext>
              </a:extLst>
            </p:cNvPr>
            <p:cNvCxnSpPr>
              <a:cxnSpLocks/>
            </p:cNvCxnSpPr>
            <p:nvPr/>
          </p:nvCxnSpPr>
          <p:spPr>
            <a:xfrm>
              <a:off x="5044802" y="8176348"/>
              <a:ext cx="328387" cy="0"/>
            </a:xfrm>
            <a:prstGeom prst="straightConnector1">
              <a:avLst/>
            </a:prstGeom>
            <a:ln w="6350">
              <a:solidFill>
                <a:schemeClr val="bg1">
                  <a:lumMod val="75000"/>
                </a:schemeClr>
              </a:solidFill>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72" name="직선 화살표 연결선 71">
              <a:extLst>
                <a:ext uri="{FF2B5EF4-FFF2-40B4-BE49-F238E27FC236}">
                  <a16:creationId xmlns:a16="http://schemas.microsoft.com/office/drawing/2014/main" id="{0E9D0DFC-563F-0676-E114-D7B1A97C9171}"/>
                </a:ext>
              </a:extLst>
            </p:cNvPr>
            <p:cNvCxnSpPr>
              <a:cxnSpLocks/>
            </p:cNvCxnSpPr>
            <p:nvPr/>
          </p:nvCxnSpPr>
          <p:spPr>
            <a:xfrm>
              <a:off x="4400585" y="7783797"/>
              <a:ext cx="351995" cy="0"/>
            </a:xfrm>
            <a:prstGeom prst="straightConnector1">
              <a:avLst/>
            </a:prstGeom>
            <a:ln w="6350">
              <a:solidFill>
                <a:schemeClr val="bg1">
                  <a:lumMod val="75000"/>
                </a:schemeClr>
              </a:solidFill>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73" name="직선 화살표 연결선 72">
              <a:extLst>
                <a:ext uri="{FF2B5EF4-FFF2-40B4-BE49-F238E27FC236}">
                  <a16:creationId xmlns:a16="http://schemas.microsoft.com/office/drawing/2014/main" id="{B1412EFE-3193-F04F-C071-3B268C8DDD4B}"/>
                </a:ext>
              </a:extLst>
            </p:cNvPr>
            <p:cNvCxnSpPr>
              <a:cxnSpLocks/>
            </p:cNvCxnSpPr>
            <p:nvPr/>
          </p:nvCxnSpPr>
          <p:spPr>
            <a:xfrm>
              <a:off x="4400585" y="7670856"/>
              <a:ext cx="354296" cy="0"/>
            </a:xfrm>
            <a:prstGeom prst="straightConnector1">
              <a:avLst/>
            </a:prstGeom>
            <a:ln w="6350">
              <a:solidFill>
                <a:schemeClr val="accent4"/>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74" name="직선 화살표 연결선 73">
              <a:extLst>
                <a:ext uri="{FF2B5EF4-FFF2-40B4-BE49-F238E27FC236}">
                  <a16:creationId xmlns:a16="http://schemas.microsoft.com/office/drawing/2014/main" id="{D756BC60-D63B-18BD-751A-5027FE19B14D}"/>
                </a:ext>
              </a:extLst>
            </p:cNvPr>
            <p:cNvCxnSpPr>
              <a:cxnSpLocks/>
            </p:cNvCxnSpPr>
            <p:nvPr/>
          </p:nvCxnSpPr>
          <p:spPr>
            <a:xfrm flipH="1">
              <a:off x="5675735" y="7127132"/>
              <a:ext cx="428974" cy="0"/>
            </a:xfrm>
            <a:prstGeom prst="straightConnector1">
              <a:avLst/>
            </a:prstGeom>
            <a:ln w="6350">
              <a:solidFill>
                <a:schemeClr val="accent4"/>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75" name="직선 화살표 연결선 74">
              <a:extLst>
                <a:ext uri="{FF2B5EF4-FFF2-40B4-BE49-F238E27FC236}">
                  <a16:creationId xmlns:a16="http://schemas.microsoft.com/office/drawing/2014/main" id="{73A24F7C-B3FA-26E0-693F-E43FC76597FA}"/>
                </a:ext>
              </a:extLst>
            </p:cNvPr>
            <p:cNvCxnSpPr>
              <a:cxnSpLocks/>
            </p:cNvCxnSpPr>
            <p:nvPr/>
          </p:nvCxnSpPr>
          <p:spPr>
            <a:xfrm flipH="1">
              <a:off x="5682377" y="7828961"/>
              <a:ext cx="413623" cy="0"/>
            </a:xfrm>
            <a:prstGeom prst="straightConnector1">
              <a:avLst/>
            </a:prstGeom>
            <a:ln w="6350">
              <a:solidFill>
                <a:schemeClr val="accent4"/>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76" name="연결선: 꺾임 75">
              <a:extLst>
                <a:ext uri="{FF2B5EF4-FFF2-40B4-BE49-F238E27FC236}">
                  <a16:creationId xmlns:a16="http://schemas.microsoft.com/office/drawing/2014/main" id="{80E7B069-C135-8E55-3FDA-8C815A68CF95}"/>
                </a:ext>
              </a:extLst>
            </p:cNvPr>
            <p:cNvCxnSpPr>
              <a:cxnSpLocks/>
            </p:cNvCxnSpPr>
            <p:nvPr/>
          </p:nvCxnSpPr>
          <p:spPr>
            <a:xfrm rot="5400000" flipH="1" flipV="1">
              <a:off x="5434340" y="5728221"/>
              <a:ext cx="12700" cy="1567891"/>
            </a:xfrm>
            <a:prstGeom prst="bentConnector3">
              <a:avLst>
                <a:gd name="adj1" fmla="val 1457126"/>
              </a:avLst>
            </a:prstGeom>
            <a:ln w="6350">
              <a:solidFill>
                <a:schemeClr val="accent4"/>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77" name="연결선: 꺾임 76">
              <a:extLst>
                <a:ext uri="{FF2B5EF4-FFF2-40B4-BE49-F238E27FC236}">
                  <a16:creationId xmlns:a16="http://schemas.microsoft.com/office/drawing/2014/main" id="{3D7CB3AC-845C-9F2A-1965-E26ED7301986}"/>
                </a:ext>
              </a:extLst>
            </p:cNvPr>
            <p:cNvCxnSpPr>
              <a:cxnSpLocks/>
            </p:cNvCxnSpPr>
            <p:nvPr/>
          </p:nvCxnSpPr>
          <p:spPr>
            <a:xfrm rot="5400000">
              <a:off x="4515783" y="8110172"/>
              <a:ext cx="94716" cy="631823"/>
            </a:xfrm>
            <a:prstGeom prst="bentConnector3">
              <a:avLst>
                <a:gd name="adj1" fmla="val 281961"/>
              </a:avLst>
            </a:prstGeom>
            <a:ln w="6350">
              <a:solidFill>
                <a:schemeClr val="accent4"/>
              </a:solidFill>
              <a:prstDash val="dash"/>
              <a:tailEnd type="triangle"/>
            </a:ln>
            <a:effectLst/>
          </p:spPr>
          <p:style>
            <a:lnRef idx="2">
              <a:schemeClr val="accent3"/>
            </a:lnRef>
            <a:fillRef idx="0">
              <a:schemeClr val="accent3"/>
            </a:fillRef>
            <a:effectRef idx="1">
              <a:schemeClr val="accent3"/>
            </a:effectRef>
            <a:fontRef idx="minor">
              <a:schemeClr val="tx1"/>
            </a:fontRef>
          </p:style>
        </p:cxnSp>
        <p:cxnSp>
          <p:nvCxnSpPr>
            <p:cNvPr id="78" name="연결선: 꺾임 77">
              <a:extLst>
                <a:ext uri="{FF2B5EF4-FFF2-40B4-BE49-F238E27FC236}">
                  <a16:creationId xmlns:a16="http://schemas.microsoft.com/office/drawing/2014/main" id="{702DC827-513C-5566-C8FA-B649F5039CBB}"/>
                </a:ext>
              </a:extLst>
            </p:cNvPr>
            <p:cNvCxnSpPr>
              <a:cxnSpLocks/>
            </p:cNvCxnSpPr>
            <p:nvPr/>
          </p:nvCxnSpPr>
          <p:spPr>
            <a:xfrm>
              <a:off x="4931409" y="8368302"/>
              <a:ext cx="1326262" cy="10421"/>
            </a:xfrm>
            <a:prstGeom prst="bentConnector4">
              <a:avLst>
                <a:gd name="adj1" fmla="val -332"/>
                <a:gd name="adj2" fmla="val 2673083"/>
              </a:avLst>
            </a:prstGeom>
            <a:ln w="6350">
              <a:solidFill>
                <a:schemeClr val="accent4"/>
              </a:solidFill>
              <a:tailEnd type="triangle"/>
            </a:ln>
            <a:effectLst/>
          </p:spPr>
          <p:style>
            <a:lnRef idx="2">
              <a:schemeClr val="accent3"/>
            </a:lnRef>
            <a:fillRef idx="0">
              <a:schemeClr val="accent3"/>
            </a:fillRef>
            <a:effectRef idx="1">
              <a:schemeClr val="accent3"/>
            </a:effectRef>
            <a:fontRef idx="minor">
              <a:schemeClr val="tx1"/>
            </a:fontRef>
          </p:style>
        </p:cxnSp>
        <p:sp>
          <p:nvSpPr>
            <p:cNvPr id="79" name="사각형: 둥근 모서리 78">
              <a:extLst>
                <a:ext uri="{FF2B5EF4-FFF2-40B4-BE49-F238E27FC236}">
                  <a16:creationId xmlns:a16="http://schemas.microsoft.com/office/drawing/2014/main" id="{A538A057-28FB-0D32-9130-9C30B25F627C}"/>
                </a:ext>
              </a:extLst>
            </p:cNvPr>
            <p:cNvSpPr/>
            <p:nvPr/>
          </p:nvSpPr>
          <p:spPr>
            <a:xfrm>
              <a:off x="4790605" y="7467133"/>
              <a:ext cx="216745" cy="911592"/>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800" b="1" dirty="0">
                  <a:ln>
                    <a:solidFill>
                      <a:srgbClr val="FFFFFF">
                        <a:lumMod val="85000"/>
                        <a:alpha val="0"/>
                      </a:srgbClr>
                    </a:solidFill>
                  </a:ln>
                  <a:solidFill>
                    <a:srgbClr val="000000"/>
                  </a:solidFill>
                  <a:latin typeface="KoPub돋움체 Medium"/>
                  <a:ea typeface="KoPub돋움체 Medium"/>
                </a:rPr>
                <a:t>PG</a:t>
              </a:r>
              <a:endParaRPr lang="ko-KR" altLang="en-US" sz="800" b="1" dirty="0">
                <a:ln>
                  <a:solidFill>
                    <a:srgbClr val="FFFFFF">
                      <a:lumMod val="85000"/>
                      <a:alpha val="0"/>
                    </a:srgbClr>
                  </a:solidFill>
                </a:ln>
                <a:solidFill>
                  <a:srgbClr val="000000"/>
                </a:solidFill>
                <a:latin typeface="KoPub돋움체 Medium"/>
                <a:ea typeface="KoPub돋움체 Medium"/>
              </a:endParaRPr>
            </a:p>
          </p:txBody>
        </p:sp>
        <p:sp>
          <p:nvSpPr>
            <p:cNvPr id="80" name="직사각형 79">
              <a:extLst>
                <a:ext uri="{FF2B5EF4-FFF2-40B4-BE49-F238E27FC236}">
                  <a16:creationId xmlns:a16="http://schemas.microsoft.com/office/drawing/2014/main" id="{5BA1BAA5-CD86-F863-338D-0D7BBDFB7100}"/>
                </a:ext>
              </a:extLst>
            </p:cNvPr>
            <p:cNvSpPr/>
            <p:nvPr/>
          </p:nvSpPr>
          <p:spPr>
            <a:xfrm>
              <a:off x="3552697" y="6069414"/>
              <a:ext cx="584395" cy="3434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800" dirty="0">
                  <a:ln>
                    <a:solidFill>
                      <a:srgbClr val="FFFFFF">
                        <a:lumMod val="85000"/>
                        <a:alpha val="0"/>
                      </a:srgbClr>
                    </a:solidFill>
                  </a:ln>
                  <a:solidFill>
                    <a:schemeClr val="tx1"/>
                  </a:solidFill>
                  <a:latin typeface="KoPub돋움체 Medium"/>
                  <a:ea typeface="KoPub돋움체 Medium"/>
                </a:rPr>
                <a:t>오프라인 결제</a:t>
              </a:r>
            </a:p>
          </p:txBody>
        </p:sp>
        <p:sp>
          <p:nvSpPr>
            <p:cNvPr id="81" name="직사각형 80">
              <a:extLst>
                <a:ext uri="{FF2B5EF4-FFF2-40B4-BE49-F238E27FC236}">
                  <a16:creationId xmlns:a16="http://schemas.microsoft.com/office/drawing/2014/main" id="{1B297842-F02F-16FD-F48B-9350DAC2B679}"/>
                </a:ext>
              </a:extLst>
            </p:cNvPr>
            <p:cNvSpPr/>
            <p:nvPr/>
          </p:nvSpPr>
          <p:spPr>
            <a:xfrm>
              <a:off x="3601803" y="8446543"/>
              <a:ext cx="470366" cy="3434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800" dirty="0">
                  <a:ln>
                    <a:solidFill>
                      <a:srgbClr val="FFFFFF">
                        <a:lumMod val="85000"/>
                        <a:alpha val="0"/>
                      </a:srgbClr>
                    </a:solidFill>
                  </a:ln>
                  <a:solidFill>
                    <a:schemeClr val="tx1"/>
                  </a:solidFill>
                  <a:latin typeface="KoPub돋움체 Medium"/>
                  <a:ea typeface="KoPub돋움체 Medium"/>
                </a:rPr>
                <a:t>온라인 결제</a:t>
              </a:r>
            </a:p>
          </p:txBody>
        </p:sp>
        <p:sp>
          <p:nvSpPr>
            <p:cNvPr id="82" name="직사각형 81">
              <a:extLst>
                <a:ext uri="{FF2B5EF4-FFF2-40B4-BE49-F238E27FC236}">
                  <a16:creationId xmlns:a16="http://schemas.microsoft.com/office/drawing/2014/main" id="{9E65AD56-497C-C919-D75F-39CDC71B2398}"/>
                </a:ext>
              </a:extLst>
            </p:cNvPr>
            <p:cNvSpPr/>
            <p:nvPr/>
          </p:nvSpPr>
          <p:spPr>
            <a:xfrm>
              <a:off x="4870455" y="6165052"/>
              <a:ext cx="1155520" cy="1669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800" dirty="0">
                  <a:ln>
                    <a:solidFill>
                      <a:srgbClr val="FFFFFF">
                        <a:lumMod val="85000"/>
                        <a:alpha val="0"/>
                      </a:srgbClr>
                    </a:solidFill>
                  </a:ln>
                  <a:solidFill>
                    <a:schemeClr val="accent4"/>
                  </a:solidFill>
                  <a:latin typeface="KoPub돋움체 Medium"/>
                  <a:ea typeface="KoPub돋움체 Medium"/>
                </a:rPr>
                <a:t>신용카드 가맹점 수수료</a:t>
              </a:r>
            </a:p>
          </p:txBody>
        </p:sp>
        <p:sp>
          <p:nvSpPr>
            <p:cNvPr id="83" name="직사각형 82">
              <a:extLst>
                <a:ext uri="{FF2B5EF4-FFF2-40B4-BE49-F238E27FC236}">
                  <a16:creationId xmlns:a16="http://schemas.microsoft.com/office/drawing/2014/main" id="{E5528DFE-60BB-4D6C-51F3-3F8AA9C9F17F}"/>
                </a:ext>
              </a:extLst>
            </p:cNvPr>
            <p:cNvSpPr/>
            <p:nvPr/>
          </p:nvSpPr>
          <p:spPr>
            <a:xfrm>
              <a:off x="4272446" y="8637488"/>
              <a:ext cx="626531" cy="2015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800" dirty="0">
                  <a:ln>
                    <a:solidFill>
                      <a:srgbClr val="FFFFFF">
                        <a:lumMod val="85000"/>
                        <a:alpha val="0"/>
                      </a:srgbClr>
                    </a:solidFill>
                  </a:ln>
                  <a:solidFill>
                    <a:schemeClr val="accent4"/>
                  </a:solidFill>
                  <a:latin typeface="KoPub돋움체 Medium"/>
                  <a:ea typeface="KoPub돋움체 Medium"/>
                </a:rPr>
                <a:t>간편결제</a:t>
              </a:r>
              <a:r>
                <a:rPr lang="en-US" altLang="ko-KR" sz="800" dirty="0">
                  <a:ln>
                    <a:solidFill>
                      <a:srgbClr val="FFFFFF">
                        <a:lumMod val="85000"/>
                        <a:alpha val="0"/>
                      </a:srgbClr>
                    </a:solidFill>
                  </a:ln>
                  <a:solidFill>
                    <a:schemeClr val="accent4"/>
                  </a:solidFill>
                  <a:latin typeface="KoPub돋움체 Medium"/>
                  <a:ea typeface="KoPub돋움체 Medium"/>
                </a:rPr>
                <a:t> </a:t>
              </a:r>
              <a:r>
                <a:rPr lang="ko-KR" altLang="en-US" sz="800" dirty="0">
                  <a:ln>
                    <a:solidFill>
                      <a:srgbClr val="FFFFFF">
                        <a:lumMod val="85000"/>
                        <a:alpha val="0"/>
                      </a:srgbClr>
                    </a:solidFill>
                  </a:ln>
                  <a:solidFill>
                    <a:schemeClr val="accent4"/>
                  </a:solidFill>
                  <a:latin typeface="KoPub돋움체 Medium"/>
                  <a:ea typeface="KoPub돋움체 Medium"/>
                </a:rPr>
                <a:t>수수료</a:t>
              </a:r>
            </a:p>
          </p:txBody>
        </p:sp>
        <p:sp>
          <p:nvSpPr>
            <p:cNvPr id="84" name="직사각형 83">
              <a:extLst>
                <a:ext uri="{FF2B5EF4-FFF2-40B4-BE49-F238E27FC236}">
                  <a16:creationId xmlns:a16="http://schemas.microsoft.com/office/drawing/2014/main" id="{D0B665B3-8169-E339-FF3C-60BB58FE9FC1}"/>
                </a:ext>
              </a:extLst>
            </p:cNvPr>
            <p:cNvSpPr/>
            <p:nvPr/>
          </p:nvSpPr>
          <p:spPr>
            <a:xfrm>
              <a:off x="5007676" y="8637488"/>
              <a:ext cx="1300618" cy="2015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800" dirty="0">
                  <a:ln>
                    <a:solidFill>
                      <a:srgbClr val="FFFFFF">
                        <a:lumMod val="85000"/>
                        <a:alpha val="0"/>
                      </a:srgbClr>
                    </a:solidFill>
                  </a:ln>
                  <a:solidFill>
                    <a:schemeClr val="accent4"/>
                  </a:solidFill>
                  <a:latin typeface="KoPub돋움체 Medium"/>
                  <a:ea typeface="KoPub돋움체 Medium"/>
                </a:rPr>
                <a:t>신용카드 가맹점</a:t>
              </a:r>
              <a:r>
                <a:rPr lang="en-US" altLang="ko-KR" sz="800" dirty="0">
                  <a:ln>
                    <a:solidFill>
                      <a:srgbClr val="FFFFFF">
                        <a:lumMod val="85000"/>
                        <a:alpha val="0"/>
                      </a:srgbClr>
                    </a:solidFill>
                  </a:ln>
                  <a:solidFill>
                    <a:schemeClr val="accent4"/>
                  </a:solidFill>
                  <a:latin typeface="KoPub돋움체 Medium"/>
                  <a:ea typeface="KoPub돋움체 Medium"/>
                </a:rPr>
                <a:t> </a:t>
              </a:r>
              <a:r>
                <a:rPr lang="ko-KR" altLang="en-US" sz="800" dirty="0">
                  <a:ln>
                    <a:solidFill>
                      <a:srgbClr val="FFFFFF">
                        <a:lumMod val="85000"/>
                        <a:alpha val="0"/>
                      </a:srgbClr>
                    </a:solidFill>
                  </a:ln>
                  <a:solidFill>
                    <a:schemeClr val="accent4"/>
                  </a:solidFill>
                  <a:latin typeface="KoPub돋움체 Medium"/>
                  <a:ea typeface="KoPub돋움체 Medium"/>
                </a:rPr>
                <a:t>수수료</a:t>
              </a:r>
            </a:p>
          </p:txBody>
        </p:sp>
        <p:sp>
          <p:nvSpPr>
            <p:cNvPr id="85" name="직사각형 84">
              <a:extLst>
                <a:ext uri="{FF2B5EF4-FFF2-40B4-BE49-F238E27FC236}">
                  <a16:creationId xmlns:a16="http://schemas.microsoft.com/office/drawing/2014/main" id="{6F7C51B8-DDC5-36EA-8328-67B99A5B2A64}"/>
                </a:ext>
              </a:extLst>
            </p:cNvPr>
            <p:cNvSpPr/>
            <p:nvPr/>
          </p:nvSpPr>
          <p:spPr>
            <a:xfrm>
              <a:off x="4311135" y="7433699"/>
              <a:ext cx="494990" cy="2324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800" dirty="0">
                  <a:ln>
                    <a:solidFill>
                      <a:srgbClr val="FFFFFF">
                        <a:lumMod val="85000"/>
                        <a:alpha val="0"/>
                      </a:srgbClr>
                    </a:solidFill>
                  </a:ln>
                  <a:solidFill>
                    <a:schemeClr val="accent4"/>
                  </a:solidFill>
                  <a:latin typeface="KoPub돋움체 Medium"/>
                  <a:ea typeface="KoPub돋움체 Medium"/>
                </a:rPr>
                <a:t>PG </a:t>
              </a:r>
              <a:r>
                <a:rPr lang="ko-KR" altLang="en-US" sz="800" dirty="0">
                  <a:ln>
                    <a:solidFill>
                      <a:srgbClr val="FFFFFF">
                        <a:lumMod val="85000"/>
                        <a:alpha val="0"/>
                      </a:srgbClr>
                    </a:solidFill>
                  </a:ln>
                  <a:solidFill>
                    <a:schemeClr val="accent4"/>
                  </a:solidFill>
                  <a:latin typeface="KoPub돋움체 Medium"/>
                  <a:ea typeface="KoPub돋움체 Medium"/>
                </a:rPr>
                <a:t>수수료</a:t>
              </a:r>
            </a:p>
          </p:txBody>
        </p:sp>
        <p:sp>
          <p:nvSpPr>
            <p:cNvPr id="86" name="직사각형 85">
              <a:extLst>
                <a:ext uri="{FF2B5EF4-FFF2-40B4-BE49-F238E27FC236}">
                  <a16:creationId xmlns:a16="http://schemas.microsoft.com/office/drawing/2014/main" id="{A4DBA4E9-DEC1-8FFA-4CD7-850385379DB5}"/>
                </a:ext>
              </a:extLst>
            </p:cNvPr>
            <p:cNvSpPr/>
            <p:nvPr/>
          </p:nvSpPr>
          <p:spPr>
            <a:xfrm>
              <a:off x="5712534" y="6806662"/>
              <a:ext cx="473185" cy="3434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800" dirty="0">
                  <a:ln>
                    <a:solidFill>
                      <a:srgbClr val="FFFFFF">
                        <a:lumMod val="85000"/>
                        <a:alpha val="0"/>
                      </a:srgbClr>
                    </a:solidFill>
                  </a:ln>
                  <a:solidFill>
                    <a:schemeClr val="accent4"/>
                  </a:solidFill>
                  <a:latin typeface="KoPub돋움체 Medium"/>
                  <a:ea typeface="KoPub돋움체 Medium"/>
                </a:rPr>
                <a:t>VAN </a:t>
              </a:r>
              <a:r>
                <a:rPr lang="ko-KR" altLang="en-US" sz="800" dirty="0">
                  <a:ln>
                    <a:solidFill>
                      <a:srgbClr val="FFFFFF">
                        <a:lumMod val="85000"/>
                        <a:alpha val="0"/>
                      </a:srgbClr>
                    </a:solidFill>
                  </a:ln>
                  <a:solidFill>
                    <a:schemeClr val="accent4"/>
                  </a:solidFill>
                  <a:latin typeface="KoPub돋움체 Medium"/>
                  <a:ea typeface="KoPub돋움체 Medium"/>
                </a:rPr>
                <a:t>수수료</a:t>
              </a:r>
            </a:p>
          </p:txBody>
        </p:sp>
        <p:sp>
          <p:nvSpPr>
            <p:cNvPr id="87" name="직사각형 86">
              <a:extLst>
                <a:ext uri="{FF2B5EF4-FFF2-40B4-BE49-F238E27FC236}">
                  <a16:creationId xmlns:a16="http://schemas.microsoft.com/office/drawing/2014/main" id="{2B800E51-5445-1B1B-2061-04AC639CEE10}"/>
                </a:ext>
              </a:extLst>
            </p:cNvPr>
            <p:cNvSpPr/>
            <p:nvPr/>
          </p:nvSpPr>
          <p:spPr>
            <a:xfrm>
              <a:off x="5712534" y="7506960"/>
              <a:ext cx="473185" cy="3434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800" dirty="0">
                  <a:ln>
                    <a:solidFill>
                      <a:srgbClr val="FFFFFF">
                        <a:lumMod val="85000"/>
                        <a:alpha val="0"/>
                      </a:srgbClr>
                    </a:solidFill>
                  </a:ln>
                  <a:solidFill>
                    <a:schemeClr val="accent4"/>
                  </a:solidFill>
                  <a:latin typeface="KoPub돋움체 Medium"/>
                  <a:ea typeface="KoPub돋움체 Medium"/>
                </a:rPr>
                <a:t>VAN </a:t>
              </a:r>
              <a:r>
                <a:rPr lang="ko-KR" altLang="en-US" sz="800" dirty="0">
                  <a:ln>
                    <a:solidFill>
                      <a:srgbClr val="FFFFFF">
                        <a:lumMod val="85000"/>
                        <a:alpha val="0"/>
                      </a:srgbClr>
                    </a:solidFill>
                  </a:ln>
                  <a:solidFill>
                    <a:schemeClr val="accent4"/>
                  </a:solidFill>
                  <a:latin typeface="KoPub돋움체 Medium"/>
                  <a:ea typeface="KoPub돋움체 Medium"/>
                </a:rPr>
                <a:t>수수료</a:t>
              </a:r>
            </a:p>
          </p:txBody>
        </p:sp>
        <p:cxnSp>
          <p:nvCxnSpPr>
            <p:cNvPr id="88" name="직선 화살표 연결선 87">
              <a:extLst>
                <a:ext uri="{FF2B5EF4-FFF2-40B4-BE49-F238E27FC236}">
                  <a16:creationId xmlns:a16="http://schemas.microsoft.com/office/drawing/2014/main" id="{440D02D7-F9F2-1274-84AF-AED42E9131C5}"/>
                </a:ext>
              </a:extLst>
            </p:cNvPr>
            <p:cNvCxnSpPr>
              <a:cxnSpLocks/>
            </p:cNvCxnSpPr>
            <p:nvPr/>
          </p:nvCxnSpPr>
          <p:spPr>
            <a:xfrm>
              <a:off x="4393943" y="6722501"/>
              <a:ext cx="189810" cy="0"/>
            </a:xfrm>
            <a:prstGeom prst="straightConnector1">
              <a:avLst/>
            </a:prstGeom>
            <a:ln w="6350">
              <a:solidFill>
                <a:schemeClr val="bg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sp>
          <p:nvSpPr>
            <p:cNvPr id="89" name="사각형: 둥근 모서리 88">
              <a:extLst>
                <a:ext uri="{FF2B5EF4-FFF2-40B4-BE49-F238E27FC236}">
                  <a16:creationId xmlns:a16="http://schemas.microsoft.com/office/drawing/2014/main" id="{AB212498-85AB-8BD5-F809-A66C87F27A29}"/>
                </a:ext>
              </a:extLst>
            </p:cNvPr>
            <p:cNvSpPr/>
            <p:nvPr/>
          </p:nvSpPr>
          <p:spPr>
            <a:xfrm>
              <a:off x="4151956" y="6528198"/>
              <a:ext cx="216745" cy="63895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800" b="1" dirty="0">
                  <a:ln>
                    <a:solidFill>
                      <a:srgbClr val="FFFFFF">
                        <a:lumMod val="85000"/>
                        <a:alpha val="0"/>
                      </a:srgbClr>
                    </a:solidFill>
                  </a:ln>
                  <a:gradFill>
                    <a:gsLst>
                      <a:gs pos="0">
                        <a:schemeClr val="bg1"/>
                      </a:gs>
                      <a:gs pos="100000">
                        <a:schemeClr val="bg1"/>
                      </a:gs>
                    </a:gsLst>
                    <a:lin ang="5400000" scaled="1"/>
                  </a:gradFill>
                  <a:latin typeface="KoPub돋움체 Medium"/>
                  <a:ea typeface="KoPub돋움체 Medium"/>
                </a:rPr>
                <a:t>간편결제</a:t>
              </a:r>
            </a:p>
          </p:txBody>
        </p:sp>
        <p:cxnSp>
          <p:nvCxnSpPr>
            <p:cNvPr id="90" name="연결선: 꺾임 89">
              <a:extLst>
                <a:ext uri="{FF2B5EF4-FFF2-40B4-BE49-F238E27FC236}">
                  <a16:creationId xmlns:a16="http://schemas.microsoft.com/office/drawing/2014/main" id="{54A7CCE7-460D-FBA0-43BC-AB69D6772ED2}"/>
                </a:ext>
              </a:extLst>
            </p:cNvPr>
            <p:cNvCxnSpPr>
              <a:cxnSpLocks/>
            </p:cNvCxnSpPr>
            <p:nvPr/>
          </p:nvCxnSpPr>
          <p:spPr>
            <a:xfrm rot="16200000" flipH="1" flipV="1">
              <a:off x="5307183" y="5535794"/>
              <a:ext cx="9682" cy="1975126"/>
            </a:xfrm>
            <a:prstGeom prst="bentConnector3">
              <a:avLst>
                <a:gd name="adj1" fmla="val -4339888"/>
              </a:avLst>
            </a:prstGeom>
            <a:ln w="6350">
              <a:solidFill>
                <a:schemeClr val="accent4"/>
              </a:solidFill>
              <a:prstDash val="dash"/>
              <a:tailEnd type="triangle"/>
            </a:ln>
            <a:effectLst/>
          </p:spPr>
          <p:style>
            <a:lnRef idx="2">
              <a:schemeClr val="accent3"/>
            </a:lnRef>
            <a:fillRef idx="0">
              <a:schemeClr val="accent3"/>
            </a:fillRef>
            <a:effectRef idx="1">
              <a:schemeClr val="accent3"/>
            </a:effectRef>
            <a:fontRef idx="minor">
              <a:schemeClr val="tx1"/>
            </a:fontRef>
          </p:style>
        </p:cxnSp>
        <p:sp>
          <p:nvSpPr>
            <p:cNvPr id="91" name="직사각형 90">
              <a:extLst>
                <a:ext uri="{FF2B5EF4-FFF2-40B4-BE49-F238E27FC236}">
                  <a16:creationId xmlns:a16="http://schemas.microsoft.com/office/drawing/2014/main" id="{642B064C-1B99-87C1-12E7-8E23E4BA6EE4}"/>
                </a:ext>
              </a:extLst>
            </p:cNvPr>
            <p:cNvSpPr/>
            <p:nvPr/>
          </p:nvSpPr>
          <p:spPr>
            <a:xfrm>
              <a:off x="4272446" y="5916590"/>
              <a:ext cx="852764" cy="2015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800" dirty="0">
                  <a:ln>
                    <a:solidFill>
                      <a:srgbClr val="FFFFFF">
                        <a:lumMod val="85000"/>
                        <a:alpha val="0"/>
                      </a:srgbClr>
                    </a:solidFill>
                  </a:ln>
                  <a:solidFill>
                    <a:schemeClr val="accent4"/>
                  </a:solidFill>
                  <a:latin typeface="KoPub돋움체 Medium"/>
                  <a:ea typeface="KoPub돋움체 Medium"/>
                </a:rPr>
                <a:t>간편결제</a:t>
              </a:r>
              <a:r>
                <a:rPr lang="en-US" altLang="ko-KR" sz="800" dirty="0">
                  <a:ln>
                    <a:solidFill>
                      <a:srgbClr val="FFFFFF">
                        <a:lumMod val="85000"/>
                        <a:alpha val="0"/>
                      </a:srgbClr>
                    </a:solidFill>
                  </a:ln>
                  <a:solidFill>
                    <a:schemeClr val="accent4"/>
                  </a:solidFill>
                  <a:latin typeface="KoPub돋움체 Medium"/>
                  <a:ea typeface="KoPub돋움체 Medium"/>
                </a:rPr>
                <a:t> </a:t>
              </a:r>
              <a:r>
                <a:rPr lang="ko-KR" altLang="en-US" sz="800" dirty="0">
                  <a:ln>
                    <a:solidFill>
                      <a:srgbClr val="FFFFFF">
                        <a:lumMod val="85000"/>
                        <a:alpha val="0"/>
                      </a:srgbClr>
                    </a:solidFill>
                  </a:ln>
                  <a:solidFill>
                    <a:schemeClr val="accent4"/>
                  </a:solidFill>
                  <a:latin typeface="KoPub돋움체 Medium"/>
                  <a:ea typeface="KoPub돋움체 Medium"/>
                </a:rPr>
                <a:t>수수료</a:t>
              </a:r>
            </a:p>
          </p:txBody>
        </p:sp>
        <p:cxnSp>
          <p:nvCxnSpPr>
            <p:cNvPr id="92" name="직선 화살표 연결선 91">
              <a:extLst>
                <a:ext uri="{FF2B5EF4-FFF2-40B4-BE49-F238E27FC236}">
                  <a16:creationId xmlns:a16="http://schemas.microsoft.com/office/drawing/2014/main" id="{0C516D20-1293-1D42-70C4-C9D4D6E41EF8}"/>
                </a:ext>
              </a:extLst>
            </p:cNvPr>
            <p:cNvCxnSpPr>
              <a:cxnSpLocks/>
            </p:cNvCxnSpPr>
            <p:nvPr/>
          </p:nvCxnSpPr>
          <p:spPr>
            <a:xfrm>
              <a:off x="4400585" y="8176348"/>
              <a:ext cx="370001" cy="0"/>
            </a:xfrm>
            <a:prstGeom prst="straightConnector1">
              <a:avLst/>
            </a:prstGeom>
            <a:ln w="6350">
              <a:solidFill>
                <a:schemeClr val="bg1">
                  <a:lumMod val="75000"/>
                </a:schemeClr>
              </a:solidFill>
              <a:tailEnd type="triangle"/>
            </a:ln>
            <a:effectLst/>
          </p:spPr>
          <p:style>
            <a:lnRef idx="2">
              <a:schemeClr val="accent3"/>
            </a:lnRef>
            <a:fillRef idx="0">
              <a:schemeClr val="accent3"/>
            </a:fillRef>
            <a:effectRef idx="1">
              <a:schemeClr val="accent3"/>
            </a:effectRef>
            <a:fontRef idx="minor">
              <a:schemeClr val="tx1"/>
            </a:fontRef>
          </p:style>
        </p:cxnSp>
      </p:grpSp>
      <p:sp>
        <p:nvSpPr>
          <p:cNvPr id="93" name="TextBox 92">
            <a:extLst>
              <a:ext uri="{FF2B5EF4-FFF2-40B4-BE49-F238E27FC236}">
                <a16:creationId xmlns:a16="http://schemas.microsoft.com/office/drawing/2014/main" id="{58F7773D-34F3-676B-94C4-289537759CC5}"/>
              </a:ext>
            </a:extLst>
          </p:cNvPr>
          <p:cNvSpPr txBox="1"/>
          <p:nvPr/>
        </p:nvSpPr>
        <p:spPr>
          <a:xfrm>
            <a:off x="489000"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(2018.12),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간편결제 시장의 경쟁 심화와 기업의 대응방향’ 재인용 </a:t>
            </a:r>
          </a:p>
        </p:txBody>
      </p:sp>
      <p:grpSp>
        <p:nvGrpSpPr>
          <p:cNvPr id="94" name="그룹 93">
            <a:extLst>
              <a:ext uri="{FF2B5EF4-FFF2-40B4-BE49-F238E27FC236}">
                <a16:creationId xmlns:a16="http://schemas.microsoft.com/office/drawing/2014/main" id="{76A6FFFB-698A-E259-F8B0-703C71EEECA0}"/>
              </a:ext>
            </a:extLst>
          </p:cNvPr>
          <p:cNvGrpSpPr/>
          <p:nvPr/>
        </p:nvGrpSpPr>
        <p:grpSpPr>
          <a:xfrm>
            <a:off x="489000" y="2176483"/>
            <a:ext cx="4284613" cy="276837"/>
            <a:chOff x="704850" y="2013298"/>
            <a:chExt cx="4140200" cy="276837"/>
          </a:xfrm>
        </p:grpSpPr>
        <p:sp>
          <p:nvSpPr>
            <p:cNvPr id="95" name="TextBox 94">
              <a:extLst>
                <a:ext uri="{FF2B5EF4-FFF2-40B4-BE49-F238E27FC236}">
                  <a16:creationId xmlns:a16="http://schemas.microsoft.com/office/drawing/2014/main" id="{2DFE1FAD-88B0-EBAE-3173-ABDC02BE37F1}"/>
                </a:ext>
              </a:extLst>
            </p:cNvPr>
            <p:cNvSpPr txBox="1"/>
            <p:nvPr/>
          </p:nvSpPr>
          <p:spPr>
            <a:xfrm>
              <a:off x="704850" y="2057487"/>
              <a:ext cx="72106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신용카드 간편결제 구조</a:t>
              </a:r>
            </a:p>
          </p:txBody>
        </p:sp>
        <p:cxnSp>
          <p:nvCxnSpPr>
            <p:cNvPr id="96" name="직선 연결선 95">
              <a:extLst>
                <a:ext uri="{FF2B5EF4-FFF2-40B4-BE49-F238E27FC236}">
                  <a16:creationId xmlns:a16="http://schemas.microsoft.com/office/drawing/2014/main" id="{8E83E937-A876-E7EB-231D-370D4048633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B8C8C9BF-C32A-4449-9928-897B79ED619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20" name="그룹 119">
            <a:extLst>
              <a:ext uri="{FF2B5EF4-FFF2-40B4-BE49-F238E27FC236}">
                <a16:creationId xmlns:a16="http://schemas.microsoft.com/office/drawing/2014/main" id="{384A6865-68A2-DF8B-4C19-1C04ABF6696F}"/>
              </a:ext>
            </a:extLst>
          </p:cNvPr>
          <p:cNvGrpSpPr/>
          <p:nvPr/>
        </p:nvGrpSpPr>
        <p:grpSpPr>
          <a:xfrm>
            <a:off x="5135039" y="2176483"/>
            <a:ext cx="4284613" cy="276837"/>
            <a:chOff x="704850" y="2013298"/>
            <a:chExt cx="4140200" cy="276837"/>
          </a:xfrm>
        </p:grpSpPr>
        <p:sp>
          <p:nvSpPr>
            <p:cNvPr id="121" name="TextBox 120">
              <a:extLst>
                <a:ext uri="{FF2B5EF4-FFF2-40B4-BE49-F238E27FC236}">
                  <a16:creationId xmlns:a16="http://schemas.microsoft.com/office/drawing/2014/main" id="{7D72E53B-EDF8-239F-6D11-FF69E5DA3901}"/>
                </a:ext>
              </a:extLst>
            </p:cNvPr>
            <p:cNvSpPr txBox="1"/>
            <p:nvPr/>
          </p:nvSpPr>
          <p:spPr>
            <a:xfrm>
              <a:off x="704850" y="2057487"/>
              <a:ext cx="150250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오프라인 간편결제 방식</a:t>
              </a:r>
            </a:p>
          </p:txBody>
        </p:sp>
        <p:cxnSp>
          <p:nvCxnSpPr>
            <p:cNvPr id="122" name="직선 연결선 121">
              <a:extLst>
                <a:ext uri="{FF2B5EF4-FFF2-40B4-BE49-F238E27FC236}">
                  <a16:creationId xmlns:a16="http://schemas.microsoft.com/office/drawing/2014/main" id="{A7E241FA-7108-7E98-8CDE-A8C9953FC58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id="{5E249CBA-88CD-B946-1051-D71961698ABC}"/>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26" name="표 3">
            <a:extLst>
              <a:ext uri="{FF2B5EF4-FFF2-40B4-BE49-F238E27FC236}">
                <a16:creationId xmlns:a16="http://schemas.microsoft.com/office/drawing/2014/main" id="{63D3C049-EA41-E54F-F70B-8DCECE7593FD}"/>
              </a:ext>
            </a:extLst>
          </p:cNvPr>
          <p:cNvGraphicFramePr>
            <a:graphicFrameLocks noGrp="1"/>
          </p:cNvGraphicFramePr>
          <p:nvPr>
            <p:extLst>
              <p:ext uri="{D42A27DB-BD31-4B8C-83A1-F6EECF244321}">
                <p14:modId xmlns:p14="http://schemas.microsoft.com/office/powerpoint/2010/main" val="3383680560"/>
              </p:ext>
            </p:extLst>
          </p:nvPr>
        </p:nvGraphicFramePr>
        <p:xfrm>
          <a:off x="5128988" y="2574924"/>
          <a:ext cx="4288062" cy="3054350"/>
        </p:xfrm>
        <a:graphic>
          <a:graphicData uri="http://schemas.openxmlformats.org/drawingml/2006/table">
            <a:tbl>
              <a:tblPr firstRow="1" bandRow="1">
                <a:tableStyleId>{5C22544A-7EE6-4342-B048-85BDC9FD1C3A}</a:tableStyleId>
              </a:tblPr>
              <a:tblGrid>
                <a:gridCol w="1081312">
                  <a:extLst>
                    <a:ext uri="{9D8B030D-6E8A-4147-A177-3AD203B41FA5}">
                      <a16:colId xmlns:a16="http://schemas.microsoft.com/office/drawing/2014/main" val="195716609"/>
                    </a:ext>
                  </a:extLst>
                </a:gridCol>
                <a:gridCol w="2318806">
                  <a:extLst>
                    <a:ext uri="{9D8B030D-6E8A-4147-A177-3AD203B41FA5}">
                      <a16:colId xmlns:a16="http://schemas.microsoft.com/office/drawing/2014/main" val="399060343"/>
                    </a:ext>
                  </a:extLst>
                </a:gridCol>
                <a:gridCol w="887944">
                  <a:extLst>
                    <a:ext uri="{9D8B030D-6E8A-4147-A177-3AD203B41FA5}">
                      <a16:colId xmlns:a16="http://schemas.microsoft.com/office/drawing/2014/main" val="3851349981"/>
                    </a:ext>
                  </a:extLst>
                </a:gridCol>
              </a:tblGrid>
              <a:tr h="273836">
                <a:tc>
                  <a:txBody>
                    <a:bodyPr/>
                    <a:lstStyle/>
                    <a:p>
                      <a:pPr algn="ctr" latinLnBrk="0"/>
                      <a:r>
                        <a:rPr kumimoji="1" lang="ko-KR" altLang="en-US" sz="10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결제 방식</a:t>
                      </a:r>
                    </a:p>
                  </a:txBody>
                  <a:tcPr anchor="ctr">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kumimoji="1" lang="ko-KR" altLang="en-US" sz="1000" b="1"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특징</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kumimoji="1" lang="ko-KR" altLang="en-US" sz="10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대표 적용사례</a:t>
                      </a:r>
                    </a:p>
                  </a:txBody>
                  <a:tcPr anchor="ctr">
                    <a:lnL w="635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0208871"/>
                  </a:ext>
                </a:extLst>
              </a:tr>
              <a:tr h="926838">
                <a:tc>
                  <a:txBody>
                    <a:bodyPr/>
                    <a:lstStyle/>
                    <a:p>
                      <a:pPr algn="ctr" latinLnBrk="0"/>
                      <a:r>
                        <a:rPr kumimoji="1" lang="ko-KR" altLang="en-US" sz="900" kern="1200"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앱카드</a:t>
                      </a:r>
                      <a:endPar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p>
                      <a:pPr algn="ctr" latinLnBrk="0"/>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a:t>
                      </a: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바코드</a:t>
                      </a:r>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 QR</a:t>
                      </a: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코드</a:t>
                      </a:r>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a:t>
                      </a:r>
                      <a:endPar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71450" indent="-171450" algn="l" latinLnBrk="0">
                        <a:buFont typeface="Arial" panose="020B0604020202020204" pitchFamily="34" charset="0"/>
                        <a:buChar char="•"/>
                      </a:pP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카드사의</a:t>
                      </a:r>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 </a:t>
                      </a:r>
                      <a:r>
                        <a:rPr kumimoji="1" lang="ko-KR" altLang="en-US" sz="900" kern="1200"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앱카드에서</a:t>
                      </a: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 많이 사용하며 일회용 가상카드 번호를 바코드 및 </a:t>
                      </a:r>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QR</a:t>
                      </a: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코드로 생성하여 결제</a:t>
                      </a:r>
                      <a:endPar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p>
                      <a:pPr marL="171450" indent="-171450" algn="l" latinLnBrk="0">
                        <a:buFont typeface="Arial" panose="020B0604020202020204" pitchFamily="34" charset="0"/>
                        <a:buChar char="•"/>
                      </a:pP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바코드 리더기 필요</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ctr" latinLnBrk="0">
                        <a:buFont typeface="Arial" panose="020B0604020202020204" pitchFamily="34" charset="0"/>
                        <a:buNone/>
                      </a:pPr>
                      <a:r>
                        <a:rPr kumimoji="1" lang="ko-KR" altLang="en-US" sz="900" kern="1200"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국민앱카드</a:t>
                      </a:r>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 </a:t>
                      </a:r>
                      <a:r>
                        <a:rPr kumimoji="1" lang="ko-KR" altLang="en-US" sz="900" kern="1200"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신한앱카드</a:t>
                      </a:r>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 H</a:t>
                      </a:r>
                      <a:r>
                        <a:rPr kumimoji="1" lang="ko-KR" altLang="en-US" sz="900" kern="1200" dirty="0" err="1">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월렛</a:t>
                      </a:r>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 SSG</a:t>
                      </a: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페이</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18694583"/>
                  </a:ext>
                </a:extLst>
              </a:tr>
              <a:tr h="926838">
                <a:tc>
                  <a:txBody>
                    <a:bodyPr/>
                    <a:lstStyle/>
                    <a:p>
                      <a:pPr algn="ctr" latinLnBrk="0"/>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자기장</a:t>
                      </a:r>
                      <a:endPar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p>
                      <a:pPr algn="ctr" latinLnBrk="0"/>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(MST, WMC)</a:t>
                      </a:r>
                      <a:endPar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71450" indent="-171450" algn="l" latinLnBrk="0">
                        <a:buFont typeface="Arial" panose="020B0604020202020204" pitchFamily="34" charset="0"/>
                        <a:buChar char="•"/>
                      </a:pP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제조사에서 많이 사용하며</a:t>
                      </a:r>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 </a:t>
                      </a: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모바일기기에서 신용카드 마그네틱 정보를 발생시켜 결제</a:t>
                      </a:r>
                      <a:endPar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p>
                      <a:pPr marL="171450" indent="-171450" algn="l" latinLnBrk="0">
                        <a:buFont typeface="Arial" panose="020B0604020202020204" pitchFamily="34" charset="0"/>
                        <a:buChar char="•"/>
                      </a:pP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범용성 기술로 추가 단말 불필요</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ctr" latinLnBrk="0">
                        <a:buFont typeface="Arial" panose="020B0604020202020204" pitchFamily="34" charset="0"/>
                        <a:buNone/>
                      </a:pP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삼성페이</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3678257"/>
                  </a:ext>
                </a:extLst>
              </a:tr>
              <a:tr h="926838">
                <a:tc>
                  <a:txBody>
                    <a:bodyPr/>
                    <a:lstStyle/>
                    <a:p>
                      <a:pPr algn="ctr" latinLnBrk="0"/>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NFC</a:t>
                      </a:r>
                      <a:endPar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latinLnBrk="0">
                        <a:buFont typeface="Arial" panose="020B0604020202020204" pitchFamily="34" charset="0"/>
                        <a:buChar char="•"/>
                      </a:pP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근거리</a:t>
                      </a:r>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 </a:t>
                      </a: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무선통신 방식으로 정보를 전달하여 결제하는 방식</a:t>
                      </a:r>
                      <a:endPar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p>
                      <a:pPr marL="171450" indent="-171450" algn="l" latinLnBrk="0">
                        <a:buFont typeface="Arial" panose="020B0604020202020204" pitchFamily="34" charset="0"/>
                        <a:buChar char="•"/>
                      </a:pP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기술적으로 성숙됐지만 단말기가 필요하며</a:t>
                      </a:r>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 </a:t>
                      </a: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국내에서 </a:t>
                      </a:r>
                      <a:r>
                        <a:rPr kumimoji="1" lang="en-US" altLang="ko-KR"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NFC </a:t>
                      </a: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단말기 보급률이 낮은 편</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indent="0" algn="ctr" latinLnBrk="0">
                        <a:buFont typeface="Arial" panose="020B0604020202020204" pitchFamily="34" charset="0"/>
                        <a:buNone/>
                      </a:pPr>
                      <a:r>
                        <a:rPr kumimoji="1" lang="ko-KR" altLang="en-US" sz="900" kern="1200" dirty="0">
                          <a:ln>
                            <a:solidFill>
                              <a:schemeClr val="tx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애플페이</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0380312"/>
                  </a:ext>
                </a:extLst>
              </a:tr>
            </a:tbl>
          </a:graphicData>
        </a:graphic>
      </p:graphicFrame>
      <p:sp>
        <p:nvSpPr>
          <p:cNvPr id="127" name="TextBox 126">
            <a:extLst>
              <a:ext uri="{FF2B5EF4-FFF2-40B4-BE49-F238E27FC236}">
                <a16:creationId xmlns:a16="http://schemas.microsoft.com/office/drawing/2014/main" id="{D8C51351-A51F-14D2-F630-FFDA4FC0BC3F}"/>
              </a:ext>
            </a:extLst>
          </p:cNvPr>
          <p:cNvSpPr txBox="1"/>
          <p:nvPr/>
        </p:nvSpPr>
        <p:spPr>
          <a:xfrm>
            <a:off x="5132437" y="5722388"/>
            <a:ext cx="4284613"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정보통신산업진흥원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(2017.8.17), ‘ICT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융합 심층 리포트 모바일 결제 기술 특성 및 현황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MST(Magnetic Secure Transmission, </a:t>
            </a:r>
            <a:r>
              <a:rPr lang="ko-KR" altLang="en-US" dirty="0">
                <a:solidFill>
                  <a:srgbClr val="FFFFFF">
                    <a:lumMod val="50000"/>
                  </a:srgbClr>
                </a:solidFill>
              </a:rPr>
              <a:t>마그네틱 보안 전송</a:t>
            </a:r>
            <a:r>
              <a:rPr lang="en-US" altLang="ko-KR" dirty="0">
                <a:solidFill>
                  <a:srgbClr val="FFFFFF">
                    <a:lumMod val="50000"/>
                  </a:srgbClr>
                </a:solidFill>
              </a:rPr>
              <a:t>), WMC(Wireless Magnetic Communication,</a:t>
            </a:r>
            <a:r>
              <a:rPr lang="ko-KR" altLang="en-US" dirty="0">
                <a:solidFill>
                  <a:srgbClr val="FFFFFF">
                    <a:lumMod val="50000"/>
                  </a:srgbClr>
                </a:solidFill>
              </a:rPr>
              <a:t> 무선 마그네틱 전송</a:t>
            </a:r>
            <a:r>
              <a:rPr lang="en-US" altLang="ko-KR" dirty="0">
                <a:solidFill>
                  <a:srgbClr val="FFFFFF">
                    <a:lumMod val="50000"/>
                  </a:srgbClr>
                </a:solidFill>
              </a:rPr>
              <a:t>), NFC(Near Field Communication, </a:t>
            </a:r>
            <a:r>
              <a:rPr lang="ko-KR" altLang="en-US" dirty="0">
                <a:solidFill>
                  <a:srgbClr val="FFFFFF">
                    <a:lumMod val="50000"/>
                  </a:srgbClr>
                </a:solidFill>
              </a:rPr>
              <a:t>근거리 무선 통신</a:t>
            </a:r>
            <a:r>
              <a:rPr lang="en-US" altLang="ko-KR" dirty="0">
                <a:solidFill>
                  <a:srgbClr val="FFFFFF">
                    <a:lumMod val="50000"/>
                  </a:srgbClr>
                </a:solidFill>
              </a:rPr>
              <a:t>)</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3393952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3637AED-43E3-97E3-C434-2E6F629A8A34}"/>
              </a:ext>
            </a:extLst>
          </p:cNvPr>
          <p:cNvSpPr/>
          <p:nvPr/>
        </p:nvSpPr>
        <p:spPr>
          <a:xfrm>
            <a:off x="5140212" y="2747940"/>
            <a:ext cx="2098787" cy="204720"/>
          </a:xfrm>
          <a:prstGeom prst="rect">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900" b="1" dirty="0">
                <a:ln>
                  <a:solidFill>
                    <a:schemeClr val="accent1">
                      <a:alpha val="0"/>
                    </a:schemeClr>
                  </a:solidFill>
                </a:ln>
                <a:solidFill>
                  <a:schemeClr val="tx1">
                    <a:lumMod val="75000"/>
                    <a:lumOff val="25000"/>
                  </a:schemeClr>
                </a:solidFill>
                <a:latin typeface="+mn-ea"/>
              </a:rPr>
              <a:t>온라인</a:t>
            </a:r>
            <a:r>
              <a:rPr lang="en-US" altLang="ko-KR" sz="900" b="1" dirty="0">
                <a:ln>
                  <a:solidFill>
                    <a:schemeClr val="accent1">
                      <a:alpha val="0"/>
                    </a:schemeClr>
                  </a:solidFill>
                </a:ln>
                <a:solidFill>
                  <a:schemeClr val="tx1">
                    <a:lumMod val="75000"/>
                    <a:lumOff val="25000"/>
                  </a:schemeClr>
                </a:solidFill>
                <a:latin typeface="+mn-ea"/>
              </a:rPr>
              <a:t>(</a:t>
            </a:r>
            <a:r>
              <a:rPr lang="ko-KR" altLang="en-US" sz="900" b="1" dirty="0">
                <a:ln>
                  <a:solidFill>
                    <a:schemeClr val="accent1">
                      <a:alpha val="0"/>
                    </a:schemeClr>
                  </a:solidFill>
                </a:ln>
                <a:solidFill>
                  <a:schemeClr val="tx1">
                    <a:lumMod val="75000"/>
                    <a:lumOff val="25000"/>
                  </a:schemeClr>
                </a:solidFill>
                <a:latin typeface="+mn-ea"/>
              </a:rPr>
              <a:t>이커머스</a:t>
            </a:r>
            <a:r>
              <a:rPr lang="en-US" altLang="ko-KR" sz="900" b="1" dirty="0">
                <a:ln>
                  <a:solidFill>
                    <a:schemeClr val="accent1">
                      <a:alpha val="0"/>
                    </a:schemeClr>
                  </a:solidFill>
                </a:ln>
                <a:solidFill>
                  <a:schemeClr val="tx1">
                    <a:lumMod val="75000"/>
                    <a:lumOff val="25000"/>
                  </a:schemeClr>
                </a:solidFill>
                <a:latin typeface="+mn-ea"/>
              </a:rPr>
              <a:t>)</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p:txBody>
          <a:bodyPr/>
          <a:lstStyle/>
          <a:p>
            <a:r>
              <a:rPr lang="en-US" altLang="ko-KR" noProof="0" dirty="0"/>
              <a:t>I. </a:t>
            </a:r>
            <a:r>
              <a:rPr lang="ko-KR" altLang="en-US" noProof="0" dirty="0"/>
              <a:t>간편결제 개요 및 시장 현황</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p:txBody>
          <a:bodyPr/>
          <a:lstStyle/>
          <a:p>
            <a:pPr lvl="0"/>
            <a:r>
              <a:rPr lang="ko-KR" altLang="en-US" dirty="0"/>
              <a:t>글로벌 비현금거래 규모 및 결제 수단별 비중</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p:txBody>
          <a:bodyPr/>
          <a:lstStyle/>
          <a:p>
            <a:r>
              <a:rPr lang="ko-KR" altLang="en-US" dirty="0" err="1"/>
              <a:t>비현금</a:t>
            </a:r>
            <a:r>
              <a:rPr lang="ko-KR" altLang="en-US" dirty="0"/>
              <a:t> 거래 규모는 글로벌 전 지역에서 지속적으로 증가하고 있으며 </a:t>
            </a:r>
            <a:r>
              <a:rPr lang="en-US" altLang="ko-KR" dirty="0"/>
              <a:t>2021</a:t>
            </a:r>
            <a:r>
              <a:rPr lang="ko-KR" altLang="en-US" dirty="0"/>
              <a:t>년 </a:t>
            </a:r>
            <a:r>
              <a:rPr lang="en-US" altLang="ko-KR" dirty="0"/>
              <a:t>1</a:t>
            </a:r>
            <a:r>
              <a:rPr lang="ko-KR" altLang="en-US" dirty="0"/>
              <a:t>조 </a:t>
            </a:r>
            <a:r>
              <a:rPr lang="en-US" altLang="ko-KR" dirty="0"/>
              <a:t>163</a:t>
            </a:r>
            <a:r>
              <a:rPr lang="ko-KR" altLang="en-US" dirty="0"/>
              <a:t>억 달러에서 </a:t>
            </a:r>
            <a:r>
              <a:rPr lang="en-US" altLang="ko-KR" dirty="0"/>
              <a:t>2027</a:t>
            </a:r>
            <a:r>
              <a:rPr lang="ko-KR" altLang="en-US" dirty="0"/>
              <a:t>년 </a:t>
            </a:r>
            <a:r>
              <a:rPr lang="en-US" altLang="ko-KR" dirty="0"/>
              <a:t>2</a:t>
            </a:r>
            <a:r>
              <a:rPr lang="ko-KR" altLang="en-US" dirty="0"/>
              <a:t>조 </a:t>
            </a:r>
            <a:r>
              <a:rPr lang="en-US" altLang="ko-KR" dirty="0"/>
              <a:t>2,967</a:t>
            </a:r>
            <a:r>
              <a:rPr lang="ko-KR" altLang="en-US" dirty="0"/>
              <a:t>억 달러까지 확대될 것으로 전망됨</a:t>
            </a:r>
            <a:r>
              <a:rPr lang="en-US" altLang="ko-KR" dirty="0"/>
              <a:t>. </a:t>
            </a:r>
            <a:r>
              <a:rPr lang="ko-KR" altLang="en-US" dirty="0"/>
              <a:t>온</a:t>
            </a:r>
            <a:r>
              <a:rPr lang="en-US" altLang="ko-KR" dirty="0"/>
              <a:t>·</a:t>
            </a:r>
            <a:r>
              <a:rPr lang="ko-KR" altLang="en-US" dirty="0"/>
              <a:t>오프라인에서 디지털지갑을 통한 결제 비중이 늘어나고 있는 가운데</a:t>
            </a:r>
            <a:r>
              <a:rPr lang="en-US" altLang="ko-KR" dirty="0"/>
              <a:t>, A2A, BNPL </a:t>
            </a:r>
            <a:r>
              <a:rPr lang="ko-KR" altLang="en-US" dirty="0"/>
              <a:t>등 결제 수단이 다양화되면서 비현금거래는 점차 증가할 것으로 예상됨</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722388"/>
            <a:ext cx="4284613"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Capgemini(2023), ‘World Payments Report 2023 – WHERE IS THE CASH?’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No third party whose information is referenced in this report under credit to it, assumes any liability towards the user with respect to its information</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4284613"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57487"/>
              <a:ext cx="183088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글로벌</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비현금거래 규모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1" name="그룹 30">
            <a:extLst>
              <a:ext uri="{FF2B5EF4-FFF2-40B4-BE49-F238E27FC236}">
                <a16:creationId xmlns:a16="http://schemas.microsoft.com/office/drawing/2014/main" id="{9DB0CD77-BB6A-48F7-B8AD-0EB961390B18}"/>
              </a:ext>
            </a:extLst>
          </p:cNvPr>
          <p:cNvGrpSpPr/>
          <p:nvPr/>
        </p:nvGrpSpPr>
        <p:grpSpPr>
          <a:xfrm>
            <a:off x="5132387" y="2176483"/>
            <a:ext cx="4284613" cy="276837"/>
            <a:chOff x="704850" y="2013298"/>
            <a:chExt cx="4140200" cy="276837"/>
          </a:xfrm>
        </p:grpSpPr>
        <p:sp>
          <p:nvSpPr>
            <p:cNvPr id="32" name="TextBox 31">
              <a:extLst>
                <a:ext uri="{FF2B5EF4-FFF2-40B4-BE49-F238E27FC236}">
                  <a16:creationId xmlns:a16="http://schemas.microsoft.com/office/drawing/2014/main" id="{E2C0F0F1-DB17-406F-A1B8-C58C089645D0}"/>
                </a:ext>
              </a:extLst>
            </p:cNvPr>
            <p:cNvSpPr txBox="1"/>
            <p:nvPr/>
          </p:nvSpPr>
          <p:spPr>
            <a:xfrm>
              <a:off x="704850" y="2057487"/>
              <a:ext cx="244583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글로벌 결제 수단별 비중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거래액 기준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4" name="직선 연결선 43">
              <a:extLst>
                <a:ext uri="{FF2B5EF4-FFF2-40B4-BE49-F238E27FC236}">
                  <a16:creationId xmlns:a16="http://schemas.microsoft.com/office/drawing/2014/main" id="{18BB5124-8A17-4D2E-8CC3-56B16192367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C4757DAF-1DCA-49A2-915F-BAC2EB12A14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104128C2-BDBD-4E85-94F6-50563A47E27A}"/>
              </a:ext>
            </a:extLst>
          </p:cNvPr>
          <p:cNvSpPr txBox="1"/>
          <p:nvPr/>
        </p:nvSpPr>
        <p:spPr>
          <a:xfrm>
            <a:off x="5132386" y="5353057"/>
            <a:ext cx="4284613" cy="847718"/>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Worldpay from FIS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hlinkClick r:id="rId3"/>
              </a:rPr>
              <a:t>The Global payments Report 2023</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1: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기타는 가상화폐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선불카드</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후불결제 등을 포함</a:t>
            </a:r>
            <a:r>
              <a:rPr lang="ko-KR" altLang="en-US" dirty="0">
                <a:solidFill>
                  <a:srgbClr val="FFFFFF">
                    <a:lumMod val="50000"/>
                  </a:srgbClr>
                </a:solidFill>
              </a:rPr>
              <a:t>하며 반올림으로 인해 전체 합이 </a:t>
            </a:r>
            <a:r>
              <a:rPr lang="en-US" altLang="ko-KR" dirty="0">
                <a:solidFill>
                  <a:srgbClr val="FFFFFF">
                    <a:lumMod val="50000"/>
                  </a:srgbClr>
                </a:solidFill>
              </a:rPr>
              <a:t>100%</a:t>
            </a:r>
            <a:r>
              <a:rPr lang="ko-KR" altLang="en-US" dirty="0">
                <a:solidFill>
                  <a:srgbClr val="FFFFFF">
                    <a:lumMod val="50000"/>
                  </a:srgbClr>
                </a:solidFill>
              </a:rPr>
              <a:t>가 되지 않을 수 있음</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a:t>
            </a:r>
            <a:r>
              <a:rPr lang="en-US" altLang="ko-KR" dirty="0">
                <a:solidFill>
                  <a:srgbClr val="FFFFFF">
                    <a:lumMod val="50000"/>
                  </a:srgbClr>
                </a:solidFill>
              </a:rPr>
              <a:t> 2: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A2A(Account-to-account)</a:t>
            </a:r>
            <a:r>
              <a:rPr lang="ko-KR" altLang="en-US" dirty="0">
                <a:solidFill>
                  <a:srgbClr val="FFFFFF">
                    <a:lumMod val="50000"/>
                  </a:srgbClr>
                </a:solidFill>
              </a:rPr>
              <a:t>는 계좌간 결제</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err="1">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CoD</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(Cash on Delivery)</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는 대금교환인도</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a:t>
            </a:r>
            <a:r>
              <a:rPr lang="ko-KR" altLang="en-US" dirty="0">
                <a:solidFill>
                  <a:srgbClr val="FFFFFF">
                    <a:lumMod val="50000"/>
                  </a:srgbClr>
                </a:solidFill>
              </a:rPr>
              <a:t>물건을 받고 대금을 지불하는 착불 개념</a:t>
            </a:r>
            <a:r>
              <a:rPr lang="en-US" altLang="ko-KR" dirty="0">
                <a:solidFill>
                  <a:srgbClr val="FFFFFF">
                    <a:lumMod val="50000"/>
                  </a:srgbClr>
                </a:solidFill>
              </a:rPr>
              <a:t>), POS </a:t>
            </a:r>
            <a:r>
              <a:rPr lang="ko-KR" altLang="en-US" dirty="0">
                <a:solidFill>
                  <a:srgbClr val="FFFFFF">
                    <a:lumMod val="50000"/>
                  </a:srgbClr>
                </a:solidFill>
              </a:rPr>
              <a:t>파이낸싱은 </a:t>
            </a:r>
            <a:r>
              <a:rPr lang="en-US" altLang="ko-KR" dirty="0">
                <a:solidFill>
                  <a:srgbClr val="FFFFFF">
                    <a:lumMod val="50000"/>
                  </a:srgbClr>
                </a:solidFill>
              </a:rPr>
              <a:t>POS </a:t>
            </a:r>
            <a:r>
              <a:rPr lang="ko-KR" altLang="en-US" dirty="0">
                <a:solidFill>
                  <a:srgbClr val="FFFFFF">
                    <a:lumMod val="50000"/>
                  </a:srgbClr>
                </a:solidFill>
              </a:rPr>
              <a:t>소비자의 할부구매를 지원하기 위한 대출상품 등을 단말기와 연계하여 제공하는 금융상품임</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4" name="차트 3">
            <a:extLst>
              <a:ext uri="{FF2B5EF4-FFF2-40B4-BE49-F238E27FC236}">
                <a16:creationId xmlns:a16="http://schemas.microsoft.com/office/drawing/2014/main" id="{854C53AB-B126-5FF0-E98C-2E86130018CE}"/>
              </a:ext>
            </a:extLst>
          </p:cNvPr>
          <p:cNvGraphicFramePr/>
          <p:nvPr>
            <p:extLst>
              <p:ext uri="{D42A27DB-BD31-4B8C-83A1-F6EECF244321}">
                <p14:modId xmlns:p14="http://schemas.microsoft.com/office/powerpoint/2010/main" val="1213713826"/>
              </p:ext>
            </p:extLst>
          </p:nvPr>
        </p:nvGraphicFramePr>
        <p:xfrm>
          <a:off x="488949" y="2746644"/>
          <a:ext cx="4284664" cy="2795854"/>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0DE0E2A5-B2A9-A6FE-0FF7-250890717701}"/>
              </a:ext>
            </a:extLst>
          </p:cNvPr>
          <p:cNvSpPr txBox="1"/>
          <p:nvPr/>
        </p:nvSpPr>
        <p:spPr>
          <a:xfrm>
            <a:off x="1209398" y="4164142"/>
            <a:ext cx="312576" cy="153233"/>
          </a:xfrm>
          <a:prstGeom prst="roundRect">
            <a:avLst/>
          </a:prstGeom>
          <a:noFill/>
        </p:spPr>
        <p:txBody>
          <a:bodyPr wrap="none" lIns="0" tIns="0" rIns="0" bIns="0" rtlCol="0">
            <a:spAutoFit/>
          </a:bodyPr>
          <a:lstStyle/>
          <a:p>
            <a:pPr algn="l"/>
            <a:r>
              <a:rPr lang="en-US" altLang="ko-KR" sz="900" dirty="0">
                <a:ln>
                  <a:solidFill>
                    <a:schemeClr val="accent1">
                      <a:alpha val="0"/>
                    </a:schemeClr>
                  </a:solidFill>
                </a:ln>
                <a:solidFill>
                  <a:schemeClr val="tx1">
                    <a:lumMod val="65000"/>
                    <a:lumOff val="35000"/>
                  </a:schemeClr>
                </a:solidFill>
              </a:rPr>
              <a:t>1,016</a:t>
            </a:r>
            <a:endParaRPr lang="ko-KR" altLang="en-US" sz="900" dirty="0" err="1">
              <a:ln>
                <a:solidFill>
                  <a:schemeClr val="accent1">
                    <a:alpha val="0"/>
                  </a:schemeClr>
                </a:solidFill>
              </a:ln>
              <a:solidFill>
                <a:schemeClr val="tx1">
                  <a:lumMod val="65000"/>
                  <a:lumOff val="35000"/>
                </a:schemeClr>
              </a:solidFill>
            </a:endParaRPr>
          </a:p>
        </p:txBody>
      </p:sp>
      <p:sp>
        <p:nvSpPr>
          <p:cNvPr id="6" name="TextBox 5">
            <a:extLst>
              <a:ext uri="{FF2B5EF4-FFF2-40B4-BE49-F238E27FC236}">
                <a16:creationId xmlns:a16="http://schemas.microsoft.com/office/drawing/2014/main" id="{04440B4A-61A5-AEDC-CBD6-BB7DE8F76D10}"/>
              </a:ext>
            </a:extLst>
          </p:cNvPr>
          <p:cNvSpPr txBox="1"/>
          <p:nvPr/>
        </p:nvSpPr>
        <p:spPr>
          <a:xfrm>
            <a:off x="1929622" y="4032318"/>
            <a:ext cx="312576" cy="153233"/>
          </a:xfrm>
          <a:prstGeom prst="roundRect">
            <a:avLst/>
          </a:prstGeom>
          <a:noFill/>
        </p:spPr>
        <p:txBody>
          <a:bodyPr wrap="none" lIns="0" tIns="0" rIns="0" bIns="0" rtlCol="0">
            <a:spAutoFit/>
          </a:bodyPr>
          <a:lstStyle/>
          <a:p>
            <a:pPr algn="l"/>
            <a:r>
              <a:rPr lang="en-US" altLang="ko-KR" sz="900" dirty="0">
                <a:ln>
                  <a:solidFill>
                    <a:schemeClr val="accent1">
                      <a:alpha val="0"/>
                    </a:schemeClr>
                  </a:solidFill>
                </a:ln>
                <a:solidFill>
                  <a:schemeClr val="tx1">
                    <a:lumMod val="65000"/>
                    <a:lumOff val="35000"/>
                  </a:schemeClr>
                </a:solidFill>
              </a:rPr>
              <a:t>1,144</a:t>
            </a:r>
            <a:endParaRPr lang="ko-KR" altLang="en-US" sz="900" dirty="0" err="1">
              <a:ln>
                <a:solidFill>
                  <a:schemeClr val="accent1">
                    <a:alpha val="0"/>
                  </a:schemeClr>
                </a:solidFill>
              </a:ln>
              <a:solidFill>
                <a:schemeClr val="tx1">
                  <a:lumMod val="65000"/>
                  <a:lumOff val="35000"/>
                </a:schemeClr>
              </a:solidFill>
            </a:endParaRPr>
          </a:p>
        </p:txBody>
      </p:sp>
      <p:sp>
        <p:nvSpPr>
          <p:cNvPr id="7" name="TextBox 6">
            <a:extLst>
              <a:ext uri="{FF2B5EF4-FFF2-40B4-BE49-F238E27FC236}">
                <a16:creationId xmlns:a16="http://schemas.microsoft.com/office/drawing/2014/main" id="{C9F5E6D4-C8E7-390D-B9F9-B3FA2CDEF626}"/>
              </a:ext>
            </a:extLst>
          </p:cNvPr>
          <p:cNvSpPr txBox="1"/>
          <p:nvPr/>
        </p:nvSpPr>
        <p:spPr>
          <a:xfrm>
            <a:off x="2665790" y="3860145"/>
            <a:ext cx="312576" cy="153233"/>
          </a:xfrm>
          <a:prstGeom prst="roundRect">
            <a:avLst/>
          </a:prstGeom>
          <a:noFill/>
        </p:spPr>
        <p:txBody>
          <a:bodyPr wrap="none" lIns="0" tIns="0" rIns="0" bIns="0" rtlCol="0">
            <a:spAutoFit/>
          </a:bodyPr>
          <a:lstStyle/>
          <a:p>
            <a:pPr algn="l"/>
            <a:r>
              <a:rPr lang="en-US" altLang="ko-KR" sz="900" dirty="0">
                <a:ln>
                  <a:solidFill>
                    <a:schemeClr val="accent1">
                      <a:alpha val="0"/>
                    </a:schemeClr>
                  </a:solidFill>
                </a:ln>
                <a:solidFill>
                  <a:schemeClr val="tx1">
                    <a:lumMod val="65000"/>
                    <a:lumOff val="35000"/>
                  </a:schemeClr>
                </a:solidFill>
              </a:rPr>
              <a:t>1,334</a:t>
            </a:r>
            <a:endParaRPr lang="ko-KR" altLang="en-US" sz="900" dirty="0" err="1">
              <a:ln>
                <a:solidFill>
                  <a:schemeClr val="accent1">
                    <a:alpha val="0"/>
                  </a:schemeClr>
                </a:solidFill>
              </a:ln>
              <a:solidFill>
                <a:schemeClr val="tx1">
                  <a:lumMod val="65000"/>
                  <a:lumOff val="35000"/>
                </a:schemeClr>
              </a:solidFill>
            </a:endParaRPr>
          </a:p>
        </p:txBody>
      </p:sp>
      <p:sp>
        <p:nvSpPr>
          <p:cNvPr id="9" name="TextBox 8">
            <a:extLst>
              <a:ext uri="{FF2B5EF4-FFF2-40B4-BE49-F238E27FC236}">
                <a16:creationId xmlns:a16="http://schemas.microsoft.com/office/drawing/2014/main" id="{2CC05906-C70C-3211-CDFD-023D1EA0F91C}"/>
              </a:ext>
            </a:extLst>
          </p:cNvPr>
          <p:cNvSpPr txBox="1"/>
          <p:nvPr/>
        </p:nvSpPr>
        <p:spPr>
          <a:xfrm>
            <a:off x="3386045" y="3676060"/>
            <a:ext cx="312576" cy="153233"/>
          </a:xfrm>
          <a:prstGeom prst="roundRect">
            <a:avLst/>
          </a:prstGeom>
          <a:noFill/>
        </p:spPr>
        <p:txBody>
          <a:bodyPr wrap="none" lIns="0" tIns="0" rIns="0" bIns="0" rtlCol="0">
            <a:spAutoFit/>
          </a:bodyPr>
          <a:lstStyle/>
          <a:p>
            <a:pPr algn="l"/>
            <a:r>
              <a:rPr lang="en-US" altLang="ko-KR" sz="900" dirty="0">
                <a:ln>
                  <a:solidFill>
                    <a:schemeClr val="accent1">
                      <a:alpha val="0"/>
                    </a:schemeClr>
                  </a:solidFill>
                </a:ln>
                <a:solidFill>
                  <a:schemeClr val="tx1">
                    <a:lumMod val="65000"/>
                    <a:lumOff val="35000"/>
                  </a:schemeClr>
                </a:solidFill>
              </a:rPr>
              <a:t>1,538</a:t>
            </a:r>
            <a:endParaRPr lang="ko-KR" altLang="en-US" sz="900" dirty="0" err="1">
              <a:ln>
                <a:solidFill>
                  <a:schemeClr val="accent1">
                    <a:alpha val="0"/>
                  </a:schemeClr>
                </a:solidFill>
              </a:ln>
              <a:solidFill>
                <a:schemeClr val="tx1">
                  <a:lumMod val="65000"/>
                  <a:lumOff val="35000"/>
                </a:schemeClr>
              </a:solidFill>
            </a:endParaRPr>
          </a:p>
        </p:txBody>
      </p:sp>
      <p:sp>
        <p:nvSpPr>
          <p:cNvPr id="10" name="TextBox 9">
            <a:extLst>
              <a:ext uri="{FF2B5EF4-FFF2-40B4-BE49-F238E27FC236}">
                <a16:creationId xmlns:a16="http://schemas.microsoft.com/office/drawing/2014/main" id="{9DC7A5D7-9ECE-5CEB-80E8-42B7DC4E58AD}"/>
              </a:ext>
            </a:extLst>
          </p:cNvPr>
          <p:cNvSpPr txBox="1"/>
          <p:nvPr/>
        </p:nvSpPr>
        <p:spPr>
          <a:xfrm>
            <a:off x="4117066" y="2956942"/>
            <a:ext cx="312576" cy="153233"/>
          </a:xfrm>
          <a:prstGeom prst="roundRect">
            <a:avLst/>
          </a:prstGeom>
          <a:noFill/>
        </p:spPr>
        <p:txBody>
          <a:bodyPr wrap="none" lIns="0" tIns="0" rIns="0" bIns="0" rtlCol="0">
            <a:spAutoFit/>
          </a:bodyPr>
          <a:lstStyle/>
          <a:p>
            <a:pPr algn="l"/>
            <a:r>
              <a:rPr lang="en-US" altLang="ko-KR" sz="900" dirty="0">
                <a:ln>
                  <a:solidFill>
                    <a:schemeClr val="accent1">
                      <a:alpha val="0"/>
                    </a:schemeClr>
                  </a:solidFill>
                </a:ln>
                <a:solidFill>
                  <a:schemeClr val="tx1">
                    <a:lumMod val="65000"/>
                    <a:lumOff val="35000"/>
                  </a:schemeClr>
                </a:solidFill>
              </a:rPr>
              <a:t>2,297</a:t>
            </a:r>
            <a:endParaRPr lang="ko-KR" altLang="en-US" sz="900" dirty="0" err="1">
              <a:ln>
                <a:solidFill>
                  <a:schemeClr val="accent1">
                    <a:alpha val="0"/>
                  </a:schemeClr>
                </a:solidFill>
              </a:ln>
              <a:solidFill>
                <a:schemeClr val="tx1">
                  <a:lumMod val="65000"/>
                  <a:lumOff val="35000"/>
                </a:schemeClr>
              </a:solidFill>
            </a:endParaRPr>
          </a:p>
        </p:txBody>
      </p:sp>
      <p:sp>
        <p:nvSpPr>
          <p:cNvPr id="12" name="TextBox 11">
            <a:extLst>
              <a:ext uri="{FF2B5EF4-FFF2-40B4-BE49-F238E27FC236}">
                <a16:creationId xmlns:a16="http://schemas.microsoft.com/office/drawing/2014/main" id="{8BD153AE-742B-7EF5-D68C-2A537DA54922}"/>
              </a:ext>
            </a:extLst>
          </p:cNvPr>
          <p:cNvSpPr txBox="1"/>
          <p:nvPr/>
        </p:nvSpPr>
        <p:spPr>
          <a:xfrm>
            <a:off x="488950" y="2582017"/>
            <a:ext cx="508152" cy="138499"/>
          </a:xfrm>
          <a:prstGeom prst="rect">
            <a:avLst/>
          </a:prstGeom>
          <a:noFill/>
        </p:spPr>
        <p:txBody>
          <a:bodyPr wrap="none" lIns="0" tIns="0" rIns="0" bIns="0" rtlCol="0">
            <a:spAutoFit/>
          </a:bodyPr>
          <a:lstStyle/>
          <a:p>
            <a:r>
              <a:rPr lang="en-US" altLang="ko-KR" sz="900" dirty="0">
                <a:ln>
                  <a:solidFill>
                    <a:schemeClr val="accent1">
                      <a:alpha val="0"/>
                    </a:schemeClr>
                  </a:solidFill>
                </a:ln>
                <a:solidFill>
                  <a:schemeClr val="tx1">
                    <a:lumMod val="75000"/>
                    <a:lumOff val="25000"/>
                  </a:schemeClr>
                </a:solidFill>
              </a:rPr>
              <a:t>(</a:t>
            </a:r>
            <a:r>
              <a:rPr lang="ko-KR" altLang="en-US" sz="900" dirty="0">
                <a:ln>
                  <a:solidFill>
                    <a:schemeClr val="accent1">
                      <a:alpha val="0"/>
                    </a:schemeClr>
                  </a:solidFill>
                </a:ln>
                <a:solidFill>
                  <a:schemeClr val="tx1">
                    <a:lumMod val="75000"/>
                    <a:lumOff val="25000"/>
                  </a:schemeClr>
                </a:solidFill>
              </a:rPr>
              <a:t>십억 달러</a:t>
            </a:r>
            <a:r>
              <a:rPr lang="en-US" altLang="ko-KR" sz="900" dirty="0">
                <a:ln>
                  <a:solidFill>
                    <a:schemeClr val="accent1">
                      <a:alpha val="0"/>
                    </a:schemeClr>
                  </a:solidFill>
                </a:ln>
                <a:solidFill>
                  <a:schemeClr val="tx1">
                    <a:lumMod val="75000"/>
                    <a:lumOff val="25000"/>
                  </a:schemeClr>
                </a:solidFill>
              </a:rPr>
              <a:t>)</a:t>
            </a:r>
          </a:p>
        </p:txBody>
      </p:sp>
      <p:graphicFrame>
        <p:nvGraphicFramePr>
          <p:cNvPr id="19" name="차트 18">
            <a:extLst>
              <a:ext uri="{FF2B5EF4-FFF2-40B4-BE49-F238E27FC236}">
                <a16:creationId xmlns:a16="http://schemas.microsoft.com/office/drawing/2014/main" id="{71369573-000C-6921-747A-7903A3045EE4}"/>
              </a:ext>
            </a:extLst>
          </p:cNvPr>
          <p:cNvGraphicFramePr/>
          <p:nvPr>
            <p:extLst>
              <p:ext uri="{D42A27DB-BD31-4B8C-83A1-F6EECF244321}">
                <p14:modId xmlns:p14="http://schemas.microsoft.com/office/powerpoint/2010/main" val="628081233"/>
              </p:ext>
            </p:extLst>
          </p:nvPr>
        </p:nvGraphicFramePr>
        <p:xfrm>
          <a:off x="5140212" y="2926080"/>
          <a:ext cx="2098787" cy="24702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차트 20">
            <a:extLst>
              <a:ext uri="{FF2B5EF4-FFF2-40B4-BE49-F238E27FC236}">
                <a16:creationId xmlns:a16="http://schemas.microsoft.com/office/drawing/2014/main" id="{9214B30D-BBA0-2308-F5E2-77B6884584FA}"/>
              </a:ext>
            </a:extLst>
          </p:cNvPr>
          <p:cNvGraphicFramePr/>
          <p:nvPr>
            <p:extLst>
              <p:ext uri="{D42A27DB-BD31-4B8C-83A1-F6EECF244321}">
                <p14:modId xmlns:p14="http://schemas.microsoft.com/office/powerpoint/2010/main" val="2291456206"/>
              </p:ext>
            </p:extLst>
          </p:nvPr>
        </p:nvGraphicFramePr>
        <p:xfrm>
          <a:off x="7318263" y="2926080"/>
          <a:ext cx="2098787" cy="2470204"/>
        </p:xfrm>
        <a:graphic>
          <a:graphicData uri="http://schemas.openxmlformats.org/drawingml/2006/chart">
            <c:chart xmlns:c="http://schemas.openxmlformats.org/drawingml/2006/chart" xmlns:r="http://schemas.openxmlformats.org/officeDocument/2006/relationships" r:id="rId6"/>
          </a:graphicData>
        </a:graphic>
      </p:graphicFrame>
      <p:sp>
        <p:nvSpPr>
          <p:cNvPr id="8" name="직사각형 7">
            <a:extLst>
              <a:ext uri="{FF2B5EF4-FFF2-40B4-BE49-F238E27FC236}">
                <a16:creationId xmlns:a16="http://schemas.microsoft.com/office/drawing/2014/main" id="{1DF05E54-2248-A7ED-1658-43B21E4D6277}"/>
              </a:ext>
            </a:extLst>
          </p:cNvPr>
          <p:cNvSpPr/>
          <p:nvPr/>
        </p:nvSpPr>
        <p:spPr>
          <a:xfrm>
            <a:off x="7318212" y="2747940"/>
            <a:ext cx="2098787" cy="204720"/>
          </a:xfrm>
          <a:prstGeom prst="rect">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900" b="1" dirty="0">
                <a:ln>
                  <a:solidFill>
                    <a:schemeClr val="accent1">
                      <a:alpha val="0"/>
                    </a:schemeClr>
                  </a:solidFill>
                </a:ln>
                <a:solidFill>
                  <a:schemeClr val="tx1">
                    <a:lumMod val="75000"/>
                    <a:lumOff val="25000"/>
                  </a:schemeClr>
                </a:solidFill>
                <a:latin typeface="+mn-ea"/>
              </a:rPr>
              <a:t>오프라인</a:t>
            </a:r>
            <a:r>
              <a:rPr lang="en-US" altLang="ko-KR" sz="900" b="1" dirty="0">
                <a:ln>
                  <a:solidFill>
                    <a:schemeClr val="accent1">
                      <a:alpha val="0"/>
                    </a:schemeClr>
                  </a:solidFill>
                </a:ln>
                <a:solidFill>
                  <a:schemeClr val="tx1">
                    <a:lumMod val="75000"/>
                    <a:lumOff val="25000"/>
                  </a:schemeClr>
                </a:solidFill>
                <a:latin typeface="+mn-ea"/>
              </a:rPr>
              <a:t>(POS)</a:t>
            </a:r>
          </a:p>
        </p:txBody>
      </p:sp>
      <p:sp>
        <p:nvSpPr>
          <p:cNvPr id="24" name="TextBox 23">
            <a:extLst>
              <a:ext uri="{FF2B5EF4-FFF2-40B4-BE49-F238E27FC236}">
                <a16:creationId xmlns:a16="http://schemas.microsoft.com/office/drawing/2014/main" id="{28A987A7-CC5D-290D-CD30-538461690E79}"/>
              </a:ext>
            </a:extLst>
          </p:cNvPr>
          <p:cNvSpPr txBox="1"/>
          <p:nvPr/>
        </p:nvSpPr>
        <p:spPr>
          <a:xfrm>
            <a:off x="8994623" y="2582017"/>
            <a:ext cx="444032" cy="138499"/>
          </a:xfrm>
          <a:prstGeom prst="rect">
            <a:avLst/>
          </a:prstGeom>
          <a:noFill/>
        </p:spPr>
        <p:txBody>
          <a:bodyPr wrap="none" lIns="0" tIns="0" rIns="0" bIns="0" rtlCol="0">
            <a:spAutoFit/>
          </a:bodyPr>
          <a:lstStyle/>
          <a:p>
            <a:r>
              <a:rPr lang="en-US" altLang="ko-KR" sz="900" dirty="0">
                <a:ln>
                  <a:solidFill>
                    <a:schemeClr val="accent1">
                      <a:alpha val="0"/>
                    </a:schemeClr>
                  </a:solidFill>
                </a:ln>
                <a:solidFill>
                  <a:schemeClr val="tx1">
                    <a:lumMod val="75000"/>
                    <a:lumOff val="25000"/>
                  </a:schemeClr>
                </a:solidFill>
              </a:rPr>
              <a:t>(</a:t>
            </a:r>
            <a:r>
              <a:rPr lang="ko-KR" altLang="en-US" sz="900" dirty="0">
                <a:ln>
                  <a:solidFill>
                    <a:schemeClr val="accent1">
                      <a:alpha val="0"/>
                    </a:schemeClr>
                  </a:solidFill>
                </a:ln>
                <a:solidFill>
                  <a:schemeClr val="tx1">
                    <a:lumMod val="75000"/>
                    <a:lumOff val="25000"/>
                  </a:schemeClr>
                </a:solidFill>
              </a:rPr>
              <a:t>단위</a:t>
            </a:r>
            <a:r>
              <a:rPr lang="en-US" altLang="ko-KR" sz="900" dirty="0">
                <a:ln>
                  <a:solidFill>
                    <a:schemeClr val="accent1">
                      <a:alpha val="0"/>
                    </a:schemeClr>
                  </a:solidFill>
                </a:ln>
                <a:solidFill>
                  <a:schemeClr val="tx1">
                    <a:lumMod val="75000"/>
                    <a:lumOff val="25000"/>
                  </a:schemeClr>
                </a:solidFill>
              </a:rPr>
              <a:t>: %)</a:t>
            </a:r>
          </a:p>
        </p:txBody>
      </p:sp>
    </p:spTree>
    <p:extLst>
      <p:ext uri="{BB962C8B-B14F-4D97-AF65-F5344CB8AC3E}">
        <p14:creationId xmlns:p14="http://schemas.microsoft.com/office/powerpoint/2010/main" val="2625694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p:txBody>
          <a:bodyPr/>
          <a:lstStyle/>
          <a:p>
            <a:r>
              <a:rPr lang="en-US" altLang="ko-KR" noProof="0" dirty="0"/>
              <a:t>I. </a:t>
            </a:r>
            <a:r>
              <a:rPr lang="ko-KR" altLang="en-US" noProof="0" dirty="0"/>
              <a:t>간편결제 개요 및 시장 현황</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p:txBody>
          <a:bodyPr/>
          <a:lstStyle/>
          <a:p>
            <a:pPr lvl="0"/>
            <a:r>
              <a:rPr lang="ko-KR" altLang="en-US" dirty="0"/>
              <a:t>국내 간편결제 이용 실적 현황</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p:txBody>
          <a:bodyPr/>
          <a:lstStyle/>
          <a:p>
            <a:pPr lvl="0"/>
            <a:r>
              <a:rPr lang="ko-KR" altLang="en-US" dirty="0"/>
              <a:t>이용 편의성 등으로 국내 간편결제 이용 실적은 지속적으로 늘어나면서</a:t>
            </a:r>
            <a:r>
              <a:rPr lang="en-US" altLang="ko-KR" dirty="0"/>
              <a:t>, 2023</a:t>
            </a:r>
            <a:r>
              <a:rPr lang="ko-KR" altLang="en-US" dirty="0"/>
              <a:t>년 상반기중 일평균 </a:t>
            </a:r>
            <a:r>
              <a:rPr lang="en-US" altLang="ko-KR" dirty="0"/>
              <a:t>2,628</a:t>
            </a:r>
            <a:r>
              <a:rPr lang="ko-KR" altLang="en-US" dirty="0"/>
              <a:t>만 건</a:t>
            </a:r>
            <a:r>
              <a:rPr lang="en-US" altLang="ko-KR" dirty="0"/>
              <a:t>, 8,451</a:t>
            </a:r>
            <a:r>
              <a:rPr lang="ko-KR" altLang="en-US" dirty="0"/>
              <a:t>억 원으로 전년동기대비 각각 </a:t>
            </a:r>
            <a:r>
              <a:rPr lang="en-US" altLang="ko-KR" dirty="0"/>
              <a:t>13.4%, 16.9% </a:t>
            </a:r>
            <a:r>
              <a:rPr lang="ko-KR" altLang="en-US" dirty="0"/>
              <a:t>증가</a:t>
            </a:r>
            <a:r>
              <a:rPr lang="en-US" altLang="ko-KR" dirty="0"/>
              <a:t>.</a:t>
            </a:r>
            <a:r>
              <a:rPr lang="ko-KR" altLang="en-US" dirty="0"/>
              <a:t> 간편결제 서비스 방식은 </a:t>
            </a:r>
            <a:r>
              <a:rPr lang="en-US" altLang="ko-KR" dirty="0"/>
              <a:t>2023</a:t>
            </a:r>
            <a:r>
              <a:rPr lang="ko-KR" altLang="en-US" dirty="0"/>
              <a:t>년 상반기 신용카드</a:t>
            </a:r>
            <a:r>
              <a:rPr lang="en-US" altLang="ko-KR" dirty="0"/>
              <a:t>(61.3%), </a:t>
            </a:r>
            <a:r>
              <a:rPr lang="ko-KR" altLang="en-US" dirty="0"/>
              <a:t>선불금</a:t>
            </a:r>
            <a:r>
              <a:rPr lang="en-US" altLang="ko-KR" dirty="0"/>
              <a:t>(32.7%), </a:t>
            </a:r>
            <a:r>
              <a:rPr lang="ko-KR" altLang="en-US" dirty="0"/>
              <a:t>계좌</a:t>
            </a:r>
            <a:r>
              <a:rPr lang="en-US" altLang="ko-KR" dirty="0"/>
              <a:t>(6.0%) </a:t>
            </a:r>
            <a:r>
              <a:rPr lang="ko-KR" altLang="en-US" dirty="0"/>
              <a:t>순이며</a:t>
            </a:r>
            <a:r>
              <a:rPr lang="en-US" altLang="ko-KR" dirty="0"/>
              <a:t>, </a:t>
            </a:r>
            <a:r>
              <a:rPr lang="ko-KR" altLang="en-US" dirty="0"/>
              <a:t>카드 및 계좌에 연동해 미리 충전한 선불금을 이용하는 비중이 지속 확대</a:t>
            </a:r>
            <a:endParaRPr lang="en-US" altLang="ko-KR" dirty="0"/>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722388"/>
            <a:ext cx="8928000"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dirty="0">
                <a:solidFill>
                  <a:srgbClr val="FFFFFF">
                    <a:lumMod val="50000"/>
                  </a:srgbClr>
                </a:solidFill>
              </a:rPr>
              <a:t>한국은행</a:t>
            </a:r>
            <a:r>
              <a:rPr lang="en-US" altLang="ko-KR" dirty="0">
                <a:solidFill>
                  <a:srgbClr val="FFFFFF">
                    <a:lumMod val="50000"/>
                  </a:srgbClr>
                </a:solidFill>
              </a:rPr>
              <a:t>(2023.9.6), ‘2023</a:t>
            </a:r>
            <a:r>
              <a:rPr lang="ko-KR" altLang="en-US" dirty="0">
                <a:solidFill>
                  <a:srgbClr val="FFFFFF">
                    <a:lumMod val="50000"/>
                  </a:srgbClr>
                </a:solidFill>
              </a:rPr>
              <a:t>년 상반기중 전자지급서비스 이용 현황</a:t>
            </a:r>
            <a:r>
              <a:rPr lang="en-US" altLang="ko-KR" dirty="0">
                <a:solidFill>
                  <a:srgbClr val="FFFFFF">
                    <a:lumMod val="50000"/>
                  </a:srgbClr>
                </a:solidFill>
              </a:rPr>
              <a:t>’ </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1: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일평균</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이용금액 기준</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2: </a:t>
            </a:r>
            <a:r>
              <a:rPr lang="ko-KR" altLang="en-US" dirty="0">
                <a:solidFill>
                  <a:srgbClr val="FFFFFF">
                    <a:lumMod val="50000"/>
                  </a:srgbClr>
                </a:solidFill>
              </a:rPr>
              <a:t>신용카드 항목은 체크카드 포함</a:t>
            </a: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0" y="2176483"/>
            <a:ext cx="8928000"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57487"/>
              <a:ext cx="76566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국내 간편결제 이용 현황 </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8" name="차트 7">
            <a:extLst>
              <a:ext uri="{FF2B5EF4-FFF2-40B4-BE49-F238E27FC236}">
                <a16:creationId xmlns:a16="http://schemas.microsoft.com/office/drawing/2014/main" id="{DAF21479-368A-A66B-7F65-F11BA0818AE1}"/>
              </a:ext>
            </a:extLst>
          </p:cNvPr>
          <p:cNvGraphicFramePr/>
          <p:nvPr>
            <p:extLst>
              <p:ext uri="{D42A27DB-BD31-4B8C-83A1-F6EECF244321}">
                <p14:modId xmlns:p14="http://schemas.microsoft.com/office/powerpoint/2010/main" val="3076230753"/>
              </p:ext>
            </p:extLst>
          </p:nvPr>
        </p:nvGraphicFramePr>
        <p:xfrm>
          <a:off x="488949" y="2897559"/>
          <a:ext cx="4284664" cy="2797967"/>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C268E7DE-5A85-4A3E-A27E-81746BEEE422}"/>
              </a:ext>
            </a:extLst>
          </p:cNvPr>
          <p:cNvSpPr txBox="1"/>
          <p:nvPr/>
        </p:nvSpPr>
        <p:spPr>
          <a:xfrm>
            <a:off x="493712" y="2846796"/>
            <a:ext cx="306174" cy="138499"/>
          </a:xfrm>
          <a:prstGeom prst="rect">
            <a:avLst/>
          </a:prstGeom>
          <a:noFill/>
        </p:spPr>
        <p:txBody>
          <a:bodyPr wrap="none" lIns="0" tIns="0" rIns="0" bIns="0" rtlCol="0">
            <a:spAutoFit/>
          </a:bodyPr>
          <a:lstStyle/>
          <a:p>
            <a:r>
              <a:rPr lang="en-US" altLang="ko-KR" sz="900" dirty="0">
                <a:ln>
                  <a:solidFill>
                    <a:schemeClr val="accent1">
                      <a:alpha val="0"/>
                    </a:schemeClr>
                  </a:solidFill>
                </a:ln>
                <a:solidFill>
                  <a:schemeClr val="tx1">
                    <a:lumMod val="75000"/>
                    <a:lumOff val="25000"/>
                  </a:schemeClr>
                </a:solidFill>
              </a:rPr>
              <a:t>(</a:t>
            </a:r>
            <a:r>
              <a:rPr lang="ko-KR" altLang="en-US" sz="900" dirty="0">
                <a:ln>
                  <a:solidFill>
                    <a:schemeClr val="accent1">
                      <a:alpha val="0"/>
                    </a:schemeClr>
                  </a:solidFill>
                </a:ln>
                <a:solidFill>
                  <a:schemeClr val="tx1">
                    <a:lumMod val="75000"/>
                    <a:lumOff val="25000"/>
                  </a:schemeClr>
                </a:solidFill>
              </a:rPr>
              <a:t>억 원</a:t>
            </a:r>
            <a:r>
              <a:rPr lang="en-US" altLang="ko-KR" sz="900" dirty="0">
                <a:ln>
                  <a:solidFill>
                    <a:schemeClr val="accent1">
                      <a:alpha val="0"/>
                    </a:schemeClr>
                  </a:solidFill>
                </a:ln>
                <a:solidFill>
                  <a:schemeClr val="tx1">
                    <a:lumMod val="75000"/>
                    <a:lumOff val="25000"/>
                  </a:schemeClr>
                </a:solidFill>
              </a:rPr>
              <a:t>)</a:t>
            </a:r>
          </a:p>
        </p:txBody>
      </p:sp>
      <p:sp>
        <p:nvSpPr>
          <p:cNvPr id="9" name="TextBox 8">
            <a:extLst>
              <a:ext uri="{FF2B5EF4-FFF2-40B4-BE49-F238E27FC236}">
                <a16:creationId xmlns:a16="http://schemas.microsoft.com/office/drawing/2014/main" id="{9FB566FC-5CA4-308D-4F14-0060BD038692}"/>
              </a:ext>
            </a:extLst>
          </p:cNvPr>
          <p:cNvSpPr txBox="1"/>
          <p:nvPr/>
        </p:nvSpPr>
        <p:spPr>
          <a:xfrm>
            <a:off x="4391013" y="2846796"/>
            <a:ext cx="306174" cy="138499"/>
          </a:xfrm>
          <a:prstGeom prst="rect">
            <a:avLst/>
          </a:prstGeom>
          <a:noFill/>
        </p:spPr>
        <p:txBody>
          <a:bodyPr wrap="none" lIns="0" tIns="0" rIns="0" bIns="0" rtlCol="0">
            <a:spAutoFit/>
          </a:bodyPr>
          <a:lstStyle/>
          <a:p>
            <a:r>
              <a:rPr lang="en-US" altLang="ko-KR" sz="900" dirty="0">
                <a:ln>
                  <a:solidFill>
                    <a:schemeClr val="accent1">
                      <a:alpha val="0"/>
                    </a:schemeClr>
                  </a:solidFill>
                </a:ln>
                <a:solidFill>
                  <a:schemeClr val="tx1">
                    <a:lumMod val="75000"/>
                    <a:lumOff val="25000"/>
                  </a:schemeClr>
                </a:solidFill>
              </a:rPr>
              <a:t>(</a:t>
            </a:r>
            <a:r>
              <a:rPr lang="ko-KR" altLang="en-US" sz="900" dirty="0">
                <a:ln>
                  <a:solidFill>
                    <a:schemeClr val="accent1">
                      <a:alpha val="0"/>
                    </a:schemeClr>
                  </a:solidFill>
                </a:ln>
                <a:solidFill>
                  <a:schemeClr val="tx1">
                    <a:lumMod val="75000"/>
                    <a:lumOff val="25000"/>
                  </a:schemeClr>
                </a:solidFill>
              </a:rPr>
              <a:t>만 건</a:t>
            </a:r>
            <a:r>
              <a:rPr lang="en-US" altLang="ko-KR" sz="900" dirty="0">
                <a:ln>
                  <a:solidFill>
                    <a:schemeClr val="accent1">
                      <a:alpha val="0"/>
                    </a:schemeClr>
                  </a:solidFill>
                </a:ln>
                <a:solidFill>
                  <a:schemeClr val="tx1">
                    <a:lumMod val="75000"/>
                    <a:lumOff val="25000"/>
                  </a:schemeClr>
                </a:solidFill>
              </a:rPr>
              <a:t>)</a:t>
            </a:r>
          </a:p>
        </p:txBody>
      </p:sp>
      <p:graphicFrame>
        <p:nvGraphicFramePr>
          <p:cNvPr id="12" name="차트 11">
            <a:extLst>
              <a:ext uri="{FF2B5EF4-FFF2-40B4-BE49-F238E27FC236}">
                <a16:creationId xmlns:a16="http://schemas.microsoft.com/office/drawing/2014/main" id="{100D8759-C9DD-8DE3-A254-83EED4009130}"/>
              </a:ext>
            </a:extLst>
          </p:cNvPr>
          <p:cNvGraphicFramePr/>
          <p:nvPr>
            <p:extLst>
              <p:ext uri="{D42A27DB-BD31-4B8C-83A1-F6EECF244321}">
                <p14:modId xmlns:p14="http://schemas.microsoft.com/office/powerpoint/2010/main" val="2022532142"/>
              </p:ext>
            </p:extLst>
          </p:nvPr>
        </p:nvGraphicFramePr>
        <p:xfrm>
          <a:off x="5132388" y="2926081"/>
          <a:ext cx="4279900" cy="2769448"/>
        </p:xfrm>
        <a:graphic>
          <a:graphicData uri="http://schemas.openxmlformats.org/drawingml/2006/chart">
            <c:chart xmlns:c="http://schemas.openxmlformats.org/drawingml/2006/chart" xmlns:r="http://schemas.openxmlformats.org/officeDocument/2006/relationships" r:id="rId4"/>
          </a:graphicData>
        </a:graphic>
      </p:graphicFrame>
      <p:sp>
        <p:nvSpPr>
          <p:cNvPr id="2" name="직사각형 1">
            <a:extLst>
              <a:ext uri="{FF2B5EF4-FFF2-40B4-BE49-F238E27FC236}">
                <a16:creationId xmlns:a16="http://schemas.microsoft.com/office/drawing/2014/main" id="{408370F3-2557-BE5A-95A5-EAA9EF73FED2}"/>
              </a:ext>
            </a:extLst>
          </p:cNvPr>
          <p:cNvSpPr/>
          <p:nvPr/>
        </p:nvSpPr>
        <p:spPr>
          <a:xfrm>
            <a:off x="488950" y="2565026"/>
            <a:ext cx="4284663" cy="212774"/>
          </a:xfrm>
          <a:prstGeom prst="rect">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900" b="1" dirty="0">
                <a:ln>
                  <a:solidFill>
                    <a:schemeClr val="accent1">
                      <a:alpha val="0"/>
                    </a:schemeClr>
                  </a:solidFill>
                </a:ln>
                <a:solidFill>
                  <a:schemeClr val="tx1">
                    <a:lumMod val="75000"/>
                    <a:lumOff val="25000"/>
                  </a:schemeClr>
                </a:solidFill>
                <a:latin typeface="+mn-ea"/>
              </a:rPr>
              <a:t>간편결제 이용 추이</a:t>
            </a:r>
            <a:endParaRPr lang="en-US" altLang="ko-KR" sz="900" b="1" dirty="0">
              <a:ln>
                <a:solidFill>
                  <a:schemeClr val="accent1">
                    <a:alpha val="0"/>
                  </a:schemeClr>
                </a:solidFill>
              </a:ln>
              <a:solidFill>
                <a:schemeClr val="tx1">
                  <a:lumMod val="75000"/>
                  <a:lumOff val="25000"/>
                </a:schemeClr>
              </a:solidFill>
              <a:latin typeface="+mn-ea"/>
            </a:endParaRPr>
          </a:p>
        </p:txBody>
      </p:sp>
      <p:sp>
        <p:nvSpPr>
          <p:cNvPr id="4" name="직사각형 3">
            <a:extLst>
              <a:ext uri="{FF2B5EF4-FFF2-40B4-BE49-F238E27FC236}">
                <a16:creationId xmlns:a16="http://schemas.microsoft.com/office/drawing/2014/main" id="{DA51A72A-8423-E0A1-BF4B-52CB83B3D063}"/>
              </a:ext>
            </a:extLst>
          </p:cNvPr>
          <p:cNvSpPr/>
          <p:nvPr/>
        </p:nvSpPr>
        <p:spPr>
          <a:xfrm>
            <a:off x="5132388" y="2565026"/>
            <a:ext cx="4284663" cy="212774"/>
          </a:xfrm>
          <a:prstGeom prst="rect">
            <a:avLst/>
          </a:prstGeom>
          <a:solidFill>
            <a:srgbClr val="CCF1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900" b="1" dirty="0">
                <a:ln>
                  <a:solidFill>
                    <a:schemeClr val="accent1">
                      <a:alpha val="0"/>
                    </a:schemeClr>
                  </a:solidFill>
                </a:ln>
                <a:solidFill>
                  <a:schemeClr val="tx1">
                    <a:lumMod val="75000"/>
                    <a:lumOff val="25000"/>
                  </a:schemeClr>
                </a:solidFill>
                <a:latin typeface="+mn-ea"/>
              </a:rPr>
              <a:t>전자금융업자의 간편결제 서비스 내 이용 현황</a:t>
            </a:r>
            <a:endParaRPr lang="en-US" altLang="ko-KR" sz="900" b="1" dirty="0">
              <a:ln>
                <a:solidFill>
                  <a:schemeClr val="accent1">
                    <a:alpha val="0"/>
                  </a:schemeClr>
                </a:solidFill>
              </a:ln>
              <a:solidFill>
                <a:schemeClr val="tx1">
                  <a:lumMod val="75000"/>
                  <a:lumOff val="25000"/>
                </a:schemeClr>
              </a:solidFill>
              <a:latin typeface="+mn-ea"/>
            </a:endParaRPr>
          </a:p>
        </p:txBody>
      </p:sp>
    </p:spTree>
    <p:extLst>
      <p:ext uri="{BB962C8B-B14F-4D97-AF65-F5344CB8AC3E}">
        <p14:creationId xmlns:p14="http://schemas.microsoft.com/office/powerpoint/2010/main" val="1944310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p:txBody>
          <a:bodyPr/>
          <a:lstStyle/>
          <a:p>
            <a:r>
              <a:rPr lang="en-US" altLang="ko-KR" noProof="0" dirty="0"/>
              <a:t>I. </a:t>
            </a:r>
            <a:r>
              <a:rPr lang="ko-KR" altLang="en-US" noProof="0" dirty="0"/>
              <a:t>간편결제 개요 및 시장 현황</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p:txBody>
          <a:bodyPr/>
          <a:lstStyle/>
          <a:p>
            <a:pPr lvl="0"/>
            <a:r>
              <a:rPr lang="ko-KR" altLang="en-US" dirty="0"/>
              <a:t>국내 간편결제 서비스 제공 기업</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p:txBody>
          <a:bodyPr/>
          <a:lstStyle/>
          <a:p>
            <a:r>
              <a:rPr lang="ko-KR" altLang="en-US" dirty="0"/>
              <a:t>소비자에게 편리한 금융 서비스를 제공하여 고객을 </a:t>
            </a:r>
            <a:r>
              <a:rPr lang="ko-KR" altLang="en-US" dirty="0" err="1"/>
              <a:t>락인</a:t>
            </a:r>
            <a:r>
              <a:rPr lang="en-US" altLang="ko-KR" dirty="0"/>
              <a:t>(Lock-in)</a:t>
            </a:r>
            <a:r>
              <a:rPr lang="ko-KR" altLang="en-US" dirty="0"/>
              <a:t>하고</a:t>
            </a:r>
            <a:r>
              <a:rPr lang="en-US" altLang="ko-KR" dirty="0"/>
              <a:t> </a:t>
            </a:r>
            <a:r>
              <a:rPr lang="ko-KR" altLang="en-US" dirty="0"/>
              <a:t>결제 관련 데이터를 확보할 수 있어 </a:t>
            </a:r>
            <a:r>
              <a:rPr lang="ko-KR" altLang="en-US" dirty="0" err="1"/>
              <a:t>빅테크</a:t>
            </a:r>
            <a:r>
              <a:rPr lang="en-US" altLang="ko-KR" dirty="0"/>
              <a:t>, </a:t>
            </a:r>
            <a:r>
              <a:rPr lang="ko-KR" altLang="en-US" dirty="0" err="1"/>
              <a:t>핀테크뿐만</a:t>
            </a:r>
            <a:r>
              <a:rPr lang="ko-KR" altLang="en-US" dirty="0"/>
              <a:t> 아니라 휴대폰제조사</a:t>
            </a:r>
            <a:r>
              <a:rPr lang="en-US" altLang="ko-KR" dirty="0"/>
              <a:t>, </a:t>
            </a:r>
            <a:r>
              <a:rPr lang="ko-KR" altLang="en-US" dirty="0"/>
              <a:t>유통</a:t>
            </a:r>
            <a:r>
              <a:rPr lang="en-US" altLang="ko-KR" dirty="0"/>
              <a:t>, </a:t>
            </a:r>
            <a:r>
              <a:rPr lang="ko-KR" altLang="en-US" dirty="0"/>
              <a:t>배달</a:t>
            </a:r>
            <a:r>
              <a:rPr lang="en-US" altLang="ko-KR" dirty="0"/>
              <a:t>, </a:t>
            </a:r>
            <a:r>
              <a:rPr lang="ko-KR" altLang="en-US" dirty="0"/>
              <a:t>통신 등 비금융업자들이 전자금융업으로 활발히 진출</a:t>
            </a:r>
            <a:r>
              <a:rPr lang="en-US" altLang="ko-KR" dirty="0"/>
              <a:t>. 2023</a:t>
            </a:r>
            <a:r>
              <a:rPr lang="ko-KR" altLang="en-US" dirty="0"/>
              <a:t>년 상반기 기준</a:t>
            </a:r>
            <a:r>
              <a:rPr lang="en-US" altLang="ko-KR" dirty="0"/>
              <a:t> </a:t>
            </a:r>
            <a:r>
              <a:rPr lang="ko-KR" altLang="en-US" dirty="0"/>
              <a:t>간편결제 서비스 제공업자 중 전자금융업자는 </a:t>
            </a:r>
            <a:r>
              <a:rPr lang="en-US" altLang="ko-KR" dirty="0"/>
              <a:t>37</a:t>
            </a:r>
            <a:r>
              <a:rPr lang="ko-KR" altLang="en-US" dirty="0"/>
              <a:t>개사로 </a:t>
            </a:r>
            <a:r>
              <a:rPr lang="en-US" altLang="ko-KR" dirty="0"/>
              <a:t>67.3%</a:t>
            </a:r>
            <a:r>
              <a:rPr lang="ko-KR" altLang="en-US" dirty="0"/>
              <a:t>를 차지 </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1" y="5599278"/>
            <a:ext cx="2907342" cy="60149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dirty="0">
                <a:solidFill>
                  <a:srgbClr val="FFFFFF">
                    <a:lumMod val="50000"/>
                  </a:srgbClr>
                </a:solidFill>
              </a:rPr>
              <a:t>한국은행</a:t>
            </a:r>
            <a:r>
              <a:rPr lang="en-US" altLang="ko-KR" dirty="0">
                <a:solidFill>
                  <a:srgbClr val="FFFFFF">
                    <a:lumMod val="50000"/>
                  </a:srgbClr>
                </a:solidFill>
              </a:rPr>
              <a:t>(2023.9.6), ‘2023</a:t>
            </a:r>
            <a:r>
              <a:rPr lang="ko-KR" altLang="en-US" dirty="0">
                <a:solidFill>
                  <a:srgbClr val="FFFFFF">
                    <a:lumMod val="50000"/>
                  </a:srgbClr>
                </a:solidFill>
              </a:rPr>
              <a:t>년 상반기중 전자지급서비스 이용 현황</a:t>
            </a:r>
            <a:r>
              <a:rPr lang="en-US" altLang="ko-KR" dirty="0">
                <a:solidFill>
                  <a:srgbClr val="FFFFFF">
                    <a:lumMod val="50000"/>
                  </a:srgb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간편결제</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서비스 제공 업체 수는 한국은행 전자지급서비스 이용 현황 조사대상 업체 수 기준</a:t>
            </a:r>
          </a:p>
        </p:txBody>
      </p:sp>
      <p:grpSp>
        <p:nvGrpSpPr>
          <p:cNvPr id="34" name="그룹 33">
            <a:extLst>
              <a:ext uri="{FF2B5EF4-FFF2-40B4-BE49-F238E27FC236}">
                <a16:creationId xmlns:a16="http://schemas.microsoft.com/office/drawing/2014/main" id="{7E657DFD-07A9-433D-A2A3-F594549F2651}"/>
              </a:ext>
            </a:extLst>
          </p:cNvPr>
          <p:cNvGrpSpPr/>
          <p:nvPr/>
        </p:nvGrpSpPr>
        <p:grpSpPr>
          <a:xfrm>
            <a:off x="489001" y="2176483"/>
            <a:ext cx="2907342" cy="276837"/>
            <a:chOff x="704850" y="2013298"/>
            <a:chExt cx="4140200" cy="276837"/>
          </a:xfrm>
        </p:grpSpPr>
        <p:sp>
          <p:nvSpPr>
            <p:cNvPr id="36" name="TextBox 35">
              <a:extLst>
                <a:ext uri="{FF2B5EF4-FFF2-40B4-BE49-F238E27FC236}">
                  <a16:creationId xmlns:a16="http://schemas.microsoft.com/office/drawing/2014/main" id="{DA47BFF0-5870-45E7-8854-A3118E56E80E}"/>
                </a:ext>
              </a:extLst>
            </p:cNvPr>
            <p:cNvSpPr txBox="1"/>
            <p:nvPr/>
          </p:nvSpPr>
          <p:spPr>
            <a:xfrm>
              <a:off x="704850" y="2057487"/>
              <a:ext cx="290586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간편결제 서비스 제공업자별 비중</a:t>
              </a:r>
            </a:p>
          </p:txBody>
        </p:sp>
        <p:cxnSp>
          <p:nvCxnSpPr>
            <p:cNvPr id="38" name="직선 연결선 37">
              <a:extLst>
                <a:ext uri="{FF2B5EF4-FFF2-40B4-BE49-F238E27FC236}">
                  <a16:creationId xmlns:a16="http://schemas.microsoft.com/office/drawing/2014/main" id="{9CED3E98-A4B4-4B25-B939-F2BDD40DE8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E1F719F1-153E-452E-9B5E-C115CA18604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1" name="그룹 30">
            <a:extLst>
              <a:ext uri="{FF2B5EF4-FFF2-40B4-BE49-F238E27FC236}">
                <a16:creationId xmlns:a16="http://schemas.microsoft.com/office/drawing/2014/main" id="{9DB0CD77-BB6A-48F7-B8AD-0EB961390B18}"/>
              </a:ext>
            </a:extLst>
          </p:cNvPr>
          <p:cNvGrpSpPr/>
          <p:nvPr/>
        </p:nvGrpSpPr>
        <p:grpSpPr>
          <a:xfrm>
            <a:off x="3837317" y="2176483"/>
            <a:ext cx="5579684" cy="276837"/>
            <a:chOff x="704850" y="2013298"/>
            <a:chExt cx="4140200" cy="276837"/>
          </a:xfrm>
        </p:grpSpPr>
        <p:sp>
          <p:nvSpPr>
            <p:cNvPr id="32" name="TextBox 31">
              <a:extLst>
                <a:ext uri="{FF2B5EF4-FFF2-40B4-BE49-F238E27FC236}">
                  <a16:creationId xmlns:a16="http://schemas.microsoft.com/office/drawing/2014/main" id="{E2C0F0F1-DB17-406F-A1B8-C58C089645D0}"/>
                </a:ext>
              </a:extLst>
            </p:cNvPr>
            <p:cNvSpPr txBox="1"/>
            <p:nvPr/>
          </p:nvSpPr>
          <p:spPr>
            <a:xfrm>
              <a:off x="704850" y="2057487"/>
              <a:ext cx="223497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산업별 간편결제 서비스를 제공하는 주요 기업</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4" name="직선 연결선 43">
              <a:extLst>
                <a:ext uri="{FF2B5EF4-FFF2-40B4-BE49-F238E27FC236}">
                  <a16:creationId xmlns:a16="http://schemas.microsoft.com/office/drawing/2014/main" id="{18BB5124-8A17-4D2E-8CC3-56B16192367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C4757DAF-1DCA-49A2-915F-BAC2EB12A14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104128C2-BDBD-4E85-94F6-50563A47E27A}"/>
              </a:ext>
            </a:extLst>
          </p:cNvPr>
          <p:cNvSpPr txBox="1"/>
          <p:nvPr/>
        </p:nvSpPr>
        <p:spPr>
          <a:xfrm>
            <a:off x="3837316" y="5845499"/>
            <a:ext cx="557968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ko-KR" altLang="en-US" dirty="0">
                <a:solidFill>
                  <a:srgbClr val="FFFFFF">
                    <a:lumMod val="50000"/>
                  </a:srgbClr>
                </a:solidFill>
              </a:rPr>
              <a:t>한국은행</a:t>
            </a:r>
            <a:r>
              <a:rPr lang="en-US" altLang="ko-KR" dirty="0">
                <a:solidFill>
                  <a:srgbClr val="FFFFFF">
                    <a:lumMod val="50000"/>
                  </a:srgbClr>
                </a:solidFill>
              </a:rPr>
              <a:t>(2023.9.6), ‘2023</a:t>
            </a:r>
            <a:r>
              <a:rPr lang="ko-KR" altLang="en-US" dirty="0">
                <a:solidFill>
                  <a:srgbClr val="FFFFFF">
                    <a:lumMod val="50000"/>
                  </a:srgbClr>
                </a:solidFill>
              </a:rPr>
              <a:t>년 상반기중 전자지급서비스 이용 현황</a:t>
            </a:r>
            <a:r>
              <a:rPr lang="en-US" altLang="ko-KR" dirty="0">
                <a:solidFill>
                  <a:srgbClr val="FFFFFF">
                    <a:lumMod val="50000"/>
                  </a:srgbClr>
                </a:solidFill>
              </a:rPr>
              <a:t>’ </a:t>
            </a:r>
            <a:r>
              <a:rPr lang="ko-KR" altLang="en-US" dirty="0">
                <a:solidFill>
                  <a:srgbClr val="FFFFFF">
                    <a:lumMod val="50000"/>
                  </a:srgbClr>
                </a:solidFill>
              </a:rPr>
              <a:t>참고하여 삼정</a:t>
            </a:r>
            <a:r>
              <a:rPr lang="en-US" altLang="ko-KR" dirty="0">
                <a:solidFill>
                  <a:srgbClr val="FFFFFF">
                    <a:lumMod val="50000"/>
                  </a:srgbClr>
                </a:solidFill>
              </a:rPr>
              <a:t>KPMG </a:t>
            </a:r>
            <a:r>
              <a:rPr lang="ko-KR" altLang="en-US" dirty="0">
                <a:solidFill>
                  <a:srgbClr val="FFFFFF">
                    <a:lumMod val="50000"/>
                  </a:srgbClr>
                </a:solidFill>
              </a:rPr>
              <a:t>경제연구원 재구성</a:t>
            </a:r>
            <a:endParaRPr lang="en-US" altLang="ko-KR" dirty="0">
              <a:solidFill>
                <a:srgbClr val="FFFFFF">
                  <a:lumMod val="50000"/>
                </a:srgb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FFFFFF">
                    <a:lumMod val="50000"/>
                  </a:srgbClr>
                </a:solidFill>
              </a:rPr>
              <a:t>Note: LG</a:t>
            </a:r>
            <a:r>
              <a:rPr lang="ko-KR" altLang="en-US" dirty="0">
                <a:solidFill>
                  <a:srgbClr val="FFFFFF">
                    <a:lumMod val="50000"/>
                  </a:srgbClr>
                </a:solidFill>
              </a:rPr>
              <a:t>전자의 </a:t>
            </a:r>
            <a:r>
              <a:rPr lang="en-US" altLang="ko-KR" dirty="0">
                <a:solidFill>
                  <a:srgbClr val="FFFFFF">
                    <a:lumMod val="50000"/>
                  </a:srgbClr>
                </a:solidFill>
              </a:rPr>
              <a:t>LG</a:t>
            </a:r>
            <a:r>
              <a:rPr lang="ko-KR" altLang="en-US" dirty="0">
                <a:solidFill>
                  <a:srgbClr val="FFFFFF">
                    <a:lumMod val="50000"/>
                  </a:srgbClr>
                </a:solidFill>
              </a:rPr>
              <a:t>페이는 </a:t>
            </a:r>
            <a:r>
              <a:rPr lang="en-US" altLang="ko-KR" dirty="0">
                <a:solidFill>
                  <a:srgbClr val="FFFFFF">
                    <a:lumMod val="50000"/>
                  </a:srgbClr>
                </a:solidFill>
              </a:rPr>
              <a:t>2023</a:t>
            </a:r>
            <a:r>
              <a:rPr lang="ko-KR" altLang="en-US" dirty="0">
                <a:solidFill>
                  <a:srgbClr val="FFFFFF">
                    <a:lumMod val="50000"/>
                  </a:srgbClr>
                </a:solidFill>
              </a:rPr>
              <a:t>년 </a:t>
            </a:r>
            <a:r>
              <a:rPr lang="en-US" altLang="ko-KR" dirty="0">
                <a:solidFill>
                  <a:srgbClr val="FFFFFF">
                    <a:lumMod val="50000"/>
                  </a:srgbClr>
                </a:solidFill>
              </a:rPr>
              <a:t>6</a:t>
            </a:r>
            <a:r>
              <a:rPr lang="ko-KR" altLang="en-US" dirty="0">
                <a:solidFill>
                  <a:srgbClr val="FFFFFF">
                    <a:lumMod val="50000"/>
                  </a:srgbClr>
                </a:solidFill>
              </a:rPr>
              <a:t>월 </a:t>
            </a:r>
            <a:r>
              <a:rPr lang="en-US" altLang="ko-KR" dirty="0">
                <a:solidFill>
                  <a:srgbClr val="FFFFFF">
                    <a:lumMod val="50000"/>
                  </a:srgbClr>
                </a:solidFill>
              </a:rPr>
              <a:t>30</a:t>
            </a:r>
            <a:r>
              <a:rPr lang="ko-KR" altLang="en-US" dirty="0">
                <a:solidFill>
                  <a:srgbClr val="FFFFFF">
                    <a:lumMod val="50000"/>
                  </a:srgbClr>
                </a:solidFill>
              </a:rPr>
              <a:t>일 서비스를 종료하여 상기 도표에서는 제외함</a:t>
            </a:r>
            <a:endParaRPr lang="en-US" altLang="ko-KR" dirty="0">
              <a:solidFill>
                <a:srgbClr val="FFFFFF">
                  <a:lumMod val="50000"/>
                </a:srgbClr>
              </a:solidFill>
            </a:endParaRPr>
          </a:p>
        </p:txBody>
      </p:sp>
      <p:graphicFrame>
        <p:nvGraphicFramePr>
          <p:cNvPr id="14" name="차트 13">
            <a:extLst>
              <a:ext uri="{FF2B5EF4-FFF2-40B4-BE49-F238E27FC236}">
                <a16:creationId xmlns:a16="http://schemas.microsoft.com/office/drawing/2014/main" id="{E3AD8F70-FE3D-0C6E-44FF-C962EE22FEA1}"/>
              </a:ext>
            </a:extLst>
          </p:cNvPr>
          <p:cNvGraphicFramePr/>
          <p:nvPr>
            <p:extLst>
              <p:ext uri="{D42A27DB-BD31-4B8C-83A1-F6EECF244321}">
                <p14:modId xmlns:p14="http://schemas.microsoft.com/office/powerpoint/2010/main" val="3774377296"/>
              </p:ext>
            </p:extLst>
          </p:nvPr>
        </p:nvGraphicFramePr>
        <p:xfrm>
          <a:off x="488950" y="2716034"/>
          <a:ext cx="2769743" cy="2975739"/>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05853C2D-3E8D-AE75-9E97-1CDB66811E30}"/>
              </a:ext>
            </a:extLst>
          </p:cNvPr>
          <p:cNvSpPr txBox="1"/>
          <p:nvPr/>
        </p:nvSpPr>
        <p:spPr>
          <a:xfrm>
            <a:off x="2737277" y="3281543"/>
            <a:ext cx="442476" cy="138499"/>
          </a:xfrm>
          <a:prstGeom prst="rect">
            <a:avLst/>
          </a:prstGeom>
          <a:noFill/>
        </p:spPr>
        <p:txBody>
          <a:bodyPr wrap="square" lIns="0" tIns="0" rIns="0" bIns="0" rtlCol="0">
            <a:spAutoFit/>
          </a:bodyPr>
          <a:lstStyle/>
          <a:p>
            <a:r>
              <a:rPr lang="en-US" altLang="ko-KR" sz="900" dirty="0">
                <a:ln>
                  <a:solidFill>
                    <a:schemeClr val="accent1">
                      <a:alpha val="0"/>
                    </a:schemeClr>
                  </a:solidFill>
                </a:ln>
                <a:solidFill>
                  <a:schemeClr val="tx1">
                    <a:lumMod val="75000"/>
                    <a:lumOff val="25000"/>
                  </a:schemeClr>
                </a:solidFill>
              </a:rPr>
              <a:t>(</a:t>
            </a:r>
            <a:r>
              <a:rPr lang="ko-KR" altLang="en-US" sz="900" dirty="0">
                <a:ln>
                  <a:solidFill>
                    <a:schemeClr val="accent1">
                      <a:alpha val="0"/>
                    </a:schemeClr>
                  </a:solidFill>
                </a:ln>
                <a:solidFill>
                  <a:schemeClr val="tx1">
                    <a:lumMod val="75000"/>
                    <a:lumOff val="25000"/>
                  </a:schemeClr>
                </a:solidFill>
              </a:rPr>
              <a:t>단위</a:t>
            </a:r>
            <a:r>
              <a:rPr lang="en-US" altLang="ko-KR" sz="900" dirty="0">
                <a:ln>
                  <a:solidFill>
                    <a:schemeClr val="accent1">
                      <a:alpha val="0"/>
                    </a:schemeClr>
                  </a:solidFill>
                </a:ln>
                <a:solidFill>
                  <a:schemeClr val="tx1">
                    <a:lumMod val="75000"/>
                    <a:lumOff val="25000"/>
                  </a:schemeClr>
                </a:solidFill>
              </a:rPr>
              <a:t>: %)</a:t>
            </a:r>
          </a:p>
        </p:txBody>
      </p:sp>
      <p:sp>
        <p:nvSpPr>
          <p:cNvPr id="25" name="TextBox 24">
            <a:extLst>
              <a:ext uri="{FF2B5EF4-FFF2-40B4-BE49-F238E27FC236}">
                <a16:creationId xmlns:a16="http://schemas.microsoft.com/office/drawing/2014/main" id="{E9AFBAF5-F98F-E291-6C41-EA89E6AAE6D1}"/>
              </a:ext>
            </a:extLst>
          </p:cNvPr>
          <p:cNvSpPr txBox="1"/>
          <p:nvPr/>
        </p:nvSpPr>
        <p:spPr>
          <a:xfrm>
            <a:off x="1414369" y="4130401"/>
            <a:ext cx="927573" cy="507831"/>
          </a:xfrm>
          <a:prstGeom prst="rect">
            <a:avLst/>
          </a:prstGeom>
          <a:noFill/>
        </p:spPr>
        <p:txBody>
          <a:bodyPr wrap="square" lIns="0" tIns="0" rIns="0" bIns="0" rtlCol="0">
            <a:spAutoFit/>
          </a:bodyPr>
          <a:lstStyle/>
          <a:p>
            <a:pPr algn="ctr"/>
            <a:r>
              <a:rPr lang="ko-KR" altLang="en-US" sz="1100" dirty="0">
                <a:ln>
                  <a:solidFill>
                    <a:schemeClr val="accent1">
                      <a:alpha val="0"/>
                    </a:schemeClr>
                  </a:solidFill>
                </a:ln>
                <a:solidFill>
                  <a:schemeClr val="tx1">
                    <a:lumMod val="75000"/>
                    <a:lumOff val="25000"/>
                  </a:schemeClr>
                </a:solidFill>
              </a:rPr>
              <a:t>간편결제 서비스 제공 업체 </a:t>
            </a:r>
            <a:endParaRPr lang="en-US" altLang="ko-KR" sz="1100" dirty="0">
              <a:ln>
                <a:solidFill>
                  <a:schemeClr val="accent1">
                    <a:alpha val="0"/>
                  </a:schemeClr>
                </a:solidFill>
              </a:ln>
              <a:solidFill>
                <a:schemeClr val="tx1">
                  <a:lumMod val="75000"/>
                  <a:lumOff val="25000"/>
                </a:schemeClr>
              </a:solidFill>
            </a:endParaRPr>
          </a:p>
          <a:p>
            <a:pPr algn="ctr"/>
            <a:r>
              <a:rPr lang="en-US" altLang="ko-KR" sz="1100" dirty="0">
                <a:ln>
                  <a:solidFill>
                    <a:schemeClr val="accent1">
                      <a:alpha val="0"/>
                    </a:schemeClr>
                  </a:solidFill>
                </a:ln>
                <a:solidFill>
                  <a:schemeClr val="tx1">
                    <a:lumMod val="75000"/>
                    <a:lumOff val="25000"/>
                  </a:schemeClr>
                </a:solidFill>
              </a:rPr>
              <a:t>55</a:t>
            </a:r>
            <a:r>
              <a:rPr lang="ko-KR" altLang="en-US" sz="1100" dirty="0">
                <a:ln>
                  <a:solidFill>
                    <a:schemeClr val="accent1">
                      <a:alpha val="0"/>
                    </a:schemeClr>
                  </a:solidFill>
                </a:ln>
                <a:solidFill>
                  <a:schemeClr val="tx1">
                    <a:lumMod val="75000"/>
                    <a:lumOff val="25000"/>
                  </a:schemeClr>
                </a:solidFill>
              </a:rPr>
              <a:t>개</a:t>
            </a:r>
            <a:endParaRPr lang="en-US" altLang="ko-KR" sz="1100" dirty="0">
              <a:ln>
                <a:solidFill>
                  <a:schemeClr val="accent1">
                    <a:alpha val="0"/>
                  </a:schemeClr>
                </a:solidFill>
              </a:ln>
              <a:solidFill>
                <a:schemeClr val="tx1">
                  <a:lumMod val="75000"/>
                  <a:lumOff val="25000"/>
                </a:schemeClr>
              </a:solidFill>
            </a:endParaRPr>
          </a:p>
        </p:txBody>
      </p:sp>
      <p:grpSp>
        <p:nvGrpSpPr>
          <p:cNvPr id="42" name="그룹 41">
            <a:extLst>
              <a:ext uri="{FF2B5EF4-FFF2-40B4-BE49-F238E27FC236}">
                <a16:creationId xmlns:a16="http://schemas.microsoft.com/office/drawing/2014/main" id="{DC44D196-F687-0C42-716D-6F3ECA0FAF78}"/>
              </a:ext>
            </a:extLst>
          </p:cNvPr>
          <p:cNvGrpSpPr/>
          <p:nvPr/>
        </p:nvGrpSpPr>
        <p:grpSpPr>
          <a:xfrm>
            <a:off x="8040431" y="3949797"/>
            <a:ext cx="1363908" cy="1504385"/>
            <a:chOff x="4148118" y="2797161"/>
            <a:chExt cx="1363908" cy="1504385"/>
          </a:xfrm>
        </p:grpSpPr>
        <p:sp>
          <p:nvSpPr>
            <p:cNvPr id="43" name="사각형: 둥근 모서리 42">
              <a:extLst>
                <a:ext uri="{FF2B5EF4-FFF2-40B4-BE49-F238E27FC236}">
                  <a16:creationId xmlns:a16="http://schemas.microsoft.com/office/drawing/2014/main" id="{F0499EF3-D17A-E041-4CBE-DC6D21CBDE73}"/>
                </a:ext>
              </a:extLst>
            </p:cNvPr>
            <p:cNvSpPr/>
            <p:nvPr/>
          </p:nvSpPr>
          <p:spPr>
            <a:xfrm>
              <a:off x="4148118" y="2917452"/>
              <a:ext cx="1363908" cy="1384094"/>
            </a:xfrm>
            <a:prstGeom prst="roundRect">
              <a:avLst>
                <a:gd name="adj" fmla="val 0"/>
              </a:avLst>
            </a:prstGeom>
            <a:noFill/>
            <a:ln w="9525">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5" name="타원 44">
              <a:extLst>
                <a:ext uri="{FF2B5EF4-FFF2-40B4-BE49-F238E27FC236}">
                  <a16:creationId xmlns:a16="http://schemas.microsoft.com/office/drawing/2014/main" id="{462F39E5-3620-D623-A232-843C7F01C881}"/>
                </a:ext>
              </a:extLst>
            </p:cNvPr>
            <p:cNvSpPr/>
            <p:nvPr/>
          </p:nvSpPr>
          <p:spPr>
            <a:xfrm>
              <a:off x="4525575" y="2797161"/>
              <a:ext cx="601784" cy="263086"/>
            </a:xfrm>
            <a:prstGeom prst="ellipse">
              <a:avLst/>
            </a:prstGeom>
            <a:solidFill>
              <a:schemeClr val="bg1"/>
            </a:solidFill>
            <a:ln w="9525">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ko-KR" altLang="en-US" sz="105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핀테크</a:t>
              </a: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nvGrpSpPr>
          <p:cNvPr id="11" name="그룹 10">
            <a:extLst>
              <a:ext uri="{FF2B5EF4-FFF2-40B4-BE49-F238E27FC236}">
                <a16:creationId xmlns:a16="http://schemas.microsoft.com/office/drawing/2014/main" id="{68A60E6C-4585-7B04-7EA3-E6C2CFB666AD}"/>
              </a:ext>
            </a:extLst>
          </p:cNvPr>
          <p:cNvGrpSpPr/>
          <p:nvPr/>
        </p:nvGrpSpPr>
        <p:grpSpPr>
          <a:xfrm>
            <a:off x="8046484" y="2644549"/>
            <a:ext cx="1370515" cy="1115959"/>
            <a:chOff x="7301311" y="2658009"/>
            <a:chExt cx="1370515" cy="996643"/>
          </a:xfrm>
        </p:grpSpPr>
        <p:grpSp>
          <p:nvGrpSpPr>
            <p:cNvPr id="35" name="그룹 34">
              <a:extLst>
                <a:ext uri="{FF2B5EF4-FFF2-40B4-BE49-F238E27FC236}">
                  <a16:creationId xmlns:a16="http://schemas.microsoft.com/office/drawing/2014/main" id="{A2D12218-F1C8-B911-4463-73D4E0D51F3C}"/>
                </a:ext>
              </a:extLst>
            </p:cNvPr>
            <p:cNvGrpSpPr/>
            <p:nvPr/>
          </p:nvGrpSpPr>
          <p:grpSpPr>
            <a:xfrm>
              <a:off x="7301311" y="2658009"/>
              <a:ext cx="1370515" cy="996643"/>
              <a:chOff x="3939597" y="2631567"/>
              <a:chExt cx="1370515" cy="996643"/>
            </a:xfrm>
          </p:grpSpPr>
          <p:sp>
            <p:nvSpPr>
              <p:cNvPr id="39" name="사각형: 둥근 모서리 38">
                <a:extLst>
                  <a:ext uri="{FF2B5EF4-FFF2-40B4-BE49-F238E27FC236}">
                    <a16:creationId xmlns:a16="http://schemas.microsoft.com/office/drawing/2014/main" id="{2EE5CA85-8EA4-4128-3DD9-7701238CBF0B}"/>
                  </a:ext>
                </a:extLst>
              </p:cNvPr>
              <p:cNvSpPr/>
              <p:nvPr/>
            </p:nvSpPr>
            <p:spPr>
              <a:xfrm>
                <a:off x="3939597" y="2748108"/>
                <a:ext cx="1370515" cy="880102"/>
              </a:xfrm>
              <a:prstGeom prst="roundRect">
                <a:avLst>
                  <a:gd name="adj" fmla="val 0"/>
                </a:avLst>
              </a:prstGeom>
              <a:noFill/>
              <a:ln w="9525">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1" name="타원 40">
                <a:extLst>
                  <a:ext uri="{FF2B5EF4-FFF2-40B4-BE49-F238E27FC236}">
                    <a16:creationId xmlns:a16="http://schemas.microsoft.com/office/drawing/2014/main" id="{69AAF5A5-0A36-D11A-5215-B8C61EC5794E}"/>
                  </a:ext>
                </a:extLst>
              </p:cNvPr>
              <p:cNvSpPr/>
              <p:nvPr/>
            </p:nvSpPr>
            <p:spPr>
              <a:xfrm>
                <a:off x="4307139" y="2631567"/>
                <a:ext cx="664220" cy="263086"/>
              </a:xfrm>
              <a:prstGeom prst="ellipse">
                <a:avLst/>
              </a:prstGeom>
              <a:solidFill>
                <a:schemeClr val="bg1"/>
              </a:solidFill>
              <a:ln w="9525">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ko-KR" altLang="en-US" sz="105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빅테크</a:t>
                </a: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pic>
          <p:nvPicPr>
            <p:cNvPr id="1030" name="Picture 6">
              <a:extLst>
                <a:ext uri="{FF2B5EF4-FFF2-40B4-BE49-F238E27FC236}">
                  <a16:creationId xmlns:a16="http://schemas.microsoft.com/office/drawing/2014/main" id="{31654289-934A-EE25-ACF5-C1DD17E5FC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6539" y="2997459"/>
              <a:ext cx="628980" cy="2085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네이버 로고 png, ai / 네이버 ci 공유">
              <a:extLst>
                <a:ext uri="{FF2B5EF4-FFF2-40B4-BE49-F238E27FC236}">
                  <a16:creationId xmlns:a16="http://schemas.microsoft.com/office/drawing/2014/main" id="{493C164B-C2EB-6FA5-C980-6CD66D2350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984" t="38498" r="19984" b="38498"/>
            <a:stretch/>
          </p:blipFill>
          <p:spPr bwMode="auto">
            <a:xfrm>
              <a:off x="7811029" y="3327748"/>
              <a:ext cx="758910" cy="19177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토스뱅크">
            <a:extLst>
              <a:ext uri="{FF2B5EF4-FFF2-40B4-BE49-F238E27FC236}">
                <a16:creationId xmlns:a16="http://schemas.microsoft.com/office/drawing/2014/main" id="{4AE1E501-0F6D-193D-F45B-00765BEE77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3773"/>
          <a:stretch/>
        </p:blipFill>
        <p:spPr bwMode="auto">
          <a:xfrm>
            <a:off x="8409119" y="4292236"/>
            <a:ext cx="601785" cy="1803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미래기업포커스]세틀뱅크, 한국 아마존 만든다 - 전자신문">
            <a:extLst>
              <a:ext uri="{FF2B5EF4-FFF2-40B4-BE49-F238E27FC236}">
                <a16:creationId xmlns:a16="http://schemas.microsoft.com/office/drawing/2014/main" id="{DFB5352E-EF86-B159-BFC4-46D55F9B5F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1712" y="4602287"/>
            <a:ext cx="1033942" cy="1698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핀테크 스케일업관 - 코리아핀테크위크 2021">
            <a:extLst>
              <a:ext uri="{FF2B5EF4-FFF2-40B4-BE49-F238E27FC236}">
                <a16:creationId xmlns:a16="http://schemas.microsoft.com/office/drawing/2014/main" id="{31862ECF-90A1-5FE3-481B-B222EA76BE5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003" t="14915" r="9003" b="14915"/>
          <a:stretch/>
        </p:blipFill>
        <p:spPr bwMode="auto">
          <a:xfrm>
            <a:off x="8300452" y="4898930"/>
            <a:ext cx="856281" cy="1609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쿠콘, ISMS 인증 획득…쿠콘닷넷·체크페이 보안 신뢰도 입증 - 전자신문">
            <a:extLst>
              <a:ext uri="{FF2B5EF4-FFF2-40B4-BE49-F238E27FC236}">
                <a16:creationId xmlns:a16="http://schemas.microsoft.com/office/drawing/2014/main" id="{E64BEFBA-3F36-1096-6D17-71BE3F1222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9791" y="5210875"/>
            <a:ext cx="642176" cy="10840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6836436A-620F-4FEE-4E07-BE47B250A1D2}"/>
              </a:ext>
            </a:extLst>
          </p:cNvPr>
          <p:cNvGrpSpPr/>
          <p:nvPr/>
        </p:nvGrpSpPr>
        <p:grpSpPr>
          <a:xfrm>
            <a:off x="5973679" y="3944344"/>
            <a:ext cx="1893662" cy="693277"/>
            <a:chOff x="5671544" y="3807399"/>
            <a:chExt cx="1893662" cy="693277"/>
          </a:xfrm>
        </p:grpSpPr>
        <p:grpSp>
          <p:nvGrpSpPr>
            <p:cNvPr id="51" name="그룹 50">
              <a:extLst>
                <a:ext uri="{FF2B5EF4-FFF2-40B4-BE49-F238E27FC236}">
                  <a16:creationId xmlns:a16="http://schemas.microsoft.com/office/drawing/2014/main" id="{0F0B9F17-F5E6-AFDC-F936-9CFB396A7D8F}"/>
                </a:ext>
              </a:extLst>
            </p:cNvPr>
            <p:cNvGrpSpPr/>
            <p:nvPr/>
          </p:nvGrpSpPr>
          <p:grpSpPr>
            <a:xfrm>
              <a:off x="5671544" y="3807399"/>
              <a:ext cx="1893662" cy="693277"/>
              <a:chOff x="3886869" y="2999823"/>
              <a:chExt cx="1893662" cy="693277"/>
            </a:xfrm>
          </p:grpSpPr>
          <p:sp>
            <p:nvSpPr>
              <p:cNvPr id="52" name="사각형: 둥근 모서리 51">
                <a:extLst>
                  <a:ext uri="{FF2B5EF4-FFF2-40B4-BE49-F238E27FC236}">
                    <a16:creationId xmlns:a16="http://schemas.microsoft.com/office/drawing/2014/main" id="{5CC92F4C-F4A0-4CFE-59B8-2284AB82927A}"/>
                  </a:ext>
                </a:extLst>
              </p:cNvPr>
              <p:cNvSpPr/>
              <p:nvPr/>
            </p:nvSpPr>
            <p:spPr>
              <a:xfrm>
                <a:off x="3886869" y="3125567"/>
                <a:ext cx="1893662" cy="567533"/>
              </a:xfrm>
              <a:prstGeom prst="roundRect">
                <a:avLst>
                  <a:gd name="adj" fmla="val 0"/>
                </a:avLst>
              </a:prstGeom>
              <a:noFill/>
              <a:ln w="9525">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3" name="타원 52">
                <a:extLst>
                  <a:ext uri="{FF2B5EF4-FFF2-40B4-BE49-F238E27FC236}">
                    <a16:creationId xmlns:a16="http://schemas.microsoft.com/office/drawing/2014/main" id="{136D2DBA-36FE-8009-2B61-3D76F5B2B9A8}"/>
                  </a:ext>
                </a:extLst>
              </p:cNvPr>
              <p:cNvSpPr/>
              <p:nvPr/>
            </p:nvSpPr>
            <p:spPr>
              <a:xfrm>
                <a:off x="4617938" y="2999823"/>
                <a:ext cx="428666" cy="263086"/>
              </a:xfrm>
              <a:prstGeom prst="ellipse">
                <a:avLst/>
              </a:prstGeom>
              <a:solidFill>
                <a:schemeClr val="bg1"/>
              </a:solidFill>
              <a:ln w="9525">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ko-KR" altLang="en-US" sz="10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배달</a:t>
                </a: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pic>
          <p:nvPicPr>
            <p:cNvPr id="1042" name="Picture 18" descr="요기요 신규 새 로고 AI 일러스트 벡터 파일 다운">
              <a:extLst>
                <a:ext uri="{FF2B5EF4-FFF2-40B4-BE49-F238E27FC236}">
                  <a16:creationId xmlns:a16="http://schemas.microsoft.com/office/drawing/2014/main" id="{F2D51FB2-5604-9457-AA8D-7B74CA5BB5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171" t="36948" r="16171" b="36948"/>
            <a:stretch/>
          </p:blipFill>
          <p:spPr bwMode="auto">
            <a:xfrm>
              <a:off x="6831342" y="4146508"/>
              <a:ext cx="490158" cy="189123"/>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descr="블랙, 스크린샷, 어둠이(가) 표시된 사진&#10;&#10;자동 생성된 설명">
              <a:extLst>
                <a:ext uri="{FF2B5EF4-FFF2-40B4-BE49-F238E27FC236}">
                  <a16:creationId xmlns:a16="http://schemas.microsoft.com/office/drawing/2014/main" id="{096184AB-AA3A-E689-2FDB-6BFA93449090}"/>
                </a:ext>
              </a:extLst>
            </p:cNvPr>
            <p:cNvPicPr>
              <a:picLocks noChangeAspect="1"/>
            </p:cNvPicPr>
            <p:nvPr/>
          </p:nvPicPr>
          <p:blipFill>
            <a:blip r:embed="rId11"/>
            <a:stretch>
              <a:fillRect/>
            </a:stretch>
          </p:blipFill>
          <p:spPr>
            <a:xfrm>
              <a:off x="5840830" y="4152212"/>
              <a:ext cx="656776" cy="187253"/>
            </a:xfrm>
            <a:prstGeom prst="rect">
              <a:avLst/>
            </a:prstGeom>
          </p:spPr>
        </p:pic>
      </p:grpSp>
      <p:grpSp>
        <p:nvGrpSpPr>
          <p:cNvPr id="2" name="그룹 1">
            <a:extLst>
              <a:ext uri="{FF2B5EF4-FFF2-40B4-BE49-F238E27FC236}">
                <a16:creationId xmlns:a16="http://schemas.microsoft.com/office/drawing/2014/main" id="{6E16EDE0-BA5E-31A1-9CA3-AF8DC88AEE46}"/>
              </a:ext>
            </a:extLst>
          </p:cNvPr>
          <p:cNvGrpSpPr/>
          <p:nvPr/>
        </p:nvGrpSpPr>
        <p:grpSpPr>
          <a:xfrm>
            <a:off x="3843435" y="2655953"/>
            <a:ext cx="1961723" cy="1104554"/>
            <a:chOff x="3849168" y="2655953"/>
            <a:chExt cx="1961723" cy="1104554"/>
          </a:xfrm>
        </p:grpSpPr>
        <p:grpSp>
          <p:nvGrpSpPr>
            <p:cNvPr id="48" name="그룹 47">
              <a:extLst>
                <a:ext uri="{FF2B5EF4-FFF2-40B4-BE49-F238E27FC236}">
                  <a16:creationId xmlns:a16="http://schemas.microsoft.com/office/drawing/2014/main" id="{F780EBEE-CDB2-A7F8-84FC-858FC534DF2A}"/>
                </a:ext>
              </a:extLst>
            </p:cNvPr>
            <p:cNvGrpSpPr/>
            <p:nvPr/>
          </p:nvGrpSpPr>
          <p:grpSpPr>
            <a:xfrm>
              <a:off x="3849168" y="2655953"/>
              <a:ext cx="1961723" cy="1104554"/>
              <a:chOff x="3937377" y="2673661"/>
              <a:chExt cx="1961723" cy="1104554"/>
            </a:xfrm>
          </p:grpSpPr>
          <p:sp>
            <p:nvSpPr>
              <p:cNvPr id="49" name="사각형: 둥근 모서리 48">
                <a:extLst>
                  <a:ext uri="{FF2B5EF4-FFF2-40B4-BE49-F238E27FC236}">
                    <a16:creationId xmlns:a16="http://schemas.microsoft.com/office/drawing/2014/main" id="{D447FA02-F732-6F20-BC64-7F97C6286F3B}"/>
                  </a:ext>
                </a:extLst>
              </p:cNvPr>
              <p:cNvSpPr/>
              <p:nvPr/>
            </p:nvSpPr>
            <p:spPr>
              <a:xfrm>
                <a:off x="3937377" y="2798887"/>
                <a:ext cx="1961723" cy="979328"/>
              </a:xfrm>
              <a:prstGeom prst="roundRect">
                <a:avLst>
                  <a:gd name="adj" fmla="val 0"/>
                </a:avLst>
              </a:prstGeom>
              <a:noFill/>
              <a:ln w="9525">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0" name="타원 49">
                <a:extLst>
                  <a:ext uri="{FF2B5EF4-FFF2-40B4-BE49-F238E27FC236}">
                    <a16:creationId xmlns:a16="http://schemas.microsoft.com/office/drawing/2014/main" id="{26DEE7C6-CBA4-3A3E-6FB6-AC75DF95D2B7}"/>
                  </a:ext>
                </a:extLst>
              </p:cNvPr>
              <p:cNvSpPr/>
              <p:nvPr/>
            </p:nvSpPr>
            <p:spPr>
              <a:xfrm>
                <a:off x="4698262" y="2673661"/>
                <a:ext cx="450850" cy="263086"/>
              </a:xfrm>
              <a:prstGeom prst="ellipse">
                <a:avLst/>
              </a:prstGeom>
              <a:solidFill>
                <a:schemeClr val="bg1"/>
              </a:solidFill>
              <a:ln w="9525">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ko-KR" altLang="en-US" sz="10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유통</a:t>
                </a: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pic>
          <p:nvPicPr>
            <p:cNvPr id="1044" name="Picture 20">
              <a:extLst>
                <a:ext uri="{FF2B5EF4-FFF2-40B4-BE49-F238E27FC236}">
                  <a16:creationId xmlns:a16="http://schemas.microsoft.com/office/drawing/2014/main" id="{7932513B-46B2-AA6F-ED6F-91095CC658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4611" y="3215094"/>
              <a:ext cx="657092" cy="14927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11번가, 상반기 거래액 4조 돌파… 역대 최대 거래액·매출 성과 | Save Internet 뉴데일리">
              <a:extLst>
                <a:ext uri="{FF2B5EF4-FFF2-40B4-BE49-F238E27FC236}">
                  <a16:creationId xmlns:a16="http://schemas.microsoft.com/office/drawing/2014/main" id="{E2287670-F581-18D1-11C3-5275D12754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28606" y="3314474"/>
              <a:ext cx="517059" cy="16797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A7CBC547-9E8D-1846-E983-272989ADDBA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25103" y="3467470"/>
              <a:ext cx="707657" cy="18334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SSG닷컴, 2022년 첫 '오픈 톡' 실시">
              <a:extLst>
                <a:ext uri="{FF2B5EF4-FFF2-40B4-BE49-F238E27FC236}">
                  <a16:creationId xmlns:a16="http://schemas.microsoft.com/office/drawing/2014/main" id="{25C16B81-F664-F002-8E55-B9491421E30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019" t="34990" r="11019" b="34990"/>
            <a:stretch/>
          </p:blipFill>
          <p:spPr bwMode="auto">
            <a:xfrm>
              <a:off x="4000100" y="2969614"/>
              <a:ext cx="886072" cy="189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그룹 12">
            <a:extLst>
              <a:ext uri="{FF2B5EF4-FFF2-40B4-BE49-F238E27FC236}">
                <a16:creationId xmlns:a16="http://schemas.microsoft.com/office/drawing/2014/main" id="{F10A82CC-B5F2-2EB8-8619-04A69773175F}"/>
              </a:ext>
            </a:extLst>
          </p:cNvPr>
          <p:cNvGrpSpPr/>
          <p:nvPr/>
        </p:nvGrpSpPr>
        <p:grpSpPr>
          <a:xfrm>
            <a:off x="5973678" y="4789587"/>
            <a:ext cx="900456" cy="664595"/>
            <a:chOff x="6421748" y="4649117"/>
            <a:chExt cx="900456" cy="664595"/>
          </a:xfrm>
        </p:grpSpPr>
        <p:grpSp>
          <p:nvGrpSpPr>
            <p:cNvPr id="4" name="그룹 3">
              <a:extLst>
                <a:ext uri="{FF2B5EF4-FFF2-40B4-BE49-F238E27FC236}">
                  <a16:creationId xmlns:a16="http://schemas.microsoft.com/office/drawing/2014/main" id="{2A291F8D-8D4E-F7E2-708D-009846E718E3}"/>
                </a:ext>
              </a:extLst>
            </p:cNvPr>
            <p:cNvGrpSpPr/>
            <p:nvPr/>
          </p:nvGrpSpPr>
          <p:grpSpPr>
            <a:xfrm>
              <a:off x="6421748" y="4649117"/>
              <a:ext cx="900456" cy="664595"/>
              <a:chOff x="3937379" y="2673828"/>
              <a:chExt cx="722075" cy="935316"/>
            </a:xfrm>
          </p:grpSpPr>
          <p:sp>
            <p:nvSpPr>
              <p:cNvPr id="5" name="사각형: 둥근 모서리 4">
                <a:extLst>
                  <a:ext uri="{FF2B5EF4-FFF2-40B4-BE49-F238E27FC236}">
                    <a16:creationId xmlns:a16="http://schemas.microsoft.com/office/drawing/2014/main" id="{FB80CB79-C144-991E-C3FC-A638EB2974F6}"/>
                  </a:ext>
                </a:extLst>
              </p:cNvPr>
              <p:cNvSpPr/>
              <p:nvPr/>
            </p:nvSpPr>
            <p:spPr>
              <a:xfrm>
                <a:off x="3937379" y="2798888"/>
                <a:ext cx="722075" cy="810256"/>
              </a:xfrm>
              <a:prstGeom prst="roundRect">
                <a:avLst>
                  <a:gd name="adj" fmla="val 0"/>
                </a:avLst>
              </a:prstGeom>
              <a:noFill/>
              <a:ln w="9525">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타원 5">
                <a:extLst>
                  <a:ext uri="{FF2B5EF4-FFF2-40B4-BE49-F238E27FC236}">
                    <a16:creationId xmlns:a16="http://schemas.microsoft.com/office/drawing/2014/main" id="{FDC05FC6-C527-19EF-F8A5-E3A98A47637C}"/>
                  </a:ext>
                </a:extLst>
              </p:cNvPr>
              <p:cNvSpPr/>
              <p:nvPr/>
            </p:nvSpPr>
            <p:spPr>
              <a:xfrm>
                <a:off x="4089738" y="2673828"/>
                <a:ext cx="428666" cy="263085"/>
              </a:xfrm>
              <a:prstGeom prst="ellipse">
                <a:avLst/>
              </a:prstGeom>
              <a:solidFill>
                <a:schemeClr val="bg1"/>
              </a:solidFill>
              <a:ln w="9525">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ko-KR" altLang="en-US" sz="10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통신</a:t>
                </a: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pic>
          <p:nvPicPr>
            <p:cNvPr id="1052" name="Picture 28" descr="CI/BI &lt; 회사소개 &lt; HOME">
              <a:extLst>
                <a:ext uri="{FF2B5EF4-FFF2-40B4-BE49-F238E27FC236}">
                  <a16:creationId xmlns:a16="http://schemas.microsoft.com/office/drawing/2014/main" id="{99112FA5-31D3-F054-B279-F85B39CA1A40}"/>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22475" b="21542"/>
            <a:stretch/>
          </p:blipFill>
          <p:spPr bwMode="auto">
            <a:xfrm>
              <a:off x="6522701" y="4871548"/>
              <a:ext cx="718323" cy="324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그룹 14">
            <a:extLst>
              <a:ext uri="{FF2B5EF4-FFF2-40B4-BE49-F238E27FC236}">
                <a16:creationId xmlns:a16="http://schemas.microsoft.com/office/drawing/2014/main" id="{9D5758F5-3C34-F1EF-27C4-B8A691AAE86D}"/>
              </a:ext>
            </a:extLst>
          </p:cNvPr>
          <p:cNvGrpSpPr/>
          <p:nvPr/>
        </p:nvGrpSpPr>
        <p:grpSpPr>
          <a:xfrm>
            <a:off x="3837316" y="3936240"/>
            <a:ext cx="1967843" cy="1517943"/>
            <a:chOff x="3837316" y="3952665"/>
            <a:chExt cx="1967843" cy="1517943"/>
          </a:xfrm>
        </p:grpSpPr>
        <p:grpSp>
          <p:nvGrpSpPr>
            <p:cNvPr id="54" name="그룹 53">
              <a:extLst>
                <a:ext uri="{FF2B5EF4-FFF2-40B4-BE49-F238E27FC236}">
                  <a16:creationId xmlns:a16="http://schemas.microsoft.com/office/drawing/2014/main" id="{26A1093B-FA7D-81BD-F3B2-0848EC58B286}"/>
                </a:ext>
              </a:extLst>
            </p:cNvPr>
            <p:cNvGrpSpPr/>
            <p:nvPr/>
          </p:nvGrpSpPr>
          <p:grpSpPr>
            <a:xfrm>
              <a:off x="3837316" y="3952665"/>
              <a:ext cx="1967843" cy="1517943"/>
              <a:chOff x="3863925" y="2603660"/>
              <a:chExt cx="1967843" cy="1517943"/>
            </a:xfrm>
          </p:grpSpPr>
          <p:sp>
            <p:nvSpPr>
              <p:cNvPr id="55" name="사각형: 둥근 모서리 54">
                <a:extLst>
                  <a:ext uri="{FF2B5EF4-FFF2-40B4-BE49-F238E27FC236}">
                    <a16:creationId xmlns:a16="http://schemas.microsoft.com/office/drawing/2014/main" id="{905A78EE-C8CF-2977-00D6-DF2604789A2A}"/>
                  </a:ext>
                </a:extLst>
              </p:cNvPr>
              <p:cNvSpPr/>
              <p:nvPr/>
            </p:nvSpPr>
            <p:spPr>
              <a:xfrm>
                <a:off x="3863925" y="2723983"/>
                <a:ext cx="1967843" cy="1397620"/>
              </a:xfrm>
              <a:prstGeom prst="roundRect">
                <a:avLst>
                  <a:gd name="adj" fmla="val 0"/>
                </a:avLst>
              </a:prstGeom>
              <a:noFill/>
              <a:ln w="9525">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6" name="타원 55">
                <a:extLst>
                  <a:ext uri="{FF2B5EF4-FFF2-40B4-BE49-F238E27FC236}">
                    <a16:creationId xmlns:a16="http://schemas.microsoft.com/office/drawing/2014/main" id="{E6492EEF-823F-52E6-E1AA-3CD8C6DB4059}"/>
                  </a:ext>
                </a:extLst>
              </p:cNvPr>
              <p:cNvSpPr/>
              <p:nvPr/>
            </p:nvSpPr>
            <p:spPr>
              <a:xfrm>
                <a:off x="4471768" y="2603660"/>
                <a:ext cx="772156" cy="263086"/>
              </a:xfrm>
              <a:prstGeom prst="ellipse">
                <a:avLst/>
              </a:prstGeom>
              <a:solidFill>
                <a:schemeClr val="bg1"/>
              </a:solidFill>
              <a:ln w="9525">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ko-KR" altLang="en-US" sz="10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금융회사</a:t>
                </a: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pic>
          <p:nvPicPr>
            <p:cNvPr id="8" name="그림 7">
              <a:extLst>
                <a:ext uri="{FF2B5EF4-FFF2-40B4-BE49-F238E27FC236}">
                  <a16:creationId xmlns:a16="http://schemas.microsoft.com/office/drawing/2014/main" id="{B1F9B1CC-7B78-2420-D87B-9DDC463D8642}"/>
                </a:ext>
              </a:extLst>
            </p:cNvPr>
            <p:cNvPicPr>
              <a:picLocks noChangeAspect="1"/>
            </p:cNvPicPr>
            <p:nvPr/>
          </p:nvPicPr>
          <p:blipFill>
            <a:blip r:embed="rId17"/>
            <a:stretch>
              <a:fillRect/>
            </a:stretch>
          </p:blipFill>
          <p:spPr>
            <a:xfrm>
              <a:off x="4011460" y="4420361"/>
              <a:ext cx="686289" cy="182296"/>
            </a:xfrm>
            <a:prstGeom prst="rect">
              <a:avLst/>
            </a:prstGeom>
          </p:spPr>
        </p:pic>
        <p:pic>
          <p:nvPicPr>
            <p:cNvPr id="1056" name="Picture 32" descr="롯데카드 로고 모음집 ai png 투명배경">
              <a:extLst>
                <a:ext uri="{FF2B5EF4-FFF2-40B4-BE49-F238E27FC236}">
                  <a16:creationId xmlns:a16="http://schemas.microsoft.com/office/drawing/2014/main" id="{8DB8336A-8B6F-4554-2AEA-A9CBBBC9726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8372" t="30352" r="8372" b="30352"/>
            <a:stretch/>
          </p:blipFill>
          <p:spPr bwMode="auto">
            <a:xfrm>
              <a:off x="3993722" y="4739754"/>
              <a:ext cx="698813" cy="233472"/>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신한카드">
              <a:extLst>
                <a:ext uri="{FF2B5EF4-FFF2-40B4-BE49-F238E27FC236}">
                  <a16:creationId xmlns:a16="http://schemas.microsoft.com/office/drawing/2014/main" id="{0DB39D4E-EAB7-46AB-6103-F4468A20850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6301" t="37095" r="26301" b="37095"/>
            <a:stretch/>
          </p:blipFill>
          <p:spPr bwMode="auto">
            <a:xfrm>
              <a:off x="4962560" y="4423291"/>
              <a:ext cx="641646" cy="17470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KB국민은행 로고">
              <a:extLst>
                <a:ext uri="{FF2B5EF4-FFF2-40B4-BE49-F238E27FC236}">
                  <a16:creationId xmlns:a16="http://schemas.microsoft.com/office/drawing/2014/main" id="{10F55ECF-A6F1-CA11-5413-149D81F8DE2D}"/>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3691" b="30268"/>
            <a:stretch/>
          </p:blipFill>
          <p:spPr bwMode="auto">
            <a:xfrm>
              <a:off x="4837252" y="4769782"/>
              <a:ext cx="868867" cy="156571"/>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NH농협은행 로고">
              <a:extLst>
                <a:ext uri="{FF2B5EF4-FFF2-40B4-BE49-F238E27FC236}">
                  <a16:creationId xmlns:a16="http://schemas.microsoft.com/office/drawing/2014/main" id="{01715FFB-E853-CB3E-A0C2-B0F3A3C705AC}"/>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9120" y="5113648"/>
              <a:ext cx="815918" cy="21044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2645C8D4-923D-07A7-E51B-DB155BDCE8F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49667" y="5125985"/>
              <a:ext cx="696179" cy="1869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그룹 6">
            <a:extLst>
              <a:ext uri="{FF2B5EF4-FFF2-40B4-BE49-F238E27FC236}">
                <a16:creationId xmlns:a16="http://schemas.microsoft.com/office/drawing/2014/main" id="{C42A7E90-9DC4-7E42-91E0-8657BF46EB92}"/>
              </a:ext>
            </a:extLst>
          </p:cNvPr>
          <p:cNvGrpSpPr/>
          <p:nvPr/>
        </p:nvGrpSpPr>
        <p:grpSpPr>
          <a:xfrm>
            <a:off x="5973677" y="2629865"/>
            <a:ext cx="1893662" cy="1130644"/>
            <a:chOff x="6205322" y="2691543"/>
            <a:chExt cx="1893662" cy="1130644"/>
          </a:xfrm>
        </p:grpSpPr>
        <p:grpSp>
          <p:nvGrpSpPr>
            <p:cNvPr id="33" name="그룹 32">
              <a:extLst>
                <a:ext uri="{FF2B5EF4-FFF2-40B4-BE49-F238E27FC236}">
                  <a16:creationId xmlns:a16="http://schemas.microsoft.com/office/drawing/2014/main" id="{25FF2A61-02E3-F61A-2974-703D3225B4BB}"/>
                </a:ext>
              </a:extLst>
            </p:cNvPr>
            <p:cNvGrpSpPr/>
            <p:nvPr/>
          </p:nvGrpSpPr>
          <p:grpSpPr>
            <a:xfrm>
              <a:off x="6205322" y="2691543"/>
              <a:ext cx="1893662" cy="1130644"/>
              <a:chOff x="3880411" y="2704060"/>
              <a:chExt cx="1682968" cy="635913"/>
            </a:xfrm>
          </p:grpSpPr>
          <p:sp>
            <p:nvSpPr>
              <p:cNvPr id="26" name="사각형: 둥근 모서리 25">
                <a:extLst>
                  <a:ext uri="{FF2B5EF4-FFF2-40B4-BE49-F238E27FC236}">
                    <a16:creationId xmlns:a16="http://schemas.microsoft.com/office/drawing/2014/main" id="{FD4DE325-927A-6004-5B17-79CA3D9D7CF2}"/>
                  </a:ext>
                </a:extLst>
              </p:cNvPr>
              <p:cNvSpPr/>
              <p:nvPr/>
            </p:nvSpPr>
            <p:spPr>
              <a:xfrm>
                <a:off x="3880411" y="2785713"/>
                <a:ext cx="1682968" cy="554260"/>
              </a:xfrm>
              <a:prstGeom prst="roundRect">
                <a:avLst>
                  <a:gd name="adj" fmla="val 0"/>
                </a:avLst>
              </a:prstGeom>
              <a:noFill/>
              <a:ln w="9525">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7" name="타원 26">
                <a:extLst>
                  <a:ext uri="{FF2B5EF4-FFF2-40B4-BE49-F238E27FC236}">
                    <a16:creationId xmlns:a16="http://schemas.microsoft.com/office/drawing/2014/main" id="{E519DCB1-CF8F-AD2B-5CE5-D94D0ED91920}"/>
                  </a:ext>
                </a:extLst>
              </p:cNvPr>
              <p:cNvSpPr/>
              <p:nvPr/>
            </p:nvSpPr>
            <p:spPr>
              <a:xfrm>
                <a:off x="4265517" y="2704060"/>
                <a:ext cx="910024" cy="181265"/>
              </a:xfrm>
              <a:prstGeom prst="ellipse">
                <a:avLst/>
              </a:prstGeom>
              <a:solidFill>
                <a:schemeClr val="bg1"/>
              </a:solidFill>
              <a:ln w="9525">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ko-KR" altLang="en-US" sz="10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휴대폰제조사</a:t>
                </a: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pic>
          <p:nvPicPr>
            <p:cNvPr id="1026" name="Picture 2" descr="삼성전자로고 일러스트파일 ai,png / 로고모음 / 로고공유 / 로고다운로드 : 네이버 블로그">
              <a:extLst>
                <a:ext uri="{FF2B5EF4-FFF2-40B4-BE49-F238E27FC236}">
                  <a16:creationId xmlns:a16="http://schemas.microsoft.com/office/drawing/2014/main" id="{1545DE47-CAF1-0FA7-8593-A3E62B29EB3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84467" y="3125943"/>
              <a:ext cx="913680" cy="334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Logo PNG Transparent &amp; SVG Vector - Freebie Supply">
              <a:extLst>
                <a:ext uri="{FF2B5EF4-FFF2-40B4-BE49-F238E27FC236}">
                  <a16:creationId xmlns:a16="http://schemas.microsoft.com/office/drawing/2014/main" id="{43FD7B0C-A383-744F-85CE-483470831DD9}"/>
                </a:ext>
              </a:extLst>
            </p:cNvPr>
            <p:cNvPicPr>
              <a:picLocks noChangeAspect="1" noChangeArrowheads="1"/>
            </p:cNvPicPr>
            <p:nvPr/>
          </p:nvPicPr>
          <p:blipFill>
            <a:blip r:embed="rId24" cstate="hqprint">
              <a:extLst>
                <a:ext uri="{28A0092B-C50C-407E-A947-70E740481C1C}">
                  <a14:useLocalDpi xmlns:a14="http://schemas.microsoft.com/office/drawing/2010/main"/>
                </a:ext>
              </a:extLst>
            </a:blip>
            <a:srcRect/>
            <a:stretch>
              <a:fillRect/>
            </a:stretch>
          </p:blipFill>
          <p:spPr bwMode="auto">
            <a:xfrm>
              <a:off x="7488554" y="3339771"/>
              <a:ext cx="379105" cy="37875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6" descr="당근마켓이 '마켓'을 떼어낸 진짜 이유는 뭘까? | 당근마켓 리브랜딩, 당근 리브랜딩, 당근마케팅, 리브랜딩">
            <a:extLst>
              <a:ext uri="{FF2B5EF4-FFF2-40B4-BE49-F238E27FC236}">
                <a16:creationId xmlns:a16="http://schemas.microsoft.com/office/drawing/2014/main" id="{769B70BA-2CF9-AA3B-2225-BB952914EEB8}"/>
              </a:ext>
            </a:extLst>
          </p:cNvPr>
          <p:cNvPicPr>
            <a:picLocks noChangeAspect="1" noChangeArrowheads="1"/>
          </p:cNvPicPr>
          <p:nvPr/>
        </p:nvPicPr>
        <p:blipFill rotWithShape="1">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l="22330" t="7476" r="21344" b="47041"/>
          <a:stretch/>
        </p:blipFill>
        <p:spPr bwMode="auto">
          <a:xfrm>
            <a:off x="7199045" y="5066730"/>
            <a:ext cx="525300" cy="28829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그룹 20">
            <a:extLst>
              <a:ext uri="{FF2B5EF4-FFF2-40B4-BE49-F238E27FC236}">
                <a16:creationId xmlns:a16="http://schemas.microsoft.com/office/drawing/2014/main" id="{ABF3AF3E-B72C-4121-4B0D-2182BDDA7DA4}"/>
              </a:ext>
            </a:extLst>
          </p:cNvPr>
          <p:cNvGrpSpPr/>
          <p:nvPr/>
        </p:nvGrpSpPr>
        <p:grpSpPr>
          <a:xfrm>
            <a:off x="7032969" y="4757832"/>
            <a:ext cx="834371" cy="696345"/>
            <a:chOff x="4035676" y="2629143"/>
            <a:chExt cx="669082" cy="980001"/>
          </a:xfrm>
        </p:grpSpPr>
        <p:sp>
          <p:nvSpPr>
            <p:cNvPr id="23" name="사각형: 둥근 모서리 22">
              <a:extLst>
                <a:ext uri="{FF2B5EF4-FFF2-40B4-BE49-F238E27FC236}">
                  <a16:creationId xmlns:a16="http://schemas.microsoft.com/office/drawing/2014/main" id="{84CA3634-B7F3-8388-9B4E-EC638123A5A7}"/>
                </a:ext>
              </a:extLst>
            </p:cNvPr>
            <p:cNvSpPr/>
            <p:nvPr/>
          </p:nvSpPr>
          <p:spPr>
            <a:xfrm>
              <a:off x="4035676" y="2798888"/>
              <a:ext cx="669082" cy="810256"/>
            </a:xfrm>
            <a:prstGeom prst="roundRect">
              <a:avLst>
                <a:gd name="adj" fmla="val 0"/>
              </a:avLst>
            </a:prstGeom>
            <a:noFill/>
            <a:ln w="9525">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4" name="타원 23">
              <a:extLst>
                <a:ext uri="{FF2B5EF4-FFF2-40B4-BE49-F238E27FC236}">
                  <a16:creationId xmlns:a16="http://schemas.microsoft.com/office/drawing/2014/main" id="{E27735C2-89E4-27A2-0F68-FFC7AE4FCC56}"/>
                </a:ext>
              </a:extLst>
            </p:cNvPr>
            <p:cNvSpPr/>
            <p:nvPr/>
          </p:nvSpPr>
          <p:spPr>
            <a:xfrm>
              <a:off x="4095967" y="2629143"/>
              <a:ext cx="548500" cy="389619"/>
            </a:xfrm>
            <a:prstGeom prst="ellipse">
              <a:avLst/>
            </a:prstGeom>
            <a:solidFill>
              <a:schemeClr val="bg1"/>
            </a:solidFill>
            <a:ln w="9525">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ko-KR" altLang="en-US" sz="10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중고거래</a:t>
              </a: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Tree>
    <p:extLst>
      <p:ext uri="{BB962C8B-B14F-4D97-AF65-F5344CB8AC3E}">
        <p14:creationId xmlns:p14="http://schemas.microsoft.com/office/powerpoint/2010/main" val="3525646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2347653209"/>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간편결제 개요 및 시장 현황</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국내 간편결제 시장 주요 이슈</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1" dirty="0">
                          <a:ln>
                            <a:solidFill>
                              <a:schemeClr val="accent1">
                                <a:alpha val="0"/>
                              </a:schemeClr>
                            </a:solidFill>
                          </a:ln>
                          <a:solidFill>
                            <a:schemeClr val="bg1"/>
                          </a:solidFill>
                          <a:latin typeface="+mn-lt"/>
                        </a:rPr>
                        <a:t>8</a:t>
                      </a:r>
                      <a:endParaRPr lang="en-GB" sz="1500" b="1" dirty="0">
                        <a:ln>
                          <a:solidFill>
                            <a:schemeClr val="accent1">
                              <a:alpha val="0"/>
                            </a:schemeClr>
                          </a:solidFill>
                        </a:ln>
                        <a:solidFill>
                          <a:schemeClr val="bg1"/>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국내 간편결제 시장 주요 플레이어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0" dirty="0">
                          <a:ln>
                            <a:solidFill>
                              <a:schemeClr val="accent1">
                                <a:alpha val="0"/>
                              </a:schemeClr>
                            </a:solidFill>
                          </a:ln>
                          <a:solidFill>
                            <a:srgbClr val="00338D"/>
                          </a:solidFill>
                          <a:latin typeface="+mn-lt"/>
                        </a:rPr>
                        <a:t>22</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30</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0" marR="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pic>
        <p:nvPicPr>
          <p:cNvPr id="18" name="그림 17">
            <a:extLst>
              <a:ext uri="{FF2B5EF4-FFF2-40B4-BE49-F238E27FC236}">
                <a16:creationId xmlns:a16="http://schemas.microsoft.com/office/drawing/2014/main" id="{DE2072AD-7408-4BC9-A49A-8D7F9FD95B14}"/>
              </a:ext>
            </a:extLst>
          </p:cNvPr>
          <p:cNvPicPr>
            <a:picLocks noChangeAspect="1"/>
          </p:cNvPicPr>
          <p:nvPr/>
        </p:nvPicPr>
        <p:blipFill>
          <a:blip r:embed="rId3"/>
          <a:stretch>
            <a:fillRect/>
          </a:stretch>
        </p:blipFill>
        <p:spPr>
          <a:xfrm>
            <a:off x="488950" y="6426758"/>
            <a:ext cx="766820" cy="172800"/>
          </a:xfrm>
          <a:prstGeom prst="rect">
            <a:avLst/>
          </a:prstGeom>
        </p:spPr>
      </p:pic>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8</a:t>
            </a:fld>
            <a:endParaRPr lang="en-GB" dirty="0">
              <a:ln>
                <a:solidFill>
                  <a:schemeClr val="accent1">
                    <a:alpha val="0"/>
                  </a:schemeClr>
                </a:solidFill>
              </a:ln>
              <a:solidFill>
                <a:schemeClr val="tx2"/>
              </a:solidFill>
              <a:cs typeface="Arial" panose="020B0604020202020204" pitchFamily="34" charset="0"/>
            </a:endParaRPr>
          </a:p>
        </p:txBody>
      </p:sp>
      <p:sp>
        <p:nvSpPr>
          <p:cNvPr id="20" name="TextBox 19">
            <a:extLst>
              <a:ext uri="{FF2B5EF4-FFF2-40B4-BE49-F238E27FC236}">
                <a16:creationId xmlns:a16="http://schemas.microsoft.com/office/drawing/2014/main" id="{7497FC91-BEC0-4A35-ADBB-FD9EFE54701F}"/>
              </a:ext>
              <a:ext uri="{C183D7F6-B498-43B3-948B-1728B52AA6E4}">
                <adec:decorative xmlns:adec="http://schemas.microsoft.com/office/drawing/2017/decorative" val="1"/>
              </a:ext>
            </a:extLst>
          </p:cNvPr>
          <p:cNvSpPr txBox="1"/>
          <p:nvPr/>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2022 KPMG Samjong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18975422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1_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9E6DF"/>
        </a:solidFill>
        <a:ln>
          <a:noFill/>
        </a:ln>
      </a:spPr>
      <a:bodyPr rtlCol="0" anchor="ctr"/>
      <a:lstStyle>
        <a:defPPr algn="ctr">
          <a:defRPr sz="1200" dirty="0" smtClean="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0">
          <a:scrgbClr r="0" g="0" b="0"/>
        </a:lnRef>
        <a:fillRef idx="0">
          <a:scrgbClr r="0" g="0" b="0"/>
        </a:fillRef>
        <a:effectRef idx="0">
          <a:scrgbClr r="0" g="0" b="0"/>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007A509638504CA075577B0A78C43C" ma:contentTypeVersion="79" ma:contentTypeDescription="Create a new document." ma:contentTypeScope="" ma:versionID="f00120920bcee853da363c4d9d6a181b">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ff9733e702ec93a5e27b10f0a91b5c1f"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20231113_BF_ 간편결제 무한경쟁 시대, 왕관을 거머쥘 승자는?</Korean_x0020_Title>
    <Global_x0020_Country_metalogix xmlns="1c657212-07cd-4eb2-8173-68663959c5b7" xsi:nil="true"/>
    <Economy xmlns="1c657212-07cd-4eb2-8173-68663959c5b7" xsi:nil="true"/>
    <Publication_x0020_Date_metalogix xmlns="1c657212-07cd-4eb2-8173-68663959c5b7">2023-11-12T15:00:00+00:00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Financial Services</Value>
    </Category>
    <Korean_x0020_Abstract xmlns="1c657212-07cd-4eb2-8173-68663959c5b7" xsi:nil="true"/>
    <Industry_x0020_Sector_x002f_SubSector_x0020_Selection_metalogix xmlns="1c657212-07cd-4eb2-8173-68663959c5b7" xsi:nil="true"/>
    <ERI_x0020_Report_x0020_Type xmlns="1c657212-07cd-4eb2-8173-68663959c5b7">Global Thought Leadership</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3234BF-14DB-4381-97B9-E83D747E8BAB}"/>
</file>

<file path=customXml/itemProps2.xml><?xml version="1.0" encoding="utf-8"?>
<ds:datastoreItem xmlns:ds="http://schemas.openxmlformats.org/officeDocument/2006/customXml" ds:itemID="{82ED7A70-E524-458A-AF01-08531447576B}">
  <ds:schemaRefs>
    <ds:schemaRef ds:uri="http://www.w3.org/XML/1998/namespace"/>
    <ds:schemaRef ds:uri="http://schemas.microsoft.com/office/2006/metadata/properties"/>
    <ds:schemaRef ds:uri="http://purl.org/dc/terms/"/>
    <ds:schemaRef ds:uri="http://purl.org/dc/dcmitype/"/>
    <ds:schemaRef ds:uri="http://purl.org/dc/elements/1.1/"/>
    <ds:schemaRef ds:uri="4243d5be-521d-4052-81ca-f0f31ea6f2da"/>
    <ds:schemaRef ds:uri="http://schemas.microsoft.com/office/2006/documentManagement/types"/>
    <ds:schemaRef ds:uri="a6565e09-5864-4678-8d5f-23ac74c58b18"/>
    <ds:schemaRef ds:uri="http://schemas.microsoft.com/office/infopath/2007/PartnerControls"/>
    <ds:schemaRef ds:uri="http://schemas.openxmlformats.org/package/2006/metadata/core-properties"/>
    <ds:schemaRef ds:uri="e2073511-092b-453c-86c4-757771ac7067"/>
  </ds:schemaRefs>
</ds:datastoreItem>
</file>

<file path=customXml/itemProps3.xml><?xml version="1.0" encoding="utf-8"?>
<ds:datastoreItem xmlns:ds="http://schemas.openxmlformats.org/officeDocument/2006/customXml" ds:itemID="{442430B1-B197-46DA-885B-D6DD7FC33349}">
  <ds:schemaRefs>
    <ds:schemaRef ds:uri="http://schemas.microsoft.com/sharepoint/v3/contenttype/forms"/>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91224</TotalTime>
  <Words>9839</Words>
  <Application>Microsoft Office PowerPoint</Application>
  <PresentationFormat>A4 용지(210x297mm)</PresentationFormat>
  <Paragraphs>1115</Paragraphs>
  <Slides>35</Slides>
  <Notes>32</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35</vt:i4>
      </vt:variant>
    </vt:vector>
  </HeadingPairs>
  <TitlesOfParts>
    <vt:vector size="45" baseType="lpstr">
      <vt:lpstr>KoPub돋움체 Bold</vt:lpstr>
      <vt:lpstr>KoPub돋움체 Light</vt:lpstr>
      <vt:lpstr>KoPub돋움체 Medium</vt:lpstr>
      <vt:lpstr>Arial</vt:lpstr>
      <vt:lpstr>Calibri</vt:lpstr>
      <vt:lpstr>KPMG Bold</vt:lpstr>
      <vt:lpstr>KPMG Extralight</vt:lpstr>
      <vt:lpstr>Univers for KPMG</vt:lpstr>
      <vt:lpstr>Univers for KPMG Light</vt:lpstr>
      <vt:lpstr>1_KPMG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20231113_BF_ 간편결제 무한경쟁 시대, 왕관을 거머쥘 승자는?</dc:title>
  <dc:subject/>
  <dc:creator>삼정KPMG 경제연구원</dc:creator>
  <cp:keywords/>
  <dc:description/>
  <cp:lastModifiedBy>Lee, Ji-Soo (KR/ERI)</cp:lastModifiedBy>
  <cp:revision>7876</cp:revision>
  <cp:lastPrinted>2023-11-06T09:11:48Z</cp:lastPrinted>
  <dcterms:created xsi:type="dcterms:W3CDTF">2015-03-05T08:26:34Z</dcterms:created>
  <dcterms:modified xsi:type="dcterms:W3CDTF">2023-11-13T01:00:51Z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